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5.xml" ContentType="application/vnd.openxmlformats-officedocument.presentationml.tags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8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9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30.xml" ContentType="application/vnd.openxmlformats-officedocument.presentationml.tags+xml"/>
  <Override PartName="/ppt/notesSlides/notesSlide62.xml" ContentType="application/vnd.openxmlformats-officedocument.presentationml.notesSlide+xml"/>
  <Override PartName="/ppt/tags/tag31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32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4"/>
  </p:notesMasterIdLst>
  <p:sldIdLst>
    <p:sldId id="513" r:id="rId2"/>
    <p:sldId id="730" r:id="rId3"/>
    <p:sldId id="1070" r:id="rId4"/>
    <p:sldId id="1071" r:id="rId5"/>
    <p:sldId id="880" r:id="rId6"/>
    <p:sldId id="924" r:id="rId7"/>
    <p:sldId id="1052" r:id="rId8"/>
    <p:sldId id="1054" r:id="rId9"/>
    <p:sldId id="1055" r:id="rId10"/>
    <p:sldId id="1056" r:id="rId11"/>
    <p:sldId id="1057" r:id="rId12"/>
    <p:sldId id="876" r:id="rId13"/>
    <p:sldId id="925" r:id="rId14"/>
    <p:sldId id="759" r:id="rId15"/>
    <p:sldId id="628" r:id="rId16"/>
    <p:sldId id="1058" r:id="rId17"/>
    <p:sldId id="926" r:id="rId18"/>
    <p:sldId id="927" r:id="rId19"/>
    <p:sldId id="788" r:id="rId20"/>
    <p:sldId id="928" r:id="rId21"/>
    <p:sldId id="956" r:id="rId22"/>
    <p:sldId id="930" r:id="rId23"/>
    <p:sldId id="932" r:id="rId24"/>
    <p:sldId id="886" r:id="rId25"/>
    <p:sldId id="936" r:id="rId26"/>
    <p:sldId id="955" r:id="rId27"/>
    <p:sldId id="942" r:id="rId28"/>
    <p:sldId id="957" r:id="rId29"/>
    <p:sldId id="944" r:id="rId30"/>
    <p:sldId id="946" r:id="rId31"/>
    <p:sldId id="947" r:id="rId32"/>
    <p:sldId id="948" r:id="rId33"/>
    <p:sldId id="952" r:id="rId34"/>
    <p:sldId id="966" r:id="rId35"/>
    <p:sldId id="967" r:id="rId36"/>
    <p:sldId id="968" r:id="rId37"/>
    <p:sldId id="972" r:id="rId38"/>
    <p:sldId id="976" r:id="rId39"/>
    <p:sldId id="977" r:id="rId40"/>
    <p:sldId id="978" r:id="rId41"/>
    <p:sldId id="979" r:id="rId42"/>
    <p:sldId id="980" r:id="rId43"/>
    <p:sldId id="981" r:id="rId44"/>
    <p:sldId id="987" r:id="rId45"/>
    <p:sldId id="984" r:id="rId46"/>
    <p:sldId id="985" r:id="rId47"/>
    <p:sldId id="990" r:id="rId48"/>
    <p:sldId id="995" r:id="rId49"/>
    <p:sldId id="996" r:id="rId50"/>
    <p:sldId id="1015" r:id="rId51"/>
    <p:sldId id="998" r:id="rId52"/>
    <p:sldId id="999" r:id="rId53"/>
    <p:sldId id="1009" r:id="rId54"/>
    <p:sldId id="1000" r:id="rId55"/>
    <p:sldId id="1001" r:id="rId56"/>
    <p:sldId id="1002" r:id="rId57"/>
    <p:sldId id="1003" r:id="rId58"/>
    <p:sldId id="1004" r:id="rId59"/>
    <p:sldId id="1021" r:id="rId60"/>
    <p:sldId id="1022" r:id="rId61"/>
    <p:sldId id="1035" r:id="rId62"/>
    <p:sldId id="1024" r:id="rId63"/>
    <p:sldId id="1025" r:id="rId64"/>
    <p:sldId id="1041" r:id="rId65"/>
    <p:sldId id="1026" r:id="rId66"/>
    <p:sldId id="1027" r:id="rId67"/>
    <p:sldId id="1043" r:id="rId68"/>
    <p:sldId id="1042" r:id="rId69"/>
    <p:sldId id="1044" r:id="rId70"/>
    <p:sldId id="1045" r:id="rId71"/>
    <p:sldId id="1050" r:id="rId72"/>
    <p:sldId id="291" r:id="rId73"/>
  </p:sldIdLst>
  <p:sldSz cx="9144000" cy="5143500" type="screen16x9"/>
  <p:notesSz cx="6858000" cy="9144000"/>
  <p:custDataLst>
    <p:tags r:id="rId7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Sue Livingston -X (suliving - UNICON INC at Cisco)" initials="SL-(-UIaC" lastIdx="4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3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84965" autoAdjust="0"/>
  </p:normalViewPr>
  <p:slideViewPr>
    <p:cSldViewPr snapToGrid="0" showGuides="1">
      <p:cViewPr varScale="1">
        <p:scale>
          <a:sx n="77" d="100"/>
          <a:sy n="77" d="100"/>
        </p:scale>
        <p:origin x="1140" y="6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/>
              <a:t>Введение в сетевые технологии v7.0 (ITN)</a:t>
            </a:r>
          </a:p>
          <a:p>
            <a:pPr rtl="0">
              <a:buFontTx/>
              <a:buNone/>
            </a:pPr>
            <a:r>
              <a:rPr lang="ru-RU" sz="1200" b="0"/>
              <a:t>Модуль 1: Современные сетевые технологии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/>
              <a:t>Введение в сетевые технологии v7.0 (ITN)</a:t>
            </a:r>
          </a:p>
          <a:p>
            <a:pPr rtl="0">
              <a:buFontTx/>
              <a:buNone/>
            </a:pPr>
            <a:r>
              <a:rPr lang="ru-RU" sz="1200" b="0"/>
              <a:t>Модуль 1: </a:t>
            </a:r>
            <a:r>
              <a:rPr lang="ru-RU" sz="1200" b="0" baseline="0"/>
              <a:t>Современные сетевые технологии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13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/>
              <a:t>1 – Современные сетевые технологии</a:t>
            </a:r>
          </a:p>
          <a:p>
            <a:pPr rtl="0"/>
            <a:r>
              <a:rPr lang="ru-RU"/>
              <a:t>1.0.2 – Что я буду изучать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 b="0"/>
              <a:t>1 – Современные сетевые технологии</a:t>
            </a:r>
          </a:p>
          <a:p>
            <a:pPr rtl="0">
              <a:buFontTx/>
              <a:buNone/>
            </a:pPr>
            <a:r>
              <a:rPr lang="ru-RU" sz="1200" b="0"/>
              <a:t>1.1 – </a:t>
            </a:r>
            <a:r>
              <a:rPr lang="ru-RU" sz="1200" b="0" baseline="0"/>
              <a:t>Влияние сетей на жизнь людей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15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Влияние сетей на жизнь людей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1.1.1 — </a:t>
            </a:r>
            <a:r>
              <a:rPr lang="ru-RU"/>
              <a:t>Сети соединяет нас</a:t>
            </a: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16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Влияние сетей на жизнь людей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 – </a:t>
            </a:r>
            <a:r>
              <a:rPr lang="ru-RU"/>
              <a:t>Видео - Опыт обучения в Сетевой академии Cisco</a:t>
            </a:r>
          </a:p>
        </p:txBody>
      </p:sp>
    </p:spTree>
    <p:extLst>
      <p:ext uri="{BB962C8B-B14F-4D97-AF65-F5344CB8AC3E}">
        <p14:creationId xmlns:p14="http://schemas.microsoft.com/office/powerpoint/2010/main" val="307055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Влияние сетей на жизнь людей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1.1.3</a:t>
            </a:r>
            <a:r>
              <a:rPr lang="ru-RU" baseline="0">
                <a:latin typeface="Arial" charset="0"/>
              </a:rPr>
              <a:t>Сети без границ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19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1.2.1— Роли хоста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1.2.2 – Одноранговые сети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1.2.3 — Конечные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1.2.4 – </a:t>
            </a:r>
            <a:r>
              <a:rPr lang="ru-RU"/>
              <a:t>Промежуточные сетевые устройства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1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</a:t>
            </a:r>
            <a:r>
              <a:rPr lang="ru-RU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 сети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1.2.5 — </a:t>
            </a:r>
            <a:r>
              <a:rPr lang="ru-RU"/>
              <a:t>Сетевые носители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1.2.6 – Проверьте сове понимание темы - Компоненты сети.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Представление и топологии сетей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Представление и топологии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1.3.1 – </a:t>
            </a:r>
            <a:r>
              <a:rPr lang="ru-RU" baseline="0">
                <a:latin typeface="Arial" charset="0"/>
              </a:rPr>
              <a:t>Представления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Представление и топологии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1.3.2 – Схемы топологии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1.3.3 — Проверьте ваше понимание — сетевое представление и топологии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pPr rtl="0"/>
            <a:r>
              <a:rPr lang="ru-RU"/>
              <a:t>1.4.1</a:t>
            </a:r>
            <a:r>
              <a:rPr lang="ru-RU" baseline="0"/>
              <a:t> – Сети различного размера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/>
              <a:t>29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pPr rtl="0"/>
            <a:r>
              <a:rPr lang="ru-RU"/>
              <a:t>1.4.2</a:t>
            </a:r>
            <a:r>
              <a:rPr lang="ru-RU" baseline="0"/>
              <a:t> – </a:t>
            </a:r>
            <a:r>
              <a:rPr lang="ru-RU"/>
              <a:t>Сети LAN и WAN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pPr rtl="0"/>
            <a:r>
              <a:rPr lang="ru-RU"/>
              <a:t>1.4.2</a:t>
            </a:r>
            <a:r>
              <a:rPr lang="ru-RU" baseline="0"/>
              <a:t> – </a:t>
            </a:r>
            <a:r>
              <a:rPr lang="ru-RU"/>
              <a:t>Сети LAN и WAN (продолжение)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pPr rtl="0"/>
            <a:r>
              <a:rPr lang="ru-RU"/>
              <a:t>1.4.3</a:t>
            </a:r>
            <a:r>
              <a:rPr lang="ru-RU" baseline="0"/>
              <a:t>— </a:t>
            </a:r>
            <a:r>
              <a:rPr lang="ru-RU" baseline="0">
                <a:latin typeface="Arial" charset="0"/>
              </a:rPr>
              <a:t> Интернет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7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 -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Основные типы сетей</a:t>
            </a:r>
          </a:p>
          <a:p>
            <a:pPr rtl="0"/>
            <a:r>
              <a:rPr lang="ru-RU"/>
              <a:t>1.4.4</a:t>
            </a:r>
            <a:r>
              <a:rPr lang="ru-RU" baseline="0"/>
              <a:t> </a:t>
            </a:r>
            <a:r>
              <a:rPr lang="ru-RU">
                <a:latin typeface="Arial" charset="0"/>
              </a:rPr>
              <a:t>– Сети интранет и</a:t>
            </a:r>
            <a:r>
              <a:rPr lang="ru-RU" baseline="0">
                <a:latin typeface="Arial" charset="0"/>
              </a:rPr>
              <a:t> экстранет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1.4.5 – Проверьте свое понимание общих сведений о типах сетей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42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1.5.1. Технологии доступа к Интернету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1.5.2. Интернет-подключение для дома и небольшого офиса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29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1.5.3. Интернет-подключение для предприятий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7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1.5.5 – Конвергентная сеть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5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1.5.5 — Конвергентная сеть (продолжение)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91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1.5.5 – </a:t>
            </a:r>
            <a:r>
              <a:rPr lang="ru-RU"/>
              <a:t>Видео – Загрузка и установка Packet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244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1.5.6 — </a:t>
            </a:r>
            <a:r>
              <a:rPr lang="ru-RU"/>
              <a:t>Видео — Начало работы в Cisco Packet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13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1.5.7 – </a:t>
            </a:r>
            <a:r>
              <a:rPr lang="ru-RU"/>
              <a:t>Packet Tracer. Представление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28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1.6.1 – Сетевая архитектура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1.6.2 – </a:t>
            </a:r>
            <a:r>
              <a:rPr lang="ru-RU" baseline="0">
                <a:latin typeface="Arial" charset="0"/>
              </a:rPr>
              <a:t>Отказоустойчивость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2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1.6.3 – Масштабируемость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54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1.6.4 – Качество обслуживания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3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1.6.5 — Сетевая безопасность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1.6.6 — Проверьте ваше понимание — надежные сети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3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3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1.7.1 — Последние</a:t>
            </a:r>
            <a:r>
              <a:rPr lang="ru-RU" baseline="0">
                <a:latin typeface="Arial" charset="0"/>
              </a:rPr>
              <a:t> тенденции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49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1.7.2 – «Принеси на работу свое устройство» (Bring Your Own Device, BYOD)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22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1.7.3 – Совместная работа через Интернет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9690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1.7.4 – Видеосвязь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1.7.5 – </a:t>
            </a:r>
            <a:r>
              <a:rPr lang="ru-RU"/>
              <a:t>Видео - Cisco Webex для небольших переговорных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63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1.7.6 – Облачные вычисления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12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1.7.6 — Облачные вычисления (продолжение)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40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1.7.7 – Технологические</a:t>
            </a:r>
            <a:r>
              <a:rPr lang="ru-RU" baseline="0">
                <a:latin typeface="Arial" charset="0"/>
              </a:rPr>
              <a:t> тенденции в домашних сетях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21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1.7.8. Организация сети по линиям электропередачи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9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Тенденции развития сетей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1.7.9. Беспроводной широкополосный доступ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1.7.10 — Проверьте свое понимание — Тенденции в сети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72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59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44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1.8.1 – </a:t>
            </a:r>
            <a:r>
              <a:rPr lang="ru-RU" baseline="0">
                <a:latin typeface="Arial" charset="0"/>
              </a:rPr>
              <a:t>Угрозы безопасности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51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1.8.1 -</a:t>
            </a:r>
            <a:r>
              <a:rPr lang="ru-RU" baseline="0">
                <a:latin typeface="Arial" charset="0"/>
              </a:rPr>
              <a:t> Угрозы безопасности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8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961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1.8.2 —</a:t>
            </a:r>
            <a:r>
              <a:rPr lang="ru-RU" baseline="0">
                <a:latin typeface="Arial" charset="0"/>
              </a:rPr>
              <a:t> Решения для</a:t>
            </a:r>
            <a:r>
              <a:rPr lang="ru-RU">
                <a:latin typeface="Arial" charset="0"/>
              </a:rPr>
              <a:t>обеспечения безопасности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961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—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1.8.2 —</a:t>
            </a:r>
            <a:r>
              <a:rPr lang="ru-RU" baseline="0">
                <a:latin typeface="Arial" charset="0"/>
              </a:rPr>
              <a:t> Решения по обеспечению безопасности (продолжение)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effectLst/>
              </a:rPr>
              <a:t>1.8.3 – Проверьте сове понимание темы Безопасность сети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35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— ИТ-специалист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40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— ИТ-специалист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baseline="0">
                <a:latin typeface="Arial" charset="0"/>
              </a:rPr>
              <a:t>1.9.1 — CCNA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baseline="0">
                <a:latin typeface="Arial" charset="0"/>
              </a:rPr>
              <a:t>Диаграмма с https://newsroom.cisco.com/press-release-content?type=webcontent&amp;articleId=1993077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707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— ИТ-специалист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baseline="0">
                <a:latin typeface="Arial" charset="0"/>
              </a:rPr>
              <a:t>1.9.2 — </a:t>
            </a:r>
            <a:r>
              <a:rPr lang="ru-RU"/>
              <a:t>Сетевые задания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06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</a:t>
            </a:r>
            <a:r>
              <a:rPr lang="ru-RU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— ИТ-специалист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baseline="0">
                <a:latin typeface="Arial" charset="0"/>
              </a:rPr>
              <a:t>1.9.3 – </a:t>
            </a:r>
            <a:r>
              <a:rPr lang="ru-RU"/>
              <a:t>Лабораторная работа: изучение рынка вакансий в сфере информационных и сетевых технологий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30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контрольная работа модуля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267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контрольная работа модуля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1.10.1</a:t>
            </a:r>
            <a:r>
              <a:rPr lang="ru-RU" baseline="0">
                <a:latin typeface="Arial" charset="0"/>
              </a:rPr>
              <a:t> – </a:t>
            </a:r>
            <a:r>
              <a:rPr lang="ru-RU"/>
              <a:t>Что я изучил в этом модуле?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69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Современные сетевые технологии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контрольная работа модуля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1.10.1</a:t>
            </a:r>
            <a:r>
              <a:rPr lang="ru-RU" baseline="0">
                <a:latin typeface="Arial" charset="0"/>
              </a:rPr>
              <a:t> – </a:t>
            </a:r>
            <a:r>
              <a:rPr lang="ru-RU"/>
              <a:t>Что я изучил в этом модуле? (продолжение)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1.10.2 </a:t>
            </a:r>
            <a:r>
              <a:rPr lang="ru-RU" sz="1200">
                <a:effectLst/>
              </a:rPr>
              <a:t>– Контрольная работа</a:t>
            </a:r>
            <a:r>
              <a:rPr lang="ru-RU"/>
              <a:t> </a:t>
            </a:r>
            <a:r>
              <a:rPr lang="ru-RU" sz="1200" baseline="0">
                <a:effectLst/>
              </a:rPr>
              <a:t> модуля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/>
              <a:t>70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47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/>
              <a:t>71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Networking Today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>
                <a:latin typeface="Arial" charset="0"/>
              </a:rPr>
              <a:t>New Terms and Commands</a:t>
            </a:r>
          </a:p>
        </p:txBody>
      </p:sp>
    </p:spTree>
    <p:extLst>
      <p:ext uri="{BB962C8B-B14F-4D97-AF65-F5344CB8AC3E}">
        <p14:creationId xmlns:p14="http://schemas.microsoft.com/office/powerpoint/2010/main" val="41560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9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04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10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3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>
                <a:solidFill>
                  <a:prstClr val="black"/>
                </a:solidFill>
              </a:rPr>
              <a:pPr algn="r"/>
              <a:t>11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97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cad.co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1: Современные сетевые технологии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590785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1: </a:t>
            </a:r>
            <a:r>
              <a:rPr lang="ru-RU" dirty="0"/>
              <a:t>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555978"/>
            <a:ext cx="9148272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1.5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у класса, как они подключаются к Интернету дома.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Кто-нибудь помнит подключение через модем </a:t>
            </a:r>
            <a:r>
              <a:rPr lang="ru-RU" sz="1600" dirty="0" err="1"/>
              <a:t>dialup</a:t>
            </a:r>
            <a:r>
              <a:rPr lang="ru-RU" sz="1600" dirty="0"/>
              <a:t>?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класс, использует ли кто-нибудь услугу телефонии </a:t>
            </a:r>
            <a:r>
              <a:rPr lang="ru-RU" sz="1600" dirty="0" err="1"/>
              <a:t>VoIP</a:t>
            </a:r>
            <a:r>
              <a:rPr lang="ru-RU" sz="1600" dirty="0"/>
              <a:t>, поставляемую у их провайдера. Это было бы примером домашней конвергентной </a:t>
            </a:r>
            <a:r>
              <a:rPr lang="ru-RU" sz="1600" dirty="0" smtClean="0"/>
              <a:t>сети.</a:t>
            </a:r>
            <a:endParaRPr lang="ru-RU" sz="1600" dirty="0" smtClean="0"/>
          </a:p>
          <a:p>
            <a:pPr marL="0" lvl="0" indent="0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  <a:buNone/>
            </a:pPr>
            <a:r>
              <a:rPr lang="ru-RU" sz="1600" dirty="0" smtClean="0"/>
              <a:t>Тема </a:t>
            </a:r>
            <a:r>
              <a:rPr lang="ru-RU" sz="1600" dirty="0" smtClean="0"/>
              <a:t>1.6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 err="1"/>
              <a:t>QoS</a:t>
            </a:r>
            <a:r>
              <a:rPr lang="ru-RU" sz="1600" dirty="0"/>
              <a:t> - это способность дать преимущество определенным видам трафика.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/>
              <a:t>Спросите класс, когда мы хотим дать преимущество </a:t>
            </a:r>
            <a:r>
              <a:rPr lang="ru-RU" sz="1600" dirty="0" smtClean="0"/>
              <a:t>кому-то, </a:t>
            </a:r>
            <a:r>
              <a:rPr lang="ru-RU" sz="1600" dirty="0"/>
              <a:t>но </a:t>
            </a:r>
            <a:r>
              <a:rPr lang="ru-RU" sz="1600" dirty="0" smtClean="0"/>
              <a:t>всем? Приведите пример, </a:t>
            </a:r>
            <a:r>
              <a:rPr lang="ru-RU" sz="1600" dirty="0"/>
              <a:t>спросите, </a:t>
            </a:r>
            <a:r>
              <a:rPr lang="ru-RU" sz="1600" dirty="0" smtClean="0"/>
              <a:t>при чрезвычайной ситуации, </a:t>
            </a:r>
            <a:r>
              <a:rPr lang="ru-RU" sz="1600" dirty="0"/>
              <a:t>хотим ли мы, чтобы машина скорой </a:t>
            </a:r>
            <a:r>
              <a:rPr lang="ru-RU" sz="1600" dirty="0" smtClean="0"/>
              <a:t>помощи или </a:t>
            </a:r>
            <a:r>
              <a:rPr lang="ru-RU" sz="1600" dirty="0"/>
              <a:t>пожарная машина </a:t>
            </a:r>
            <a:r>
              <a:rPr lang="ru-RU" sz="1600" dirty="0" smtClean="0"/>
              <a:t>рассматривались </a:t>
            </a:r>
            <a:r>
              <a:rPr lang="ru-RU" sz="1600" dirty="0"/>
              <a:t>как любой другой объект дорожного движения на шоссе?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/>
              <a:t>Кратко обсудите примеры реализации конфиденциальности, целостности и доступности.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/>
              <a:t>Конфиденциальность - </a:t>
            </a:r>
            <a:r>
              <a:rPr lang="ru-RU" sz="1600" dirty="0" smtClean="0"/>
              <a:t>шифрование</a:t>
            </a:r>
            <a:endParaRPr lang="ru-RU" sz="1600" dirty="0"/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/>
              <a:t>Целостность - контрольные суммы или хеширование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rgbClr val="58585B"/>
              </a:buClr>
            </a:pPr>
            <a:r>
              <a:rPr lang="ru-RU" sz="1600" dirty="0"/>
              <a:t>Доступность - обеспечивается с помощью избыточного оборудования, подключений, резервного копирования, аварийного восстановления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820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1: 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" y="646544"/>
            <a:ext cx="9434944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Тема</a:t>
            </a:r>
            <a:r>
              <a:rPr lang="ru-RU" dirty="0" smtClean="0"/>
              <a:t> </a:t>
            </a:r>
            <a:r>
              <a:rPr lang="ru-RU" dirty="0"/>
              <a:t>1.7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Предложите студентам обсудить, какие устройства они используют и где.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Спросите студентов, используют ли они облачные вычисления и для чего.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1.7.6 - Проведите предварительное исследование, чтобы описать, что такое пользовательское облако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1.7.7. Попросите учащихся обсудить, использует ли кто-нибудь в настоящее время технологию «умного дома»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Каковы другие возможности помимо того, что упомянуто в учебной программе</a:t>
            </a:r>
            <a:r>
              <a:rPr lang="ru-RU" sz="1500" dirty="0" smtClean="0"/>
              <a:t>?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 smtClean="0"/>
              <a:t>Тема </a:t>
            </a:r>
            <a:r>
              <a:rPr lang="ru-RU" dirty="0" smtClean="0"/>
              <a:t>1.8</a:t>
            </a:r>
            <a:endParaRPr lang="ru-RU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 smtClean="0"/>
              <a:t>Спросите </a:t>
            </a:r>
            <a:r>
              <a:rPr lang="ru-RU" sz="1500" dirty="0"/>
              <a:t>у класса, какие внутренние угрозы они могут видеть в качестве администратора сети.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Спросите, почему внутренние атаки так же важны, как и очевидные внешние </a:t>
            </a:r>
            <a:r>
              <a:rPr lang="ru-RU" sz="1500" dirty="0" smtClean="0"/>
              <a:t>атаки.</a:t>
            </a:r>
            <a:endParaRPr lang="ru-RU" sz="15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Тема</a:t>
            </a:r>
            <a:r>
              <a:rPr lang="ru-RU" dirty="0" smtClean="0"/>
              <a:t> </a:t>
            </a:r>
            <a:r>
              <a:rPr lang="ru-RU" dirty="0"/>
              <a:t>1.9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Обсудите преимущества получения сертификата CCNA.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Попросите студентов изучить текущие вакансии в сети, которые требуют CCNA или другой сертификации </a:t>
            </a:r>
            <a:r>
              <a:rPr lang="ru-RU" sz="1500" dirty="0" err="1"/>
              <a:t>Cisco</a:t>
            </a:r>
            <a:r>
              <a:rPr lang="ru-RU" sz="1500" dirty="0"/>
              <a:t>.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832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751893"/>
            <a:ext cx="6672708" cy="64473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1: Современные сетевые технологии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ru-RU"/>
              <a:t>Задачи модуля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31272" cy="827461"/>
          </a:xfrm>
        </p:spPr>
        <p:txBody>
          <a:bodyPr/>
          <a:lstStyle/>
          <a:p>
            <a:pPr marL="0" lvl="0" indent="0" defTabSz="91440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lang="ru-RU" sz="14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Современные сетевые технологии</a:t>
            </a:r>
          </a:p>
          <a:p>
            <a:pPr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0" lvl="0" indent="0" defTabSz="91440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Задача модуля</a:t>
            </a:r>
            <a:r>
              <a:rPr lang="ru-RU" sz="14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Объяснить принципы работы современных сетевых технологий.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76305"/>
              </p:ext>
            </p:extLst>
          </p:nvPr>
        </p:nvGraphicFramePr>
        <p:xfrm>
          <a:off x="423333" y="1625600"/>
          <a:ext cx="8263467" cy="334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548">
                  <a:extLst>
                    <a:ext uri="{9D8B030D-6E8A-4147-A177-3AD203B41FA5}">
                      <a16:colId xmlns:a16="http://schemas.microsoft.com/office/drawing/2014/main" val="399010295"/>
                    </a:ext>
                  </a:extLst>
                </a:gridCol>
                <a:gridCol w="5345919">
                  <a:extLst>
                    <a:ext uri="{9D8B030D-6E8A-4147-A177-3AD203B41FA5}">
                      <a16:colId xmlns:a16="http://schemas.microsoft.com/office/drawing/2014/main" val="3417728144"/>
                    </a:ext>
                  </a:extLst>
                </a:gridCol>
              </a:tblGrid>
              <a:tr h="22411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Заголовок темы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Цель темы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364302898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Влияние сетей на жизнь людей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Объяснить, как сети влияют на повседневную жизнь.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3530891527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Компоненты сети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Рассказать о принципах работы с хостами и сетевыми устройствами.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662892947"/>
                  </a:ext>
                </a:extLst>
              </a:tr>
              <a:tr h="25465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Представления и топологии сетей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Рассказать о представлениях сетей и принципах их использования в сетевых топологиях.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1283686363"/>
                  </a:ext>
                </a:extLst>
              </a:tr>
              <a:tr h="24991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Основные типы сетей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Сравнить отличительные характеристики основных типов сетей.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466644772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Интернет-подключения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Объяснить, как выполняется подключение к Интернету через локальную или глобальную сеть.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893854660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Надежные сети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Перечислить четыре основных требования к надежной сети.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811040832"/>
                  </a:ext>
                </a:extLst>
              </a:tr>
              <a:tr h="40654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Тенденции развития сетей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Объяснить, как различные тенденции, например политика BYOD (использование в офисе собственных устройств), совместная работа через Интернет, видеосвязь и облачные вычисления, влияют на способы нашего взаимодействия друг с другом.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031869363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Сетевая безопасность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Дать определение основным угрозам безопасности и описать решения для сетей любого размера.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746633774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в сфере ИТ</a:t>
                      </a: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Рассказать о возможностях трудоустройства в сфере сетевых технологий.</a:t>
                      </a: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19389056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1.1 Влияние сетей на жизнь людей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14701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rtl="0">
              <a:buNone/>
            </a:pPr>
            <a:r>
              <a:rPr lang="ru-RU" sz="1800" dirty="0"/>
              <a:t>Общение почти так же важно для нас, как воздух, вода, пища и кров. </a:t>
            </a:r>
            <a:endParaRPr lang="ru-RU" sz="1800" dirty="0" smtClean="0"/>
          </a:p>
          <a:p>
            <a:pPr marL="0" indent="0" rtl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современном мире за счет использования сетей мы связаны друг с другом, как никогда раньше.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7E249FF-01FC-487E-B05D-F7C27AD5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65" y="63366"/>
            <a:ext cx="8999935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1600" dirty="0" smtClean="0"/>
              <a:t>Современные </a:t>
            </a:r>
            <a:r>
              <a:rPr lang="ru-RU" sz="1600" dirty="0"/>
              <a:t>сетевые технологии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/>
              <a:t>С</a:t>
            </a:r>
            <a:r>
              <a:rPr lang="ru-RU" dirty="0" smtClean="0"/>
              <a:t>ети </a:t>
            </a:r>
            <a:r>
              <a:rPr lang="ru-RU" dirty="0"/>
              <a:t>сегодня соединяет нас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1E48970-9722-4D48-A1CA-F1B06B3C3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3237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r>
              <a:rPr lang="ru-RU" sz="1600"/>
              <a:t>Современные сетевые технологии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98041"/>
          </a:xfrm>
        </p:spPr>
        <p:txBody>
          <a:bodyPr/>
          <a:lstStyle/>
          <a:p>
            <a:pPr rtl="0"/>
            <a:r>
              <a:rPr lang="ru-RU" dirty="0"/>
              <a:t>Видео - Опыт обучения в Сетевой академии </a:t>
            </a:r>
            <a:r>
              <a:rPr lang="ru-RU" dirty="0" err="1"/>
              <a:t>Cisco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547847"/>
          </a:xfrm>
        </p:spPr>
        <p:txBody>
          <a:bodyPr/>
          <a:lstStyle/>
          <a:p>
            <a:pPr marL="0" indent="0" rtl="0">
              <a:buNone/>
            </a:pPr>
            <a:r>
              <a:rPr lang="ru-RU"/>
              <a:t>Сетевая академия Cisco: узнайте, как мы используем технологии, чтобы сделать мир лучше.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30" y="1510517"/>
            <a:ext cx="5263338" cy="30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2975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/>
              <a:t>Современные сетевые технологии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 Сети без границ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116604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/>
              <a:t>Мир без границ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/>
              <a:t>Глобальные сообщества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/>
              <a:t>Сети, объединяющие людей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33" y="2167140"/>
            <a:ext cx="6229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1.2 Компоненты сети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367187"/>
                </a:solidFill>
              </a:rPr>
              <a:t>Компоненты сети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Роли узлов</a:t>
            </a:r>
            <a:endParaRPr lang="ru-RU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8065" y="683335"/>
            <a:ext cx="4414059" cy="4268809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Каждый </a:t>
            </a:r>
            <a:r>
              <a:rPr lang="ru-RU" sz="1600" dirty="0" smtClean="0"/>
              <a:t>компьютер, подключенный </a:t>
            </a:r>
            <a:r>
              <a:rPr lang="ru-RU" sz="1600" dirty="0"/>
              <a:t>к сети, называется хостом или оконечным устройством.</a:t>
            </a:r>
          </a:p>
          <a:p>
            <a:pPr marL="0" indent="0" rtl="0">
              <a:buNone/>
            </a:pPr>
            <a:r>
              <a:rPr lang="ru-RU" sz="1600" dirty="0"/>
              <a:t>Серверы — это компьютеры, </a:t>
            </a:r>
            <a:r>
              <a:rPr lang="ru-RU" sz="1600" dirty="0" smtClean="0"/>
              <a:t>предоставляющие </a:t>
            </a:r>
            <a:r>
              <a:rPr lang="ru-RU" sz="1600" dirty="0"/>
              <a:t>информацию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оконечным </a:t>
            </a:r>
            <a:r>
              <a:rPr lang="ru-RU" sz="1600" dirty="0"/>
              <a:t>устройствам в </a:t>
            </a:r>
            <a:r>
              <a:rPr lang="ru-RU" sz="1600" dirty="0" smtClean="0"/>
              <a:t>сети:</a:t>
            </a:r>
            <a:endParaRPr lang="ru-RU" sz="16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серверы электронной почты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веб-серверы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сервер файлов</a:t>
            </a:r>
          </a:p>
          <a:p>
            <a:pPr marL="0" indent="0" rtl="0">
              <a:buNone/>
            </a:pPr>
            <a:r>
              <a:rPr lang="ru-RU" sz="1600" dirty="0"/>
              <a:t>Клиентами являются компьютеры, отправляющие запросы на получение информации на серверы: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веб-страницы с веб-сервера</a:t>
            </a:r>
          </a:p>
          <a:p>
            <a:pPr lvl="1" rtl="0"/>
            <a:r>
              <a:rPr lang="ru-RU" sz="1600" dirty="0"/>
              <a:t>электронная почта с сервера электронной почты</a:t>
            </a:r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85005"/>
              </p:ext>
            </p:extLst>
          </p:nvPr>
        </p:nvGraphicFramePr>
        <p:xfrm>
          <a:off x="3776263" y="1895647"/>
          <a:ext cx="5249003" cy="31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16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Тип сервера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16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Эл.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сервере электронной почты выполняется серверное ПО электронной почты. </a:t>
                      </a:r>
                    </a:p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Клиенты используют</a:t>
                      </a:r>
                      <a:r>
                        <a:rPr lang="ru-RU" sz="140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клиентское программное обеспечение для доступа к электронной почте.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23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веб-сервере запущено серверное ПО. </a:t>
                      </a:r>
                    </a:p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Клиенты используют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браузерное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программное обеспечение для доступа к веб-страницам.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77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Файл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Сервер файлов хранит корпоративные и пользовательские файлы.</a:t>
                      </a:r>
                    </a:p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Клиентские устройства получают доступ к этим файлам.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48" y="683335"/>
            <a:ext cx="4680156" cy="1062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</a:t>
            </a:r>
            <a:r>
              <a:rPr lang="ru-RU" dirty="0" smtClean="0"/>
              <a:t>1. </a:t>
            </a:r>
            <a:r>
              <a:rPr lang="ru-RU" dirty="0"/>
              <a:t>Руководство по планированию</a:t>
            </a:r>
            <a:endParaRPr lang="ru-RU" dirty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</a:t>
            </a:r>
            <a:r>
              <a:rPr lang="ru-RU" dirty="0" smtClean="0"/>
              <a:t>12</a:t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  <a:endParaRPr lang="ru-RU" sz="16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r>
              <a:rPr lang="ru-RU" sz="1600" dirty="0" smtClean="0">
                <a:solidFill>
                  <a:srgbClr val="367187"/>
                </a:solidFill>
              </a:rPr>
              <a:t>Компоненты </a:t>
            </a:r>
            <a:r>
              <a:rPr lang="ru-RU" sz="1600" dirty="0">
                <a:solidFill>
                  <a:srgbClr val="367187"/>
                </a:solidFill>
              </a:rPr>
              <a:t>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err="1" smtClean="0"/>
              <a:t>О</a:t>
            </a:r>
            <a:r>
              <a:rPr lang="ru-RU" dirty="0" err="1" smtClean="0"/>
              <a:t>дноранговая</a:t>
            </a:r>
            <a:r>
              <a:rPr lang="ru-RU" dirty="0" smtClean="0"/>
              <a:t> сеть</a:t>
            </a:r>
            <a:endParaRPr lang="ru-RU" sz="1600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8" y="728063"/>
            <a:ext cx="8853286" cy="803372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Возможно, устройство будет и клиентом и сервером в </a:t>
            </a:r>
            <a:r>
              <a:rPr lang="ru-RU" sz="1600" dirty="0" err="1"/>
              <a:t>одноранговой</a:t>
            </a:r>
            <a:r>
              <a:rPr lang="ru-RU" sz="1600" dirty="0"/>
              <a:t> сети. </a:t>
            </a:r>
            <a:r>
              <a:rPr lang="ru-RU" dirty="0"/>
              <a:t>Этот тип проектирования сети рекомендуется только для очень небольших сетей. </a:t>
            </a:r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929" y="1643865"/>
            <a:ext cx="4222946" cy="109933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82056"/>
              </p:ext>
            </p:extLst>
          </p:nvPr>
        </p:nvGraphicFramePr>
        <p:xfrm>
          <a:off x="129888" y="2743199"/>
          <a:ext cx="8853286" cy="211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05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77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ru-RU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Легкость установки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централизованного управления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5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ru-RU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Менее запутанно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вполне безопасна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ru-RU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Меньшая стоимость.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масштабируется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ru-RU" b="0" i="0" dirty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Возможность использовать для простых задач, таких как передача файлов и совместное использование принтеров.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Меньшая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394145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367187"/>
                </a:solidFill>
              </a:rPr>
              <a:t>Компоненты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Конечные </a:t>
            </a:r>
            <a:r>
              <a:rPr lang="ru-RU" dirty="0" smtClean="0"/>
              <a:t>устройства</a:t>
            </a:r>
            <a:endParaRPr lang="ru-RU" sz="1600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845557"/>
          </a:xfrm>
        </p:spPr>
        <p:txBody>
          <a:bodyPr/>
          <a:lstStyle/>
          <a:p>
            <a:pPr marL="0" lvl="1" indent="0" rtl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ru-RU" sz="1500" dirty="0"/>
              <a:t>Оконечное устройство — это источник или получатель сообщения. Данные отправляются из одного оконечного устройства, проходят по сети и поступают на другое оконечное устройство.</a:t>
            </a:r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endParaRPr lang="en-US" altLang="en-US" sz="1500" dirty="0"/>
          </a:p>
          <a:p>
            <a:endParaRPr lang="en-US" altLang="en-US" dirty="0"/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79" y="1644502"/>
            <a:ext cx="5437865" cy="29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03045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367187"/>
                </a:solidFill>
              </a:rPr>
              <a:t>Компоненты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 Промежуточные сетевые устройства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6900" y="798945"/>
            <a:ext cx="7893435" cy="2419010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Промежуточное устройство соединяет оконечные устройства в сети. Примеры таких устройств: коммутаторы, точки беспроводного доступа, маршрутизаторы и межсетевые экраны.</a:t>
            </a:r>
          </a:p>
          <a:p>
            <a:pPr marL="0" indent="0" rtl="0">
              <a:buNone/>
            </a:pPr>
            <a:r>
              <a:rPr lang="ru-RU" dirty="0"/>
              <a:t>К функциям промежуточных устройств также относится управление данными по мере их прохождения через сеть.</a:t>
            </a:r>
          </a:p>
          <a:p>
            <a:pPr lvl="1" rtl="0"/>
            <a:r>
              <a:rPr lang="ru-RU" dirty="0"/>
              <a:t>Повторное создание и ретрансляция сигналов передачи данных.</a:t>
            </a:r>
          </a:p>
          <a:p>
            <a:pPr lvl="1" rtl="0"/>
            <a:r>
              <a:rPr lang="ru-RU" dirty="0"/>
              <a:t>Сохранение сведений о существующих путях передачи данных в сети.</a:t>
            </a:r>
          </a:p>
          <a:p>
            <a:pPr lvl="1" rtl="0"/>
            <a:r>
              <a:rPr lang="ru-RU" dirty="0"/>
              <a:t>Уведомление других устройств об ошибках и сбоях связи.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89" y="3354142"/>
            <a:ext cx="4988645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375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367187"/>
                </a:solidFill>
              </a:rPr>
              <a:t>Компоненты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 Сетевая среда передачи данных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6"/>
            <a:ext cx="8743293" cy="608695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Связь в сети осуществляется через среду, которая обеспечивает передачу сообщения от источника до места назначения. </a:t>
            </a:r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37946"/>
              </p:ext>
            </p:extLst>
          </p:nvPr>
        </p:nvGraphicFramePr>
        <p:xfrm>
          <a:off x="144065" y="1407641"/>
          <a:ext cx="4677317" cy="340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017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Типы мультимедийных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083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Металлические провода в кабелях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электрические импульсы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14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теклянное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пластиковое волокно внутри кабеля (волоконно-оптический кабель);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световые импульсы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506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адиопередача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модуляцию специфических частот электромагнитных волн.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32" y="1407639"/>
            <a:ext cx="3968026" cy="3480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2945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1.3 Представление и топологии сетей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Представление и топологии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Представления сетей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117" y="798944"/>
            <a:ext cx="3706614" cy="3972561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В схемах сети, часто называемых диаграммами топологии, используются различные символы для представления устройств в пределах сети.</a:t>
            </a:r>
          </a:p>
          <a:p>
            <a:pPr marL="0" indent="0" rtl="0">
              <a:buNone/>
            </a:pPr>
            <a:r>
              <a:rPr lang="ru-RU" sz="1600" dirty="0"/>
              <a:t>Важные термины, которые необходимо знать, включают:</a:t>
            </a:r>
          </a:p>
          <a:p>
            <a:pPr lvl="2" rtl="0"/>
            <a:r>
              <a:rPr lang="ru-RU" sz="1600" dirty="0"/>
              <a:t>Сетевая интерфейсная плата (NIC)</a:t>
            </a:r>
          </a:p>
          <a:p>
            <a:pPr lvl="2" rtl="0"/>
            <a:r>
              <a:rPr lang="ru-RU" sz="1600" dirty="0"/>
              <a:t>Физический порт</a:t>
            </a:r>
          </a:p>
          <a:p>
            <a:pPr lvl="2" rtl="0"/>
            <a:r>
              <a:rPr lang="ru-RU" sz="1600" dirty="0" smtClean="0"/>
              <a:t>Интерфейс</a:t>
            </a:r>
          </a:p>
          <a:p>
            <a:pPr marL="261937" lvl="2" indent="0" rtl="0">
              <a:buNone/>
            </a:pPr>
            <a:r>
              <a:rPr lang="ru-RU" sz="1600" b="1" dirty="0" smtClean="0"/>
              <a:t>Примечание</a:t>
            </a:r>
            <a:r>
              <a:rPr lang="ru-RU" sz="1600" b="1" dirty="0"/>
              <a:t>. </a:t>
            </a:r>
            <a:r>
              <a:rPr lang="ru-RU" sz="1600" dirty="0"/>
              <a:t>Термины «порт» и «интерфейс» часто взаимозаменяемы.</a:t>
            </a:r>
          </a:p>
          <a:p>
            <a:pPr lvl="2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731" y="983570"/>
            <a:ext cx="5171327" cy="36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Представления и топологии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Схемы топологии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3940" y="797709"/>
            <a:ext cx="4062002" cy="740468"/>
          </a:xfrm>
        </p:spPr>
        <p:txBody>
          <a:bodyPr/>
          <a:lstStyle/>
          <a:p>
            <a:pPr marL="0" indent="0" rtl="0">
              <a:buNone/>
            </a:pPr>
            <a:r>
              <a:rPr lang="ru-RU"/>
              <a:t>Схемы физической топологии — физическое расположение промежуточных устройств и кабельных линий.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110"/>
            <a:ext cx="4452265" cy="2864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1703" y="756244"/>
            <a:ext cx="4232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500" dirty="0">
                <a:solidFill>
                  <a:srgbClr val="000000"/>
                </a:solidFill>
              </a:rPr>
              <a:t>Схемы логической топологии — определение устройств, портов и схемы адресации.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16" y="1712109"/>
            <a:ext cx="4262326" cy="2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5827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1.4 Основные типы сетей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ru-RU" sz="1600" dirty="0" smtClean="0"/>
              <a:t>Основные т</a:t>
            </a:r>
            <a:r>
              <a:rPr lang="ru-RU" sz="1600" dirty="0" smtClean="0"/>
              <a:t>ипы сетей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 altLang="en-US" dirty="0"/>
              <a:t>С</a:t>
            </a:r>
            <a:r>
              <a:rPr lang="ru-RU" dirty="0" smtClean="0"/>
              <a:t>ети </a:t>
            </a:r>
            <a:r>
              <a:rPr lang="ru-RU" dirty="0"/>
              <a:t>различных размеров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9" y="241069"/>
            <a:ext cx="4597395" cy="4467118"/>
          </a:xfrm>
        </p:spPr>
        <p:txBody>
          <a:bodyPr/>
          <a:lstStyle/>
          <a:p>
            <a:pPr rtl="0" eaLnBrk="1" hangingPunct="1">
              <a:buFont typeface="Arial" panose="020B0604020202020204" pitchFamily="34" charset="0"/>
              <a:buChar char="•"/>
            </a:pPr>
            <a:r>
              <a:rPr lang="ru-RU" sz="1700" dirty="0"/>
              <a:t>Небольшие домашние сети — обеспечивают связь нескольких компьютеров между собой и выход в Интернет.</a:t>
            </a:r>
          </a:p>
          <a:p>
            <a:pPr rtl="0" eaLnBrk="1" hangingPunct="1">
              <a:buFont typeface="Arial" panose="020B0604020202020204" pitchFamily="34" charset="0"/>
              <a:buChar char="•"/>
            </a:pPr>
            <a:r>
              <a:rPr lang="ru-RU" sz="1700" dirty="0"/>
              <a:t>Малый или домашний офис — обеспечивает возможность подключения компьютера из домашней сети или удаленного офиса к корпоративной сети.</a:t>
            </a:r>
          </a:p>
          <a:p>
            <a:pPr rtl="0" eaLnBrk="1" hangingPunct="1">
              <a:buFont typeface="Arial" panose="020B0604020202020204" pitchFamily="34" charset="0"/>
              <a:buChar char="•"/>
            </a:pPr>
            <a:r>
              <a:rPr lang="ru-RU" sz="1700" dirty="0"/>
              <a:t>Средние и крупные сети — множество расположений с сотнями или тысячами взаимосвязанных компьютеров.</a:t>
            </a:r>
          </a:p>
          <a:p>
            <a:pPr rtl="0" eaLnBrk="1" hangingPunct="1">
              <a:buFont typeface="Arial" panose="020B0604020202020204" pitchFamily="34" charset="0"/>
              <a:buChar char="•"/>
            </a:pPr>
            <a:r>
              <a:rPr lang="ru-RU" sz="1700" dirty="0"/>
              <a:t>Глобальные сети (например, Интернет) — связывают миллионы компьютеров по всему миру.</a:t>
            </a:r>
          </a:p>
          <a:p>
            <a:pPr lvl="1"/>
            <a:endParaRPr lang="en-US" altLang="en-US" sz="15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10756"/>
            <a:ext cx="4344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/>
              <a:t>       </a:t>
            </a:r>
            <a:r>
              <a:rPr lang="ru-RU" sz="1600"/>
              <a:t>Маленький дом SOHO</a:t>
            </a:r>
          </a:p>
        </p:txBody>
      </p:sp>
      <p:pic>
        <p:nvPicPr>
          <p:cNvPr id="3074" name="Picture 2" descr="this is the image’s 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9" y="757551"/>
            <a:ext cx="2103105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1qjbjciwpxftb.cloudfront.net/courses/ccna1/networking-today/5_common-types-of-networks/assets/1_chunk/media--Small-Home-Office-Net-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4" y="757551"/>
            <a:ext cx="2090460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73" y="4303795"/>
            <a:ext cx="41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/>
              <a:t>   </a:t>
            </a:r>
            <a:r>
              <a:rPr lang="ru-RU" sz="1600"/>
              <a:t>Средний/Большой в мире</a:t>
            </a:r>
          </a:p>
        </p:txBody>
      </p:sp>
      <p:pic>
        <p:nvPicPr>
          <p:cNvPr id="3078" name="Picture 6" descr="this is the image’s alt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" y="2699263"/>
            <a:ext cx="2103105" cy="1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3" y="2680088"/>
            <a:ext cx="2090461" cy="16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pPr rtl="0"/>
            <a:r>
              <a:rPr lang="ru-RU" sz="1600"/>
              <a:t>Основные типы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LAN и WAN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9" y="728061"/>
            <a:ext cx="3627464" cy="3702690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Сетевые инфраструктуры могут значительно отличаться по следующим критериям.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Площадь покрытия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Количество подключенных пользователей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Количество и типы доступных служб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Область ответственности</a:t>
            </a:r>
          </a:p>
          <a:p>
            <a:pPr marL="142875" lvl="1" indent="0">
              <a:buNone/>
            </a:pPr>
            <a:endParaRPr lang="en-US" altLang="en-US" sz="1600" dirty="0"/>
          </a:p>
          <a:p>
            <a:pPr marL="0" indent="0" rtl="0">
              <a:buNone/>
            </a:pPr>
            <a:r>
              <a:rPr lang="ru-RU" sz="1600" dirty="0"/>
              <a:t>Существуют два наиболее распространенных типа сетей.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Локальная сеть (LAN)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Глобальная сеть (WAN) </a:t>
            </a:r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610" y="751367"/>
            <a:ext cx="5294825" cy="3903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4746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  <a:endParaRPr lang="ru-R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02638"/>
              </p:ext>
            </p:extLst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Общие типы сетей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LAN и WAN (продолжение)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797709"/>
            <a:ext cx="4345941" cy="559699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Сети LAN - сетевая инфраструктура, которая охватывает небольшую территорию.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0" y="1357408"/>
            <a:ext cx="2556289" cy="1344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8582" y="772633"/>
            <a:ext cx="4861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600" dirty="0">
                <a:solidFill>
                  <a:srgbClr val="000000"/>
                </a:solidFill>
              </a:rPr>
              <a:t>Глобальная сеть — это сетевая инфраструктура, которая охватывает обширную территорию.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50" y="1366630"/>
            <a:ext cx="3500526" cy="14129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28832"/>
              </p:ext>
            </p:extLst>
          </p:nvPr>
        </p:nvGraphicFramePr>
        <p:xfrm>
          <a:off x="396580" y="2779550"/>
          <a:ext cx="8385544" cy="209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Глобальная сеть (WAN)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Соединение конечных устройств в ограниченной зоне.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Соединение локальных сетей в широких географических районах.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администрируются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одной организацией или частным лицом.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</a:t>
                      </a:r>
                      <a:r>
                        <a:rPr lang="ru-RU" sz="140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управляется</a:t>
                      </a:r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</a:t>
                      </a:r>
                      <a:r>
                        <a:rPr lang="ru-RU" sz="140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несколькими</a:t>
                      </a:r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провайдерами.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Обеспечьте высокую пропускную способность внутренних устройств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Сети WAN обычно обеспечивают менее скоростные соединения между локальными сетями.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477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14" y="566187"/>
            <a:ext cx="5420586" cy="3656678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Основные типы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Internet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283" y="706582"/>
            <a:ext cx="4374901" cy="4147355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Интернет — это всемирная совокупность взаимосвязанных локальных и глобальных сетей.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Локальные сети соединяются друг с другом с помощью глобальных сетей.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600" dirty="0"/>
              <a:t>Глобальные сети могут соединяться друг с другом посредством медных проводов, оптоволоконного кабеля и беспроводной передачи данных.</a:t>
            </a:r>
          </a:p>
          <a:p>
            <a:pPr marL="0" indent="0" rtl="0">
              <a:buNone/>
            </a:pPr>
            <a:r>
              <a:rPr lang="ru-RU" sz="1600" dirty="0"/>
              <a:t>Интернет не принадлежит какому-либо лицу или группе людей. Интернет не принадлежит какому-либо человеку или группе, однако для поддержания структуры были созданы следующие группы</a:t>
            </a:r>
            <a:r>
              <a:rPr lang="ru-RU" sz="1600" dirty="0" smtClean="0"/>
              <a:t>: IETF</a:t>
            </a:r>
            <a:r>
              <a:rPr lang="ru-RU" sz="1600" dirty="0" smtClean="0"/>
              <a:t>, </a:t>
            </a:r>
            <a:r>
              <a:rPr lang="ru-RU" sz="1600" dirty="0" smtClean="0"/>
              <a:t>ICANN, IAB.</a:t>
            </a:r>
            <a:endParaRPr lang="ru-RU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7546812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 dirty="0" smtClean="0"/>
              <a:t>Основные </a:t>
            </a:r>
            <a:r>
              <a:rPr lang="ru-RU" sz="1600" dirty="0"/>
              <a:t>типы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smtClean="0"/>
              <a:t>И</a:t>
            </a:r>
            <a:r>
              <a:rPr lang="ru-RU" dirty="0" smtClean="0"/>
              <a:t>нтрасеть </a:t>
            </a:r>
            <a:r>
              <a:rPr lang="ru-RU" dirty="0"/>
              <a:t>и </a:t>
            </a:r>
            <a:r>
              <a:rPr lang="ru-RU" dirty="0" smtClean="0"/>
              <a:t>экстрасеть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48200" y="1109134"/>
            <a:ext cx="4067783" cy="301929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Внутренняя сеть (</a:t>
            </a:r>
            <a:r>
              <a:rPr lang="ru-RU" sz="1600" dirty="0" err="1"/>
              <a:t>интранет</a:t>
            </a:r>
            <a:r>
              <a:rPr lang="ru-RU" sz="1600" dirty="0"/>
              <a:t>) — это частная совокупность локальных и глобальных сетей внутри организации, которая доступна только для членов организации или других лиц с надлежащими полномочиями.</a:t>
            </a:r>
          </a:p>
          <a:p>
            <a:pPr marL="0" indent="0" rtl="0">
              <a:buNone/>
            </a:pPr>
            <a:r>
              <a:rPr lang="ru-RU" sz="1600" dirty="0"/>
              <a:t>Организация может использовать внешнюю сеть (</a:t>
            </a:r>
            <a:r>
              <a:rPr lang="ru-RU" sz="1600" dirty="0" err="1"/>
              <a:t>экстранет</a:t>
            </a:r>
            <a:r>
              <a:rPr lang="ru-RU" sz="1600" dirty="0"/>
              <a:t>) для обеспечения защищенного доступа к сети для сотрудников, работающих в других организациях, которым необходим доступ к данным в своей сети.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9" y="864987"/>
            <a:ext cx="3791190" cy="37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206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1.5 Интернет-подключения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439"/>
            <a:ext cx="4870587" cy="2867025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Интернет-подключение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 Технологии доступа к Интернету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05993" y="714895"/>
            <a:ext cx="4987636" cy="4051838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Существует множество </a:t>
            </a:r>
            <a:r>
              <a:rPr lang="ru-RU" sz="1600" dirty="0" smtClean="0"/>
              <a:t>способов подключения </a:t>
            </a:r>
            <a:r>
              <a:rPr lang="ru-RU" sz="1600" dirty="0"/>
              <a:t>пользователей и организаций к Интернету.</a:t>
            </a:r>
          </a:p>
          <a:p>
            <a:pPr marL="142875" lvl="1" indent="0" rtl="0">
              <a:buNone/>
            </a:pPr>
            <a:r>
              <a:rPr lang="ru-RU" sz="1600" dirty="0"/>
              <a:t>Популярные варианты для домашних пользователей и небольших офисов включают в себя широкополосную кабельную сеть, широкополосную цифровую абонентскую линию (DSL), беспроводные глобальные сети (WAN) и мобильные сервисы.</a:t>
            </a:r>
          </a:p>
          <a:p>
            <a:pPr marL="142875" lvl="1" indent="0" rtl="0">
              <a:buNone/>
            </a:pPr>
            <a:r>
              <a:rPr lang="ru-RU" sz="1600" dirty="0"/>
              <a:t>Организациям необходимы более высокоскоростные подключения для поддержки IP-телефонов, организации видеоконференций и хранения данных в центре обработки данных.</a:t>
            </a:r>
          </a:p>
          <a:p>
            <a:pPr marL="142875" lvl="1" indent="0" rtl="0">
              <a:buNone/>
            </a:pPr>
            <a:r>
              <a:rPr lang="ru-RU" sz="1600" dirty="0" err="1"/>
              <a:t>Межсоединения</a:t>
            </a:r>
            <a:r>
              <a:rPr lang="ru-RU" sz="1600" dirty="0"/>
              <a:t> бизнес-класса обычно предоставляются поставщиками услуг и могут включать в себя DSL, арендованные линии и сеть </a:t>
            </a:r>
            <a:r>
              <a:rPr lang="ru-RU" sz="1600" dirty="0" err="1"/>
              <a:t>Metro</a:t>
            </a:r>
            <a:r>
              <a:rPr lang="ru-RU" sz="1600" dirty="0"/>
              <a:t> </a:t>
            </a:r>
            <a:r>
              <a:rPr lang="ru-RU" sz="1600" dirty="0" err="1"/>
              <a:t>Ethernet</a:t>
            </a:r>
            <a:r>
              <a:rPr lang="ru-RU" sz="1600" dirty="0"/>
              <a:t>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403"/>
            <a:ext cx="4684802" cy="3056515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41274"/>
            <a:ext cx="9144000" cy="939627"/>
          </a:xfrm>
        </p:spPr>
        <p:txBody>
          <a:bodyPr/>
          <a:lstStyle/>
          <a:p>
            <a:pPr rtl="0"/>
            <a:r>
              <a:rPr lang="ru-RU" sz="1600" dirty="0"/>
              <a:t>Интернет-подключение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Интернет-подключение </a:t>
            </a:r>
            <a:r>
              <a:rPr lang="ru-RU" dirty="0"/>
              <a:t>для дома и небольшого офиса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43898"/>
              </p:ext>
            </p:extLst>
          </p:nvPr>
        </p:nvGraphicFramePr>
        <p:xfrm>
          <a:off x="4513811" y="598517"/>
          <a:ext cx="4630189" cy="449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098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390698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Соединение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997453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Кабельные системы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постоянное подключение к Интернету с высокой пропускной способностью, предлагаемое поставщиками услуг кабельного телевидения.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985436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DSL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постоянное интернет-подключение с высокой пропускной способностью, предоставляемое по телефонной линии.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599878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Сотовая связь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использует сеть сотовых телефонов для подключения к Интернету.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762918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Спутниковая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основной вариант для сельских районов, не охваченных интернет-провайдерами.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  <a:tr h="762918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По </a:t>
                      </a:r>
                      <a:r>
                        <a:rPr lang="ru-RU" dirty="0"/>
                        <a:t>телефонной линии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недорогой вариант с низкой пропускной способностью с использованием модема.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2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4225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962933" cy="757551"/>
          </a:xfrm>
        </p:spPr>
        <p:txBody>
          <a:bodyPr/>
          <a:lstStyle/>
          <a:p>
            <a:pPr rtl="0"/>
            <a:r>
              <a:rPr lang="ru-RU" sz="1600" dirty="0"/>
              <a:t>Интернет-подключение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Интернет-подключение </a:t>
            </a:r>
            <a:r>
              <a:rPr lang="ru-RU" dirty="0"/>
              <a:t>для предприятий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804964"/>
            <a:ext cx="4162333" cy="1461943"/>
          </a:xfrm>
        </p:spPr>
        <p:txBody>
          <a:bodyPr/>
          <a:lstStyle/>
          <a:p>
            <a:pPr marL="0" indent="0" rtl="0">
              <a:buNone/>
            </a:pPr>
            <a:r>
              <a:rPr lang="ru-RU" sz="1600"/>
              <a:t>Корпоративные деловые связи могут потребовать:</a:t>
            </a:r>
          </a:p>
          <a:p>
            <a:pPr lvl="1" rtl="0"/>
            <a:r>
              <a:rPr lang="ru-RU" sz="1600"/>
              <a:t>более высокой пропускной способности </a:t>
            </a:r>
          </a:p>
          <a:p>
            <a:pPr lvl="1" rtl="0"/>
            <a:r>
              <a:rPr lang="ru-RU" sz="1600"/>
              <a:t>выделенное подключение</a:t>
            </a:r>
          </a:p>
          <a:p>
            <a:pPr lvl="1" rtl="0"/>
            <a:r>
              <a:rPr lang="ru-RU" sz="1600"/>
              <a:t>управляемые сервисы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2354926"/>
            <a:ext cx="3968101" cy="24577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28344"/>
              </p:ext>
            </p:extLst>
          </p:nvPr>
        </p:nvGraphicFramePr>
        <p:xfrm>
          <a:off x="4447309" y="798514"/>
          <a:ext cx="469669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538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3300153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503117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Типы подключений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1067301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Выделенные арендуемые линии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Это защищенные каналы в сети оператора связи, обеспечивающие связь между географически удаленными офисами для передачи голоса или данных в частной сети.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WAN на основе Ethernet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Позволяет расширить технологию доступа к локальной сети на глобальную сеть.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87265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DSL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Цифровая абонентская линия для предприятий доступна в различных форматах, включая симметричную цифровую абонентскую линию (SDSL).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rtl="0"/>
                      <a:r>
                        <a:rPr lang="ru-RU"/>
                        <a:t>Спутниковая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Она способна обеспечить соединение при отсутствии проводных решений.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3772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3871387" cy="757551"/>
          </a:xfrm>
        </p:spPr>
        <p:txBody>
          <a:bodyPr/>
          <a:lstStyle/>
          <a:p>
            <a:r>
              <a:rPr lang="ru-RU" sz="1600" dirty="0"/>
              <a:t>Подключение к Интернету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smtClean="0"/>
              <a:t>К</a:t>
            </a:r>
            <a:r>
              <a:rPr lang="ru-RU" dirty="0" smtClean="0"/>
              <a:t>онвергентные </a:t>
            </a:r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069128"/>
            <a:ext cx="3871387" cy="261962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До конвергентных сетей организация должна была иметь отдельный кабель для телефона, видео и данных. Каждая из этих сетей будет использовать различные технологии для передачи сигнала. </a:t>
            </a:r>
          </a:p>
          <a:p>
            <a:pPr marL="0" indent="0" rtl="0">
              <a:buNone/>
            </a:pPr>
            <a:r>
              <a:rPr lang="ru-RU" sz="1600" dirty="0"/>
              <a:t>Каждая из этих технологий будет использовать свой свод правил и стандартов.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36" y="798944"/>
            <a:ext cx="4808118" cy="315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47048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806175" cy="757551"/>
          </a:xfrm>
        </p:spPr>
        <p:txBody>
          <a:bodyPr/>
          <a:lstStyle/>
          <a:p>
            <a:pPr rtl="0"/>
            <a:r>
              <a:rPr lang="ru-RU" sz="1600" dirty="0"/>
              <a:t>Соединения с Интернетом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Конвергентная сеть (продолжение)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3065" y="879499"/>
            <a:ext cx="3943407" cy="3082610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Конвергентные сети передачи данных обеспечивают работу несколько служб в одном канале, включая: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данные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голос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видео</a:t>
            </a:r>
          </a:p>
          <a:p>
            <a:pPr marL="0" indent="0" rtl="0">
              <a:buNone/>
            </a:pPr>
            <a:r>
              <a:rPr lang="ru-RU" sz="1600" dirty="0"/>
              <a:t>В отличие от выделенных сетей конвергентные сети позволяют передавать данные, голос и видео между различными типами устройств при использовании одной и той же сетевой инфраструктуры. Сетевая инфраструктура использует один и тот же набор правил и стандартов.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73" y="1261884"/>
            <a:ext cx="4977527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32430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Интернет-подключение</a:t>
            </a:r>
            <a:r>
              <a:rPr lang="en-US" dirty="0"/>
              <a:t/>
            </a:r>
            <a:br>
              <a:rPr lang="en-US" dirty="0"/>
            </a:br>
            <a:r>
              <a:rPr lang="ru-RU"/>
              <a:t>Видео – Загрузка и установка Packet Tracer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B4726-4F97-4776-BF36-8887934D7622}"/>
              </a:ext>
            </a:extLst>
          </p:cNvPr>
          <p:cNvSpPr txBox="1"/>
          <p:nvPr/>
        </p:nvSpPr>
        <p:spPr>
          <a:xfrm>
            <a:off x="389467" y="982133"/>
            <a:ext cx="83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/>
              <a:t>В этом видео демонстрируется процесс загрузки и установки Packet Tracer.</a:t>
            </a:r>
          </a:p>
        </p:txBody>
      </p:sp>
    </p:spTree>
    <p:extLst>
      <p:ext uri="{BB962C8B-B14F-4D97-AF65-F5344CB8AC3E}">
        <p14:creationId xmlns:p14="http://schemas.microsoft.com/office/powerpoint/2010/main" val="30363436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  <a:endParaRPr lang="ru-R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99703"/>
              </p:ext>
            </p:extLst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pPr rtl="0"/>
            <a:r>
              <a:rPr lang="en-US" dirty="0"/>
              <a:t/>
            </a:r>
            <a:br>
              <a:rPr lang="en-US" dirty="0"/>
            </a:br>
            <a:r>
              <a:rPr lang="ru-RU"/>
              <a:t>Видео о подключении к Интернету — начало работы в Cisco Packet Tracer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9B2E0-30F8-436A-97AA-D48D88BF5E7E}"/>
              </a:ext>
            </a:extLst>
          </p:cNvPr>
          <p:cNvSpPr txBox="1"/>
          <p:nvPr/>
        </p:nvSpPr>
        <p:spPr>
          <a:xfrm>
            <a:off x="228601" y="914400"/>
            <a:ext cx="783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/>
              <a:t>Это видео будет охватывать следующее: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/>
              <a:t>Перемещение по интерфейсу трассировки пакетов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/>
              <a:t>Настройка интерфейса трассировки пакетов</a:t>
            </a:r>
          </a:p>
        </p:txBody>
      </p:sp>
    </p:spTree>
    <p:extLst>
      <p:ext uri="{BB962C8B-B14F-4D97-AF65-F5344CB8AC3E}">
        <p14:creationId xmlns:p14="http://schemas.microsoft.com/office/powerpoint/2010/main" val="177933242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600"/>
              <a:t>Интернет-подключение</a:t>
            </a:r>
            <a:r>
              <a:rPr lang="en-US" dirty="0"/>
              <a:t/>
            </a:r>
            <a:br>
              <a:rPr lang="en-US" dirty="0"/>
            </a:br>
            <a:r>
              <a:rPr lang="ru-RU"/>
              <a:t> Packet Tracer. Представление сети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3428499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В этом трассировщике пакетов вы будете делать следующее: </a:t>
            </a:r>
          </a:p>
          <a:p>
            <a:pPr lvl="1" rtl="0"/>
            <a:r>
              <a:rPr lang="ru-RU" sz="1600" dirty="0"/>
              <a:t>В сетевой модели этого задания представлен целый ряд технологий, которыми необходимо изучить в рамках курса CCNA.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 rtl="0">
              <a:buNone/>
            </a:pPr>
            <a:r>
              <a:rPr lang="ru-RU" sz="1600" dirty="0"/>
              <a:t> </a:t>
            </a:r>
            <a:r>
              <a:rPr lang="ru-RU" sz="1600" b="1" dirty="0"/>
              <a:t>Примечание</a:t>
            </a:r>
            <a:r>
              <a:rPr lang="ru-RU" sz="1600" dirty="0"/>
              <a:t>. В этом упражнении необязательно вникать во все </a:t>
            </a:r>
            <a:r>
              <a:rPr lang="ru-RU" sz="1600" dirty="0" smtClean="0"/>
              <a:t>детали происходящего.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81367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1.6 Надежные сети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7426" y="66793"/>
            <a:ext cx="9144000" cy="757551"/>
          </a:xfrm>
        </p:spPr>
        <p:txBody>
          <a:bodyPr/>
          <a:lstStyle/>
          <a:p>
            <a:r>
              <a:rPr lang="ru-RU" sz="1600" dirty="0" smtClean="0"/>
              <a:t>Надежные </a:t>
            </a:r>
            <a:r>
              <a:rPr lang="ru-RU" sz="1600" dirty="0"/>
              <a:t>сети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altLang="en-US" dirty="0" smtClean="0"/>
              <a:t>Сетевая </a:t>
            </a:r>
            <a:r>
              <a:rPr lang="ru-RU" altLang="en-US" dirty="0"/>
              <a:t>архитектура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6691" y="414868"/>
            <a:ext cx="4379215" cy="4075490"/>
          </a:xfrm>
        </p:spPr>
        <p:txBody>
          <a:bodyPr/>
          <a:lstStyle/>
          <a:p>
            <a:endParaRPr lang="en-CA" altLang="en-US" dirty="0"/>
          </a:p>
          <a:p>
            <a:pPr marL="0" indent="0" rtl="0">
              <a:buNone/>
            </a:pPr>
            <a:r>
              <a:rPr lang="ru-RU" sz="1600" dirty="0"/>
              <a:t>Сетевая архитектура — это технологии, поддерживающие инфраструктуру, которая обеспечивает обмен данными по сети.</a:t>
            </a:r>
          </a:p>
          <a:p>
            <a:pPr marL="0" indent="0" rtl="0">
              <a:buNone/>
            </a:pPr>
            <a:r>
              <a:rPr lang="ru-RU" sz="1600" dirty="0"/>
              <a:t>Существует четыре базовые характеристики, которыми должная обладать базовая архитектура в соответствии с ожиданиями пользователей.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Отказоустойчивость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Масштабируемость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Гарантированная полоса пропускания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Безопасность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5" y="824344"/>
            <a:ext cx="3772426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4886" y="99085"/>
            <a:ext cx="8875300" cy="657417"/>
          </a:xfrm>
        </p:spPr>
        <p:txBody>
          <a:bodyPr/>
          <a:lstStyle/>
          <a:p>
            <a:r>
              <a:rPr lang="ru-RU" sz="1600" dirty="0"/>
              <a:t>Надежные сети </a:t>
            </a:r>
            <a:br>
              <a:rPr lang="ru-RU" sz="1600" dirty="0"/>
            </a:br>
            <a:r>
              <a:rPr lang="ru-RU" dirty="0" smtClean="0"/>
              <a:t>Отказоустойчивость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698810"/>
            <a:ext cx="4572000" cy="4013508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Отказоустойчивая сеть сокращает влияние сбоев, ограничивая число затрагиваемых устройств. Для </a:t>
            </a:r>
            <a:r>
              <a:rPr lang="ru-RU" sz="1600" dirty="0" smtClean="0"/>
              <a:t>ее обеспечения требуется </a:t>
            </a:r>
            <a:r>
              <a:rPr lang="ru-RU" sz="1600" dirty="0"/>
              <a:t>несколько путей передачи данных.</a:t>
            </a:r>
          </a:p>
          <a:p>
            <a:pPr marL="0" indent="0" rtl="0">
              <a:buNone/>
            </a:pPr>
            <a:r>
              <a:rPr lang="ru-RU" sz="1600" dirty="0"/>
              <a:t>Надежная сеть обеспечивает резервирование путем реализации сети с коммутацией пакетов.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При коммутации пакетов трафик делится на пакеты, которые направляются по сети.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Каждый пакет теоретически может быть отправлен к месту назначения по своему маршруту.</a:t>
            </a:r>
          </a:p>
          <a:p>
            <a:pPr marL="0" indent="0" rtl="0">
              <a:buNone/>
            </a:pPr>
            <a:r>
              <a:rPr lang="ru-RU" sz="1600" dirty="0"/>
              <a:t>Это невозможно в сети с коммутацией каналов, в которой устанавливаются выделенные каналы.</a:t>
            </a:r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39" y="756502"/>
            <a:ext cx="4769261" cy="30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719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3999" cy="757551"/>
          </a:xfrm>
        </p:spPr>
        <p:txBody>
          <a:bodyPr/>
          <a:lstStyle/>
          <a:p>
            <a:pPr rtl="0"/>
            <a:r>
              <a:rPr lang="ru-RU" sz="1600" dirty="0"/>
              <a:t>Надежная сеть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Масштабируемость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2086" y="465514"/>
            <a:ext cx="3529770" cy="3703164"/>
          </a:xfrm>
        </p:spPr>
        <p:txBody>
          <a:bodyPr/>
          <a:lstStyle/>
          <a:p>
            <a:endParaRPr lang="en-CA" altLang="en-US" sz="1800" dirty="0"/>
          </a:p>
          <a:p>
            <a:pPr marL="0" indent="0" rtl="0">
              <a:buNone/>
            </a:pPr>
            <a:r>
              <a:rPr lang="ru-RU" sz="1800" dirty="0"/>
              <a:t>Масштабируемую сеть можно быстро и легко расширить, обеспечив поддержку новых пользователей и приложений без снижения производительности обслуживания существующих.</a:t>
            </a:r>
          </a:p>
          <a:p>
            <a:pPr marL="0" indent="0" rtl="0">
              <a:buNone/>
            </a:pPr>
            <a:r>
              <a:rPr lang="ru-RU" sz="1800" dirty="0"/>
              <a:t>Проектировщики сетей следуют принятым стандартам и протоколам, чтобы обеспечить масштабируемость.</a:t>
            </a:r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0" y="984157"/>
            <a:ext cx="5234470" cy="36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789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25" y="798944"/>
            <a:ext cx="5106266" cy="3909372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pPr rtl="0"/>
            <a:r>
              <a:rPr lang="ru-RU" sz="1600" dirty="0"/>
              <a:t>Надежная сеть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smtClean="0"/>
              <a:t>К</a:t>
            </a:r>
            <a:r>
              <a:rPr lang="ru-RU" dirty="0" smtClean="0"/>
              <a:t>ачество </a:t>
            </a:r>
            <a:r>
              <a:rPr lang="ru-RU" dirty="0"/>
              <a:t>обслуживания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798944"/>
            <a:ext cx="4127004" cy="4147129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Требования к передаче голоса и потокового видео более высоки. </a:t>
            </a:r>
          </a:p>
          <a:p>
            <a:pPr marL="0" indent="0" rtl="0">
              <a:buNone/>
            </a:pPr>
            <a:r>
              <a:rPr lang="ru-RU" dirty="0"/>
              <a:t>Приходилось ли вам </a:t>
            </a:r>
            <a:r>
              <a:rPr lang="ru-RU" dirty="0" smtClean="0"/>
              <a:t>смотреть </a:t>
            </a:r>
            <a:r>
              <a:rPr lang="ru-RU" dirty="0"/>
              <a:t>потоковое видео с постоянными зависаниями и паузами? Это происходит, когда требуется пропускная способность, превышающая доступную, и если не настроено качество обслуживания (</a:t>
            </a:r>
            <a:r>
              <a:rPr lang="ru-RU" dirty="0" err="1"/>
              <a:t>QoS</a:t>
            </a:r>
            <a:r>
              <a:rPr lang="ru-RU" dirty="0"/>
              <a:t>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dirty="0"/>
              <a:t>Качество обслуживания (</a:t>
            </a:r>
            <a:r>
              <a:rPr lang="ru-RU" dirty="0" err="1"/>
              <a:t>QoS</a:t>
            </a:r>
            <a:r>
              <a:rPr lang="ru-RU" dirty="0"/>
              <a:t>) является основным механизмом, который используется для обеспечения надежной доставки контента всем пользователям.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dirty="0"/>
              <a:t>При наличии политики </a:t>
            </a:r>
            <a:r>
              <a:rPr lang="ru-RU" dirty="0" err="1"/>
              <a:t>QoS</a:t>
            </a:r>
            <a:r>
              <a:rPr lang="ru-RU" dirty="0"/>
              <a:t> маршрутизатору проще управлять потоком данных и трафиком голосовых данных.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8258286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234470" cy="757551"/>
          </a:xfrm>
        </p:spPr>
        <p:txBody>
          <a:bodyPr/>
          <a:lstStyle/>
          <a:p>
            <a:pPr rtl="0"/>
            <a:r>
              <a:rPr lang="ru-RU" sz="1600" dirty="0"/>
              <a:t>Надежная сеть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21136" y="108065"/>
            <a:ext cx="4397432" cy="4619800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Необходимо учесть два основных типа безопасности сети. 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500" dirty="0"/>
              <a:t>Информационная безопасность сетевой инфраструктуры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400" dirty="0"/>
              <a:t>Физическая безопасность сетевых устройств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400" dirty="0"/>
              <a:t>Предотвращение несанкционированного доступа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500" dirty="0"/>
              <a:t>Информационная безопасность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400" dirty="0"/>
              <a:t>Защита информации или данных, передаваемых по сети</a:t>
            </a:r>
          </a:p>
          <a:p>
            <a:pPr marL="0" indent="0" rtl="0">
              <a:buNone/>
            </a:pPr>
            <a:r>
              <a:rPr lang="ru-RU" dirty="0"/>
              <a:t>Три цели обеспечения безопасности сети:</a:t>
            </a:r>
          </a:p>
          <a:p>
            <a:pPr lvl="1" rtl="0"/>
            <a:r>
              <a:rPr lang="ru-RU" dirty="0"/>
              <a:t>Конфиденциальность — только указанные получатели могут считывать данные.</a:t>
            </a:r>
          </a:p>
          <a:p>
            <a:pPr lvl="1" rtl="0"/>
            <a:r>
              <a:rPr lang="ru-RU" dirty="0"/>
              <a:t>Целостность — гарантия того, что данные не будут изменены во время передачи.</a:t>
            </a:r>
          </a:p>
          <a:p>
            <a:pPr lvl="1" rtl="0"/>
            <a:r>
              <a:rPr lang="ru-RU" dirty="0"/>
              <a:t>Доступность — обеспечение своевременного и надежного доступа к данным для авторизованных пользователей.</a:t>
            </a:r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988631"/>
            <a:ext cx="4975518" cy="36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663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1.7 Тенденции развития сетей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53183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ru-RU" sz="1600" dirty="0"/>
              <a:t>Тенденции развития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Новые </a:t>
            </a:r>
            <a:r>
              <a:rPr lang="ru-RU" dirty="0"/>
              <a:t>тенденции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22019" y="523702"/>
            <a:ext cx="3529770" cy="3842110"/>
          </a:xfrm>
        </p:spPr>
        <p:txBody>
          <a:bodyPr/>
          <a:lstStyle/>
          <a:p>
            <a:pPr marL="0" indent="0" rtl="0">
              <a:buNone/>
            </a:pPr>
            <a:r>
              <a:rPr lang="ru-RU" dirty="0" smtClean="0"/>
              <a:t>Роль </a:t>
            </a:r>
            <a:r>
              <a:rPr lang="ru-RU" dirty="0"/>
              <a:t>сети необходимо непрерывно уточнять и настраивать с учетом новых технологий и устройств конечных пользователей по мере их появления на рынке. </a:t>
            </a:r>
          </a:p>
          <a:p>
            <a:pPr marL="0" indent="0" rtl="0">
              <a:buNone/>
            </a:pPr>
            <a:r>
              <a:rPr lang="ru-RU" dirty="0"/>
              <a:t>Существует несколько новых тенденций в развитии сетевых технологий, которые влияют на организации и потребителей.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«Принеси на работу свое устройство» (</a:t>
            </a:r>
            <a:r>
              <a:rPr lang="ru-RU" dirty="0" err="1"/>
              <a:t>Bring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Own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, BYOD)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Совместная работа через Интернет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Видеосвязь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dirty="0"/>
              <a:t>Облачные вычисления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4"/>
            <a:ext cx="5172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75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  <a:endParaRPr lang="ru-RU" dirty="0"/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57529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7776" y="136678"/>
            <a:ext cx="5965700" cy="757551"/>
          </a:xfrm>
        </p:spPr>
        <p:txBody>
          <a:bodyPr/>
          <a:lstStyle/>
          <a:p>
            <a:pPr rtl="0"/>
            <a:r>
              <a:rPr lang="ru-RU" sz="1600" dirty="0"/>
              <a:t>Тенденции развития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Принеси </a:t>
            </a:r>
            <a:r>
              <a:rPr lang="ru-RU" dirty="0"/>
              <a:t>на работу свое </a:t>
            </a:r>
            <a:r>
              <a:rPr lang="ru-RU" dirty="0" smtClean="0"/>
              <a:t>устройство </a:t>
            </a:r>
            <a:r>
              <a:rPr lang="ru-RU" dirty="0"/>
              <a:t>(</a:t>
            </a:r>
            <a:r>
              <a:rPr lang="ru-RU" dirty="0" err="1"/>
              <a:t>Bring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Own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60664" y="274320"/>
            <a:ext cx="4082841" cy="4315609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Модель BYOD (Принеси на работу свое устройство) — это дает пользователям возможность использовать свои собственные устройства, предоставляя дополнительные возможности и большую адаптивность. </a:t>
            </a:r>
          </a:p>
          <a:p>
            <a:pPr marL="0" indent="0" rtl="0">
              <a:buNone/>
            </a:pPr>
            <a:r>
              <a:rPr lang="ru-RU" dirty="0"/>
              <a:t>Модель BYOD позволяет конечным пользователям использовать личные устройства для доступа к информации и взаимодействия:</a:t>
            </a:r>
          </a:p>
          <a:p>
            <a:pPr lvl="1" rtl="0"/>
            <a:r>
              <a:rPr lang="ru-RU" dirty="0"/>
              <a:t>Ноутбуки</a:t>
            </a:r>
          </a:p>
          <a:p>
            <a:pPr lvl="1" rtl="0"/>
            <a:r>
              <a:rPr lang="ru-RU" dirty="0" err="1"/>
              <a:t>Нетбуки</a:t>
            </a:r>
            <a:endParaRPr lang="ru-RU" dirty="0"/>
          </a:p>
          <a:p>
            <a:pPr lvl="1" rtl="0"/>
            <a:r>
              <a:rPr lang="ru-RU" dirty="0"/>
              <a:t>Планшетные компьютеры</a:t>
            </a:r>
          </a:p>
          <a:p>
            <a:pPr lvl="1" rtl="0"/>
            <a:r>
              <a:rPr lang="ru-RU" dirty="0"/>
              <a:t>Смартфоны</a:t>
            </a:r>
          </a:p>
          <a:p>
            <a:pPr lvl="1" rtl="0"/>
            <a:r>
              <a:rPr lang="ru-RU" dirty="0"/>
              <a:t>Устройства для чтения электронных книг</a:t>
            </a:r>
          </a:p>
          <a:p>
            <a:pPr marL="0" indent="0" rtl="0">
              <a:buNone/>
            </a:pPr>
            <a:r>
              <a:rPr lang="ru-RU" dirty="0"/>
              <a:t>BYOD означает возможность использования любого устройства в любом месте любым пользователем.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8" y="1210113"/>
            <a:ext cx="5114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0304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4051" y="157771"/>
            <a:ext cx="5814487" cy="757551"/>
          </a:xfrm>
        </p:spPr>
        <p:txBody>
          <a:bodyPr/>
          <a:lstStyle/>
          <a:p>
            <a:r>
              <a:rPr lang="ru-RU" sz="1600" dirty="0" smtClean="0"/>
              <a:t>Тенденции </a:t>
            </a:r>
            <a:r>
              <a:rPr lang="ru-RU" sz="1600" dirty="0"/>
              <a:t>развития сети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Совместная </a:t>
            </a:r>
            <a:r>
              <a:rPr lang="ru-RU" dirty="0"/>
              <a:t>работа через Интернет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68550" y="915322"/>
            <a:ext cx="4958578" cy="3523816"/>
          </a:xfrm>
        </p:spPr>
        <p:txBody>
          <a:bodyPr/>
          <a:lstStyle/>
          <a:p>
            <a:pPr rtl="0"/>
            <a:r>
              <a:rPr lang="ru-RU" dirty="0"/>
              <a:t>Сотрудники хотят совместно работать с другими пользователями над совместными проектами по сети.</a:t>
            </a:r>
          </a:p>
          <a:p>
            <a:pPr rtl="0"/>
            <a:r>
              <a:rPr lang="ru-RU" dirty="0"/>
              <a:t>Инструменты совместной работы, включая решение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Webex</a:t>
            </a:r>
            <a:r>
              <a:rPr lang="ru-RU" dirty="0"/>
              <a:t> (см. рисунок), дают пользователям возможность мгновенного подключения, взаимодействия и достижения целей.</a:t>
            </a:r>
          </a:p>
          <a:p>
            <a:pPr rtl="0"/>
            <a:r>
              <a:rPr lang="ru-RU" dirty="0"/>
              <a:t>Совместная работа становится очень важной как для предприятий, так и в сфере образования.</a:t>
            </a:r>
          </a:p>
          <a:p>
            <a:pPr rtl="0"/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Webex</a:t>
            </a:r>
            <a:r>
              <a:rPr lang="ru-RU" dirty="0"/>
              <a:t> </a:t>
            </a:r>
            <a:r>
              <a:rPr lang="ru-RU" dirty="0" err="1"/>
              <a:t>Teams</a:t>
            </a:r>
            <a:r>
              <a:rPr lang="ru-RU" dirty="0"/>
              <a:t> — это многофункциональный инструмент для совместной </a:t>
            </a:r>
            <a:r>
              <a:rPr lang="ru-RU" dirty="0" smtClean="0"/>
              <a:t>работы: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 smtClean="0"/>
              <a:t>отправка мгновенных сообщений </a:t>
            </a:r>
            <a:br>
              <a:rPr lang="ru-RU" dirty="0" smtClean="0"/>
            </a:br>
            <a:r>
              <a:rPr lang="ru-RU" dirty="0" smtClean="0"/>
              <a:t>- размещение изображения</a:t>
            </a:r>
            <a:br>
              <a:rPr lang="ru-RU" dirty="0" smtClean="0"/>
            </a:br>
            <a:r>
              <a:rPr lang="ru-RU" dirty="0" smtClean="0"/>
              <a:t>- размещение </a:t>
            </a:r>
            <a:r>
              <a:rPr lang="ru-RU" dirty="0"/>
              <a:t>видео и ссылки</a:t>
            </a:r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322"/>
            <a:ext cx="4114498" cy="23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5484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r>
              <a:rPr lang="ru-RU" sz="1600" dirty="0"/>
              <a:t>Тенденции развития </a:t>
            </a:r>
            <a:r>
              <a:rPr lang="ru-RU" sz="1600" dirty="0" smtClean="0"/>
              <a:t>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Видеосвязь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3268" y="802758"/>
            <a:ext cx="7929584" cy="2482309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800"/>
              <a:t>Видеозвонки возможны с любым лицом, у которого есть подключение к Интернету, независимо от того, где они находятся.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/>
              <a:t>Видеоконференции — это эффективное средство общения как на локальном, так и на глобальном уровне.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/>
              <a:t>Видео становится важнейшим требованием для эффективной совместной работы.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/>
              <a:t>Силы Cisco TelePresence — это один из способов работы, с кем угодно и где угодно</a:t>
            </a:r>
            <a:r>
              <a:rPr lang="ru-RU"/>
              <a:t>. </a:t>
            </a:r>
            <a:r>
              <a:rPr lang="ru-RU" sz="1800"/>
              <a:t> 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97293219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pPr rtl="0"/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Видео о тенденциях в сети — Cisco WebEx для небольших переговорных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079" y="1006762"/>
            <a:ext cx="6811390" cy="3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713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499498" cy="990238"/>
          </a:xfrm>
        </p:spPr>
        <p:txBody>
          <a:bodyPr/>
          <a:lstStyle/>
          <a:p>
            <a:r>
              <a:rPr lang="ru-RU" sz="1600" dirty="0"/>
              <a:t>Тенденции развития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Облачные </a:t>
            </a:r>
            <a:r>
              <a:rPr lang="ru-RU" dirty="0"/>
              <a:t>вычисления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031631"/>
            <a:ext cx="8861997" cy="3224328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Облачные вычисления — это глобальная тенденция, которая позволяет хранить личные файлы или резервные копии данных на серверах в Интернете. </a:t>
            </a:r>
          </a:p>
          <a:p>
            <a:pPr lvl="1" rtl="0"/>
            <a:r>
              <a:rPr lang="ru-RU" dirty="0"/>
              <a:t>Приложения также могут быть доступны с помощью облака.</a:t>
            </a:r>
          </a:p>
          <a:p>
            <a:pPr lvl="1" rtl="0"/>
            <a:r>
              <a:rPr lang="ru-RU" dirty="0"/>
              <a:t>Позволяет предприятиям доставлять продукцию на любое устройство в любой точке мира.</a:t>
            </a:r>
          </a:p>
          <a:p>
            <a:pPr marL="0" indent="0">
              <a:buNone/>
            </a:pPr>
            <a:endParaRPr lang="en-CA" altLang="en-US" dirty="0"/>
          </a:p>
          <a:p>
            <a:pPr marL="0" indent="0" rtl="0">
              <a:buNone/>
            </a:pPr>
            <a:r>
              <a:rPr lang="ru-RU" dirty="0"/>
              <a:t>Облачные вычисления возможны благодаря центрам обработки данных. </a:t>
            </a:r>
          </a:p>
          <a:p>
            <a:pPr lvl="1" rtl="0"/>
            <a:r>
              <a:rPr lang="ru-RU" dirty="0"/>
              <a:t>Небольшие компании, которые не могут позволить себе собственные центры обработки данных, могут арендовать службы сервера и хранения данных в более крупных центрах обработки данных в облаке.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41150266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0"/>
            <a:ext cx="7676538" cy="881149"/>
          </a:xfrm>
        </p:spPr>
        <p:txBody>
          <a:bodyPr/>
          <a:lstStyle/>
          <a:p>
            <a:r>
              <a:rPr lang="ru-RU" sz="1600" dirty="0"/>
              <a:t>Тенденции развития сетей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Облачные </a:t>
            </a:r>
            <a:r>
              <a:rPr lang="ru-RU" dirty="0" smtClean="0"/>
              <a:t>вычисления </a:t>
            </a:r>
            <a:r>
              <a:rPr lang="ru-RU" dirty="0"/>
              <a:t>(продолжение</a:t>
            </a:r>
            <a:r>
              <a:rPr lang="ru-RU" dirty="0"/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166255" y="881149"/>
            <a:ext cx="9310255" cy="3616339"/>
          </a:xfrm>
        </p:spPr>
        <p:txBody>
          <a:bodyPr/>
          <a:lstStyle/>
          <a:p>
            <a:pPr marL="0" indent="0" rtl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Четыре </a:t>
            </a:r>
            <a:r>
              <a:rPr lang="ru-RU" b="1" dirty="0"/>
              <a:t>типа облачных сред:</a:t>
            </a:r>
          </a:p>
          <a:p>
            <a:pPr marL="142875" lvl="1" indent="0" rtl="0">
              <a:buNone/>
            </a:pPr>
            <a:r>
              <a:rPr lang="ru-RU" sz="1600" dirty="0"/>
              <a:t>Общедоступные облака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доступны в рамках модели оплаты по факту использования или бесплатного общего </a:t>
            </a:r>
            <a:r>
              <a:rPr lang="ru-RU" sz="1600" dirty="0" smtClean="0"/>
              <a:t>доступа.</a:t>
            </a:r>
          </a:p>
          <a:p>
            <a:pPr marL="142875" lvl="1" indent="0" rtl="0">
              <a:buNone/>
            </a:pPr>
            <a:r>
              <a:rPr lang="ru-RU" sz="1600" dirty="0" smtClean="0"/>
              <a:t>Частные облака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 smtClean="0"/>
              <a:t>Предназначено </a:t>
            </a:r>
            <a:r>
              <a:rPr lang="ru-RU" sz="1600" dirty="0"/>
              <a:t>для конкретной организации или структуры, например, правительства.</a:t>
            </a:r>
          </a:p>
          <a:p>
            <a:pPr marL="142875" lvl="1" indent="0" rtl="0">
              <a:buNone/>
            </a:pPr>
            <a:r>
              <a:rPr lang="ru-RU" sz="1600" dirty="0"/>
              <a:t>Гибридные облака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Состоят из двух или более типов облаков, например пользовательского и общедоступного.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Каждая часть остается отдельным объектом, однако подключается к общей архитектуре.</a:t>
            </a:r>
          </a:p>
          <a:p>
            <a:pPr marL="142875" lvl="1" indent="0" rtl="0">
              <a:buNone/>
            </a:pPr>
            <a:r>
              <a:rPr lang="ru-RU" sz="1600" dirty="0"/>
              <a:t>Пользовательские облака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Созданы для удовлетворения потребностей какой-либо конкретной отрасли, например здравоохранения или СМИ.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sz="1600" dirty="0"/>
              <a:t>Могут быть частными или общедоступными.</a:t>
            </a:r>
          </a:p>
          <a:p>
            <a:pPr marL="261937" lvl="2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20466046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ru-RU" sz="1600" dirty="0"/>
              <a:t>Тенденции </a:t>
            </a:r>
            <a:r>
              <a:rPr lang="ru-RU" sz="1600" dirty="0"/>
              <a:t>развития сетей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Технологические </a:t>
            </a:r>
            <a:r>
              <a:rPr lang="ru-RU" dirty="0"/>
              <a:t>тенденции в домашних сетях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83727" y="798944"/>
            <a:ext cx="4118957" cy="3240267"/>
          </a:xfrm>
        </p:spPr>
        <p:txBody>
          <a:bodyPr/>
          <a:lstStyle/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Технология «умный дом» — это развивающаяся тенденция, которая позволяет интегрировать технологии в бытовые устройства, позволяя им связываться с другими устройствами.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Микроволновая печь может узнать, в какое время нужно начинать готовить, сверившись с календарем, в котором отмечено, когда вы планируете вернуться домой.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ru-RU" sz="1600" dirty="0"/>
              <a:t>Технология «Умный дом» в настоящее время разрабатывается для всех комнат в доме.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5"/>
            <a:ext cx="4796178" cy="38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0622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0"/>
            <a:ext cx="5354463" cy="1080655"/>
          </a:xfrm>
        </p:spPr>
        <p:txBody>
          <a:bodyPr/>
          <a:lstStyle/>
          <a:p>
            <a:pPr rtl="0"/>
            <a:r>
              <a:rPr lang="ru-RU" sz="1600" dirty="0"/>
              <a:t>Тенденции </a:t>
            </a:r>
            <a:r>
              <a:rPr lang="ru-RU" sz="1600" dirty="0"/>
              <a:t>развития </a:t>
            </a:r>
            <a:r>
              <a:rPr lang="ru-RU" sz="1600" dirty="0"/>
              <a:t>сетей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</a:t>
            </a:r>
            <a:r>
              <a:rPr lang="ru-RU" dirty="0"/>
              <a:t>сети по линиям </a:t>
            </a:r>
            <a:r>
              <a:rPr lang="ru-RU" dirty="0" smtClean="0"/>
              <a:t>электропередачи</a:t>
            </a:r>
            <a:endParaRPr lang="ru-R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28953" y="130779"/>
            <a:ext cx="4164676" cy="3524481"/>
          </a:xfrm>
        </p:spPr>
        <p:txBody>
          <a:bodyPr/>
          <a:lstStyle/>
          <a:p>
            <a:pPr lvl="1" rtl="0"/>
            <a:r>
              <a:rPr lang="ru-RU" sz="1600" dirty="0"/>
              <a:t>Организация сети по линиям электропередачи позволяет устройствам подключаться к локальной сети в тех случаях, когда нецелесообразно использовать кабельные или беспроводные сети передачи данных.</a:t>
            </a:r>
          </a:p>
          <a:p>
            <a:pPr lvl="1" rtl="0"/>
            <a:r>
              <a:rPr lang="ru-RU" sz="1600" dirty="0"/>
              <a:t>При помощи стандартного адаптера сети электропитания устройства могут подключаться к локальной сети везде, где есть электрические розетки, отправляя данные на определенных частотах.</a:t>
            </a:r>
          </a:p>
          <a:p>
            <a:pPr lvl="1" rtl="0"/>
            <a:r>
              <a:rPr lang="ru-RU" sz="1600" dirty="0"/>
              <a:t>Организация сети по линиям электропитания особенно полезна там, где невозможно использовать точки беспроводного доступа или они не обеспечивают доступ для всех устройств в доме.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6" y="1488902"/>
            <a:ext cx="5354463" cy="28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0623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0585" y="41393"/>
            <a:ext cx="6250091" cy="757551"/>
          </a:xfrm>
        </p:spPr>
        <p:txBody>
          <a:bodyPr/>
          <a:lstStyle/>
          <a:p>
            <a:r>
              <a:rPr lang="ru-RU" sz="1600" dirty="0"/>
              <a:t>Тенденции развития </a:t>
            </a:r>
            <a:r>
              <a:rPr lang="ru-RU" sz="1600" dirty="0" smtClean="0"/>
              <a:t>сетей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Беспроводной </a:t>
            </a:r>
            <a:r>
              <a:rPr lang="ru-RU" dirty="0"/>
              <a:t>широкополосный доступ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63086" y="798944"/>
            <a:ext cx="3937696" cy="3528980"/>
          </a:xfrm>
        </p:spPr>
        <p:txBody>
          <a:bodyPr/>
          <a:lstStyle/>
          <a:p>
            <a:pPr marL="142875" lvl="1" indent="0" rtl="0">
              <a:buNone/>
            </a:pPr>
            <a:r>
              <a:rPr lang="ru-RU" dirty="0"/>
              <a:t>Для подключения к сети Интернет домов и небольших компаний, помимо кабельных или DSL-подключений, также используются беспроводные сети.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Провайдеры беспроводного интернет-доступа (WISP), которые чаще всего работают в сельской местности, — это поставщики услуг Интернета, которые подключают абонентов к назначенным точкам доступа.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Беспроводной широкополосный доступ — это еще одно решение для домашних сетей и небольших компаний.</a:t>
            </a:r>
          </a:p>
          <a:p>
            <a:pPr lvl="3" rtl="0">
              <a:buFont typeface="Arial" panose="020B0604020202020204" pitchFamily="34" charset="0"/>
              <a:buChar char="•"/>
            </a:pPr>
            <a:r>
              <a:rPr lang="ru-RU" dirty="0"/>
              <a:t>Используется та же сотовая технология, что и для смартфонов.</a:t>
            </a:r>
          </a:p>
          <a:p>
            <a:pPr lvl="3" rtl="0">
              <a:buFont typeface="Arial" panose="020B0604020202020204" pitchFamily="34" charset="0"/>
              <a:buChar char="•"/>
            </a:pPr>
            <a:r>
              <a:rPr lang="ru-RU" dirty="0"/>
              <a:t>Антенна устанавливается снаружи дома, обеспечивая беспроводное или проводное подключение устройств в любой точке дома.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5" y="798944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1454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1.8 Сетевая безопасность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9592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568207"/>
          </a:xfrm>
        </p:spPr>
        <p:txBody>
          <a:bodyPr/>
          <a:lstStyle/>
          <a:p>
            <a:r>
              <a:rPr lang="ru-RU" dirty="0" smtClean="0"/>
              <a:t>Модуль 1: Задания</a:t>
            </a:r>
            <a:endParaRPr lang="ru-RU" dirty="0"/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smtClean="0"/>
              <a:t>Какие задания представлены в этом модуле?</a:t>
            </a:r>
            <a:endParaRPr lang="en-US" dirty="0"/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31884"/>
              </p:ext>
            </p:extLst>
          </p:nvPr>
        </p:nvGraphicFramePr>
        <p:xfrm>
          <a:off x="136631" y="988376"/>
          <a:ext cx="8816176" cy="377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448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381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11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Опыт обучения в Сетевой академии </a:t>
                      </a:r>
                      <a:r>
                        <a:rPr lang="ru-RU" sz="1100" dirty="0" err="1" smtClean="0"/>
                        <a:t>Cisco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Компоненты сети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725069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Сетевые представления и топологии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984366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Общие сведения о типах сетей</a:t>
                      </a:r>
                      <a:endParaRPr lang="ru-RU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4708435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Загрузка и установка </a:t>
                      </a:r>
                      <a:r>
                        <a:rPr lang="ru-RU" sz="1100" dirty="0" err="1" smtClean="0"/>
                        <a:t>Packet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Tracer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1.5.6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Начало работы в </a:t>
                      </a:r>
                      <a:r>
                        <a:rPr lang="ru-RU" sz="1100" dirty="0" err="1" smtClean="0"/>
                        <a:t>Cisco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Packet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Tracer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1252496"/>
                  </a:ext>
                </a:extLst>
              </a:tr>
              <a:tr h="304098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Представление сети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4792345"/>
                  </a:ext>
                </a:extLst>
              </a:tr>
              <a:tr h="304098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1.6.6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  <a:endParaRPr lang="ru-RU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Надежные сети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1.7.5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/>
                        <a:t>Cisco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Webex</a:t>
                      </a:r>
                      <a:r>
                        <a:rPr lang="ru-RU" sz="1100" dirty="0" smtClean="0"/>
                        <a:t> для небольших переговорных</a:t>
                      </a:r>
                      <a:endParaRPr lang="ru-RU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1.7.10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Сетевые тенденции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0909535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1.8.3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Безопасность сети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64881506"/>
                  </a:ext>
                </a:extLst>
              </a:tr>
              <a:tr h="270103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1.9.3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Лабораторная</a:t>
                      </a:r>
                      <a:r>
                        <a:rPr lang="ru-RU" sz="1100" baseline="0" dirty="0" smtClean="0"/>
                        <a:t> работа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Изучение вакансий в сфере информационных и сетевых технологий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4653849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123043" cy="690127"/>
          </a:xfrm>
        </p:spPr>
        <p:txBody>
          <a:bodyPr/>
          <a:lstStyle/>
          <a:p>
            <a:r>
              <a:rPr lang="ru-RU" sz="1600" dirty="0"/>
              <a:t>Безопасность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Угрозы </a:t>
            </a:r>
            <a:r>
              <a:rPr lang="ru-RU" dirty="0"/>
              <a:t>безопасности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21136" y="361277"/>
            <a:ext cx="4039086" cy="3811173"/>
          </a:xfrm>
        </p:spPr>
        <p:txBody>
          <a:bodyPr/>
          <a:lstStyle/>
          <a:p>
            <a:pPr lvl="1" rtl="0"/>
            <a:r>
              <a:rPr lang="ru-RU" sz="1600" dirty="0"/>
              <a:t>Безопасность сети является неотъемлемой частью организации сети, независимо от ее размера.</a:t>
            </a:r>
          </a:p>
          <a:p>
            <a:pPr lvl="1" rtl="0"/>
            <a:r>
              <a:rPr lang="ru-RU" sz="1600" dirty="0"/>
              <a:t>Внедренная система безопасности сети должна при защите данных учитывать окружающие условия, в то же время обеспечивая качество обслуживания, ожидаемое от данной сети.</a:t>
            </a:r>
          </a:p>
          <a:p>
            <a:pPr lvl="1" rtl="0"/>
            <a:r>
              <a:rPr lang="ru-RU" sz="1600" dirty="0"/>
              <a:t>К обеспечению безопасности сети относятся различные протоколы, технологии, устройства, инструменты и методы обеспечения безопасности данных и остановки угроз.</a:t>
            </a:r>
          </a:p>
          <a:p>
            <a:pPr lvl="1" rtl="0"/>
            <a:r>
              <a:rPr lang="ru-RU" sz="1600" dirty="0"/>
              <a:t>Угрозы безопасности могут быть как внешними, так и внутренними.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297783"/>
            <a:ext cx="4864429" cy="2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0089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398851" cy="757551"/>
          </a:xfrm>
        </p:spPr>
        <p:txBody>
          <a:bodyPr/>
          <a:lstStyle/>
          <a:p>
            <a:r>
              <a:rPr lang="ru-RU" sz="1600" dirty="0"/>
              <a:t>Безопасность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Угрозы </a:t>
            </a:r>
            <a:r>
              <a:rPr lang="ru-RU" dirty="0" smtClean="0"/>
              <a:t>безопасности</a:t>
            </a:r>
            <a:r>
              <a:rPr lang="ru-RU" sz="1600" dirty="0" smtClean="0"/>
              <a:t> </a:t>
            </a:r>
            <a:r>
              <a:rPr lang="ru-RU" dirty="0"/>
              <a:t>(продолжение)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79818" y="798944"/>
            <a:ext cx="4729942" cy="3823855"/>
          </a:xfrm>
        </p:spPr>
        <p:txBody>
          <a:bodyPr/>
          <a:lstStyle/>
          <a:p>
            <a:pPr marL="142875" lvl="1" indent="0" rtl="0">
              <a:buNone/>
            </a:pPr>
            <a:r>
              <a:rPr lang="ru-RU" sz="1600" b="1" dirty="0"/>
              <a:t>Внешние угрозы:</a:t>
            </a:r>
          </a:p>
          <a:p>
            <a:pPr lvl="2" rtl="0"/>
            <a:r>
              <a:rPr lang="ru-RU" sz="1600" dirty="0"/>
              <a:t>Вирусы, интернет-черви и трояны</a:t>
            </a:r>
          </a:p>
          <a:p>
            <a:pPr lvl="2" rtl="0"/>
            <a:r>
              <a:rPr lang="ru-RU" sz="1600" dirty="0"/>
              <a:t>Шпионское и рекламное ПО</a:t>
            </a:r>
          </a:p>
          <a:p>
            <a:pPr lvl="2" rtl="0"/>
            <a:r>
              <a:rPr lang="ru-RU" sz="1600" dirty="0"/>
              <a:t>Атаки нулевого дня</a:t>
            </a:r>
          </a:p>
          <a:p>
            <a:pPr lvl="2" rtl="0"/>
            <a:r>
              <a:rPr lang="ru-RU" sz="1600" dirty="0"/>
              <a:t>Атаки злоумышленника</a:t>
            </a:r>
          </a:p>
          <a:p>
            <a:pPr lvl="2" rtl="0"/>
            <a:r>
              <a:rPr lang="ru-RU" sz="1600" dirty="0"/>
              <a:t>Атаки типа «отказ в обслуживании»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 err="1"/>
              <a:t>DoS</a:t>
            </a:r>
            <a:r>
              <a:rPr lang="ru-RU" sz="1600" dirty="0"/>
              <a:t>-атаки)</a:t>
            </a:r>
          </a:p>
          <a:p>
            <a:pPr lvl="2" rtl="0"/>
            <a:r>
              <a:rPr lang="ru-RU" sz="1600" dirty="0"/>
              <a:t>Перехват и хищение данных</a:t>
            </a:r>
          </a:p>
          <a:p>
            <a:pPr lvl="2" rtl="0"/>
            <a:r>
              <a:rPr lang="ru-RU" sz="1600" dirty="0"/>
              <a:t>Кража персональных </a:t>
            </a:r>
            <a:r>
              <a:rPr lang="ru-RU" sz="1600" dirty="0" smtClean="0"/>
              <a:t>данных</a:t>
            </a:r>
            <a:endParaRPr lang="en-CA" altLang="en-US" sz="1600" dirty="0"/>
          </a:p>
          <a:p>
            <a:pPr marL="142875" lvl="1" indent="0" rtl="0">
              <a:buNone/>
            </a:pPr>
            <a:r>
              <a:rPr lang="ru-RU" sz="1600" b="1" dirty="0"/>
              <a:t>Внутренние угрозы:</a:t>
            </a:r>
          </a:p>
          <a:p>
            <a:pPr lvl="2" rtl="0"/>
            <a:r>
              <a:rPr lang="ru-RU" sz="1600" dirty="0"/>
              <a:t>Потерянные или украденные устройства</a:t>
            </a:r>
          </a:p>
          <a:p>
            <a:pPr lvl="2" rtl="0"/>
            <a:r>
              <a:rPr lang="ru-RU" sz="1600" dirty="0"/>
              <a:t>случайное злоупотребление сотрудниками</a:t>
            </a:r>
          </a:p>
          <a:p>
            <a:pPr lvl="2" rtl="0"/>
            <a:r>
              <a:rPr lang="ru-RU" sz="1600" dirty="0"/>
              <a:t>злонамеренные сотрудники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347659"/>
            <a:ext cx="4864429" cy="2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41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432102" cy="757551"/>
          </a:xfrm>
        </p:spPr>
        <p:txBody>
          <a:bodyPr/>
          <a:lstStyle/>
          <a:p>
            <a:pPr rtl="0"/>
            <a:r>
              <a:rPr lang="ru-RU" sz="1600" dirty="0"/>
              <a:t>Безопасность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 smtClean="0"/>
              <a:t>Решения </a:t>
            </a:r>
            <a:r>
              <a:rPr lang="ru-RU" dirty="0"/>
              <a:t>обеспечения безопасности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917690"/>
            <a:ext cx="4410247" cy="3114446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/>
              <a:t>Меры по обеспечению безопасности необходимо внедрять сразу на нескольких уровнях, задействовав одновременно несколько решений безопасности.</a:t>
            </a:r>
          </a:p>
          <a:p>
            <a:pPr marL="0" indent="0" rtl="0">
              <a:buNone/>
            </a:pPr>
            <a:r>
              <a:rPr lang="ru-RU" sz="1600" dirty="0"/>
              <a:t>Компоненты системы безопасности для домашней сети или сети небольшого офиса:</a:t>
            </a:r>
          </a:p>
          <a:p>
            <a:pPr lvl="2" rtl="0"/>
            <a:r>
              <a:rPr lang="ru-RU" sz="1600" dirty="0"/>
              <a:t>На оконечные устройства должно быть установлено антивирусное ПО и решения для обнаружения шпионских программ.</a:t>
            </a:r>
          </a:p>
          <a:p>
            <a:pPr lvl="2" rtl="0"/>
            <a:r>
              <a:rPr lang="ru-RU" sz="1600" dirty="0"/>
              <a:t>Для блокирования попыток несанкционированного доступа к сети необходимо использовать фильтрацию на межсетевом экране.</a:t>
            </a:r>
          </a:p>
          <a:p>
            <a:pPr marL="142875" lvl="1" indent="0">
              <a:buNone/>
            </a:pPr>
            <a:endParaRPr lang="en-CA" altLang="en-US" sz="1600" dirty="0"/>
          </a:p>
          <a:p>
            <a:pPr marL="261937" lvl="2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" y="880746"/>
            <a:ext cx="4261427" cy="35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8583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7776291" cy="757551"/>
          </a:xfrm>
        </p:spPr>
        <p:txBody>
          <a:bodyPr/>
          <a:lstStyle/>
          <a:p>
            <a:r>
              <a:rPr lang="ru-RU" sz="1600" dirty="0"/>
              <a:t>Безопасность сети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Решения обеспечения </a:t>
            </a:r>
            <a:r>
              <a:rPr lang="ru-RU" dirty="0"/>
              <a:t>безопасности </a:t>
            </a:r>
            <a:r>
              <a:rPr lang="ru-RU" dirty="0"/>
              <a:t>(продолжение)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11537" y="1032933"/>
            <a:ext cx="4744914" cy="3166997"/>
          </a:xfrm>
        </p:spPr>
        <p:txBody>
          <a:bodyPr/>
          <a:lstStyle/>
          <a:p>
            <a:pPr marL="142875" lvl="1" indent="0" rtl="0">
              <a:buNone/>
            </a:pPr>
            <a:r>
              <a:rPr lang="ru-RU" sz="1600"/>
              <a:t>В более крупных сетях есть дополнительные требования к информационной безопасности:</a:t>
            </a:r>
          </a:p>
          <a:p>
            <a:pPr lvl="2" rtl="0"/>
            <a:r>
              <a:rPr lang="ru-RU" sz="1600"/>
              <a:t>Специализированные системы брандмауэров</a:t>
            </a:r>
          </a:p>
          <a:p>
            <a:pPr lvl="2" rtl="0"/>
            <a:r>
              <a:rPr lang="ru-RU" sz="1600"/>
              <a:t>Списки контроля доступа (ACL) </a:t>
            </a:r>
          </a:p>
          <a:p>
            <a:pPr lvl="2" rtl="0"/>
            <a:r>
              <a:rPr lang="ru-RU" sz="1600"/>
              <a:t>Системы предотвращения вторжений (IPS)</a:t>
            </a:r>
          </a:p>
          <a:p>
            <a:pPr lvl="2" rtl="0"/>
            <a:r>
              <a:rPr lang="ru-RU" sz="1600"/>
              <a:t>Виртуальные частные сети (VPN)</a:t>
            </a:r>
          </a:p>
          <a:p>
            <a:pPr marL="142875" lvl="1" indent="0" rtl="0">
              <a:buNone/>
            </a:pPr>
            <a:r>
              <a:rPr lang="ru-RU" sz="1600"/>
              <a:t>Изучение угроз сетевой безопасности и методов их отражения начинается с четкого понимания инфраструктуры коммутации и маршрутизации, используемой для организации сетевых сервисов.</a:t>
            </a:r>
          </a:p>
          <a:p>
            <a:pPr marL="261937" lvl="2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943570"/>
            <a:ext cx="4223989" cy="3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7440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ru-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1.9 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Специалист </a:t>
            </a:r>
            <a:r>
              <a:rPr lang="ru-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сфере ИТ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095686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371956" cy="965772"/>
          </a:xfrm>
        </p:spPr>
        <p:txBody>
          <a:bodyPr/>
          <a:lstStyle/>
          <a:p>
            <a:pPr rtl="0"/>
            <a:r>
              <a:rPr lang="ru-RU" sz="1600"/>
              <a:t>ИТ-специалист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CCNA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20393" y="366990"/>
            <a:ext cx="3923607" cy="4272700"/>
          </a:xfrm>
        </p:spPr>
        <p:txBody>
          <a:bodyPr/>
          <a:lstStyle/>
          <a:p>
            <a:pPr marL="142875" lvl="1" indent="0" rtl="0">
              <a:buNone/>
            </a:pPr>
            <a:r>
              <a:rPr lang="ru-RU" dirty="0"/>
              <a:t>Сертифицированный </a:t>
            </a:r>
            <a:r>
              <a:rPr lang="ru-RU" dirty="0" err="1"/>
              <a:t>Cisco</a:t>
            </a:r>
            <a:r>
              <a:rPr lang="ru-RU" dirty="0"/>
              <a:t> специалист по сетям (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Certified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Associate</a:t>
            </a:r>
            <a:r>
              <a:rPr lang="ru-RU" dirty="0"/>
              <a:t>, CCNA)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демонстрирует, что у вас есть знания фундаментальных технологий 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гарантирует, что вы будете иметь навыки, необходимые для внедрения технологий следующего поколения.</a:t>
            </a:r>
          </a:p>
          <a:p>
            <a:pPr marL="142875" lvl="1" indent="0" rtl="0">
              <a:buNone/>
            </a:pPr>
            <a:r>
              <a:rPr lang="ru-RU" dirty="0"/>
              <a:t>Новая направленность CCNA: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Темы по основам IP и безопасности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ru-RU" dirty="0"/>
              <a:t>Беспроводная связь, виртуализация, автоматизация и программируемость сети. </a:t>
            </a:r>
          </a:p>
          <a:p>
            <a:pPr marL="142875" lvl="1" indent="0" rtl="0">
              <a:buNone/>
            </a:pPr>
            <a:r>
              <a:rPr lang="ru-RU" dirty="0"/>
              <a:t>Новые сертификаты </a:t>
            </a:r>
            <a:r>
              <a:rPr lang="ru-RU" dirty="0" err="1"/>
              <a:t>DevNet</a:t>
            </a:r>
            <a:r>
              <a:rPr lang="ru-RU" dirty="0"/>
              <a:t> уровня «Специалист», «Старший специалист» или «Профессионал» для подтверждения квалификации разработчиков ПО.</a:t>
            </a:r>
          </a:p>
          <a:p>
            <a:pPr marL="142875" lvl="1" indent="0" rtl="0">
              <a:buNone/>
            </a:pPr>
            <a:r>
              <a:rPr lang="ru-RU" dirty="0"/>
              <a:t>Сертификация специалистов подтверждает ваши навыки в соответствии с вашей профессиональной ролью и интересами.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9" y="1277993"/>
            <a:ext cx="5371956" cy="2450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265221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556169" cy="926016"/>
          </a:xfrm>
        </p:spPr>
        <p:txBody>
          <a:bodyPr/>
          <a:lstStyle/>
          <a:p>
            <a:r>
              <a:rPr lang="ru-RU" sz="1600" dirty="0"/>
              <a:t>ИТ-специалист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/>
              <a:t>С</a:t>
            </a:r>
            <a:r>
              <a:rPr lang="ru-RU" dirty="0" smtClean="0"/>
              <a:t>етевые задания</a:t>
            </a:r>
            <a:endParaRPr lang="ru-RU" sz="16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73596" y="1238214"/>
            <a:ext cx="4043083" cy="2626311"/>
          </a:xfrm>
        </p:spPr>
        <p:txBody>
          <a:bodyPr/>
          <a:lstStyle/>
          <a:p>
            <a:pPr marL="0" indent="0" rtl="0">
              <a:buNone/>
            </a:pPr>
            <a:r>
              <a:rPr lang="ru-RU" dirty="0"/>
              <a:t>На </a:t>
            </a:r>
            <a:r>
              <a:rPr lang="ru-RU" dirty="0">
                <a:hlinkClick r:id="rId3"/>
              </a:rPr>
              <a:t>сайте www.netacad.com</a:t>
            </a:r>
            <a:r>
              <a:rPr lang="ru-RU" dirty="0"/>
              <a:t> вы можете перейти в меню «Карьера», а затем выбрать «Возможности трудоустройства». </a:t>
            </a:r>
          </a:p>
          <a:p>
            <a:pPr lvl="1" rtl="0"/>
            <a:r>
              <a:rPr lang="ru-RU" sz="1600" dirty="0"/>
              <a:t>Найдите возможности трудоустройства поблизости от вас с помощью новой экспериментальной программы </a:t>
            </a:r>
            <a:r>
              <a:rPr lang="ru-RU" sz="1600" dirty="0" err="1"/>
              <a:t>Talent</a:t>
            </a:r>
            <a:r>
              <a:rPr lang="ru-RU" sz="1600" dirty="0"/>
              <a:t> </a:t>
            </a:r>
            <a:r>
              <a:rPr lang="ru-RU" sz="1600" dirty="0" err="1"/>
              <a:t>Bridge</a:t>
            </a:r>
            <a:r>
              <a:rPr lang="ru-RU" sz="1600" dirty="0"/>
              <a:t> </a:t>
            </a:r>
            <a:r>
              <a:rPr lang="ru-RU" sz="1600" dirty="0" err="1"/>
              <a:t>Matching</a:t>
            </a:r>
            <a:r>
              <a:rPr lang="ru-RU" sz="1600" dirty="0"/>
              <a:t> </a:t>
            </a:r>
            <a:r>
              <a:rPr lang="ru-RU" sz="1600" dirty="0" err="1"/>
              <a:t>Engine</a:t>
            </a:r>
            <a:r>
              <a:rPr lang="ru-RU" sz="1600" dirty="0"/>
              <a:t>.</a:t>
            </a:r>
          </a:p>
          <a:p>
            <a:pPr lvl="1" rtl="0"/>
            <a:r>
              <a:rPr lang="ru-RU" sz="1600" dirty="0"/>
              <a:t>Ищите вакансии в </a:t>
            </a:r>
            <a:r>
              <a:rPr lang="ru-RU" sz="1600" dirty="0" err="1"/>
              <a:t>Cisco</a:t>
            </a:r>
            <a:r>
              <a:rPr lang="ru-RU" sz="1600" dirty="0"/>
              <a:t>, а также у партнеров и дистрибьюторов </a:t>
            </a:r>
            <a:r>
              <a:rPr lang="ru-RU" sz="1600" dirty="0" err="1"/>
              <a:t>Cisco</a:t>
            </a:r>
            <a:r>
              <a:rPr lang="ru-RU" sz="1600" dirty="0"/>
              <a:t>, которым нужны студенты и выпускники Сетевой академии.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" y="1238214"/>
            <a:ext cx="4643037" cy="29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1346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479523" cy="1022595"/>
          </a:xfrm>
        </p:spPr>
        <p:txBody>
          <a:bodyPr/>
          <a:lstStyle/>
          <a:p>
            <a:pPr rtl="0"/>
            <a:r>
              <a:rPr lang="ru-RU" sz="1600" dirty="0"/>
              <a:t>ИТ-специалист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/>
              <a:t>Л</a:t>
            </a:r>
            <a:r>
              <a:rPr lang="ru-RU" dirty="0" smtClean="0"/>
              <a:t>абораторная </a:t>
            </a:r>
            <a:r>
              <a:rPr lang="ru-RU" dirty="0"/>
              <a:t>работа. Изучение вакансий в сфере информационных и сетевых технологий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14401"/>
            <a:ext cx="8853286" cy="16573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rtl="0">
              <a:buNone/>
            </a:pPr>
            <a:r>
              <a:rPr lang="ru-RU"/>
              <a:t>В этой лабораторной работе вы выполните следующие задачи.</a:t>
            </a:r>
          </a:p>
          <a:p>
            <a:pPr lvl="1" rtl="0"/>
            <a:r>
              <a:rPr lang="ru-RU"/>
              <a:t>Изучение вакансий</a:t>
            </a:r>
          </a:p>
          <a:p>
            <a:pPr lvl="1" rtl="0"/>
            <a:r>
              <a:rPr lang="ru-RU"/>
              <a:t>Анализ результатов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874002778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1.10 Практика и контрольная работа модуля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92166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556169" cy="757551"/>
          </a:xfrm>
        </p:spPr>
        <p:txBody>
          <a:bodyPr/>
          <a:lstStyle/>
          <a:p>
            <a:pPr rtl="0"/>
            <a:r>
              <a:rPr lang="ru-RU" sz="1600"/>
              <a:t>Практика и контрольная работа модуля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/>
              <a:t>Что я изучил в этом модуле?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576411"/>
          </a:xfrm>
        </p:spPr>
        <p:txBody>
          <a:bodyPr/>
          <a:lstStyle/>
          <a:p>
            <a:pPr lvl="2" rtl="0"/>
            <a:r>
              <a:rPr lang="ru-RU" sz="1600"/>
              <a:t>Благодаря использованию сетей мы связываемся, как никогда раньше.</a:t>
            </a:r>
          </a:p>
          <a:p>
            <a:pPr lvl="2" rtl="0"/>
            <a:r>
              <a:rPr lang="ru-RU" sz="1600"/>
              <a:t>Все компьютеры, подключенные к сети и непосредственно участвующие в сетевом взаимодействии, считаются узлами или хостами.</a:t>
            </a:r>
          </a:p>
          <a:p>
            <a:pPr lvl="2" rtl="0"/>
            <a:r>
              <a:rPr lang="ru-RU" sz="1600"/>
              <a:t>Для представления различных устройств и каналов, из которых состоит сеть, на схемах сетей часто используются символы. </a:t>
            </a:r>
          </a:p>
          <a:p>
            <a:pPr lvl="2" rtl="0"/>
            <a:r>
              <a:rPr lang="ru-RU" sz="1600"/>
              <a:t>Схема обеспечивает наглядный способ понимания, каким образом устройства в большой сети связаны между собой.</a:t>
            </a:r>
          </a:p>
          <a:p>
            <a:pPr lvl="2" rtl="0"/>
            <a:r>
              <a:rPr lang="ru-RU" sz="1600"/>
              <a:t>Двумя типами сетевых инфраструктур являются локальные сети (LAN) и глобальные сети (WAN).</a:t>
            </a:r>
          </a:p>
          <a:p>
            <a:pPr lvl="2" rtl="0"/>
            <a:r>
              <a:rPr lang="ru-RU" sz="1600"/>
              <a:t>Подключение к Интернету SOHO включает в себя кабель, DSL, сотовый, спутниковый и телефонный телефон. </a:t>
            </a:r>
          </a:p>
          <a:p>
            <a:pPr lvl="2" rtl="0"/>
            <a:r>
              <a:rPr lang="ru-RU" sz="1600"/>
              <a:t>Деловые интернет-соединения включают выделенные арендованные линии, Metro Ethernet, Business DSL и Satellite.</a:t>
            </a:r>
          </a:p>
        </p:txBody>
      </p:sp>
    </p:spTree>
    <p:extLst>
      <p:ext uri="{BB962C8B-B14F-4D97-AF65-F5344CB8AC3E}">
        <p14:creationId xmlns:p14="http://schemas.microsoft.com/office/powerpoint/2010/main" val="37929511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1: Рекомендации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Перед обучением по модулю 1 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Постараться включить как можно больше вопросов, чтобы привлечь внимание учащихся во время презентации в классе.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sz="1600" dirty="0"/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</a:t>
            </a:r>
            <a:r>
              <a:rPr lang="ru-RU" sz="1600" dirty="0" smtClean="0"/>
              <a:t> </a:t>
            </a:r>
            <a:r>
              <a:rPr lang="ru-RU" sz="1600" dirty="0"/>
              <a:t>1.1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/>
            <a:r>
              <a:rPr lang="ru-RU" sz="1600" dirty="0" smtClean="0"/>
              <a:t>Каков был бы мир </a:t>
            </a:r>
            <a:r>
              <a:rPr lang="ru-RU" sz="1600" dirty="0"/>
              <a:t>без интернета?</a:t>
            </a:r>
          </a:p>
          <a:p>
            <a:pPr lvl="2"/>
            <a:r>
              <a:rPr lang="ru-RU" sz="1600" dirty="0"/>
              <a:t>Что будет возможно в </a:t>
            </a:r>
            <a:r>
              <a:rPr lang="ru-RU" sz="1600" dirty="0" smtClean="0"/>
              <a:t>будущем, если использовать </a:t>
            </a:r>
            <a:r>
              <a:rPr lang="ru-RU" sz="1600" dirty="0"/>
              <a:t>сети в качестве </a:t>
            </a:r>
            <a:r>
              <a:rPr lang="ru-RU" sz="1600" dirty="0" smtClean="0"/>
              <a:t>основы?</a:t>
            </a:r>
            <a:endParaRPr lang="en-US" sz="16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766135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1"/>
            <a:ext cx="9056451" cy="688258"/>
          </a:xfrm>
        </p:spPr>
        <p:txBody>
          <a:bodyPr/>
          <a:lstStyle/>
          <a:p>
            <a:pPr rtl="0"/>
            <a:r>
              <a:rPr lang="ru-RU" sz="1600" dirty="0"/>
              <a:t>Практика и контрольная работа модуля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 Что я изучил в этом модуле? (продолжение)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688260"/>
            <a:ext cx="9056451" cy="3891556"/>
          </a:xfrm>
        </p:spPr>
        <p:txBody>
          <a:bodyPr/>
          <a:lstStyle/>
          <a:p>
            <a:pPr lvl="2" rtl="0"/>
            <a:r>
              <a:rPr lang="ru-RU" sz="1600"/>
              <a:t>Термин «сетевая архитектура» в этом контексте относится к технологиям, которые поддерживают инфраструктуру, а также к запрограммированным услугам и правилам или протоколам, которые служат для передачи данных в сети.</a:t>
            </a:r>
          </a:p>
          <a:p>
            <a:pPr lvl="2" rtl="0"/>
            <a:r>
              <a:rPr lang="ru-RU" sz="1600"/>
              <a:t>Существует четыре основных характеристики сетевой архитектуры: отказоустойчивость, масштабируемость, качество обслуживания (QoS) и безопасность.</a:t>
            </a:r>
          </a:p>
          <a:p>
            <a:pPr lvl="2" rtl="0"/>
            <a:r>
              <a:rPr lang="ru-RU" sz="1600"/>
              <a:t>Последние тенденции развития сетей, влияющие на организации и потребителей: «Принесите свое собственное устройство» (BYOD), интерактивная совместная работа, видеокоммуникации и облачные вычисления.</a:t>
            </a:r>
          </a:p>
          <a:p>
            <a:pPr lvl="2" rtl="0"/>
            <a:r>
              <a:rPr lang="ru-RU" sz="1600"/>
              <a:t>Существует несколько общих внешних и внутренних угроз для сетей.</a:t>
            </a:r>
          </a:p>
          <a:p>
            <a:pPr lvl="2" rtl="0"/>
            <a:r>
              <a:rPr lang="ru-RU" sz="1600"/>
              <a:t>Более крупные сети и корпоративные сети используют антивирусные, антишпионские программы и фильтрацию брандмауэров, но они также имеют другие требования безопасности: выделенные системы брандмауэра, списки управления доступом (ACL), системы предотвращения вторжений (IPS) и виртуальные частные сети (VPN)</a:t>
            </a:r>
          </a:p>
          <a:p>
            <a:pPr lvl="2" rtl="0"/>
            <a:r>
              <a:rPr lang="ru-RU" sz="1600"/>
              <a:t>Сертификация Cisco Certified Network Associate (CCNA) демонстрирует ваши знания фундаментальных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548445255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 sz="1400" dirty="0" smtClean="0">
                <a:latin typeface="Arial" charset="0"/>
              </a:rPr>
              <a:t>Модуль </a:t>
            </a:r>
            <a:r>
              <a:rPr lang="ru-RU" sz="14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 smtClean="0">
                <a:latin typeface="Arial" charset="0"/>
              </a:rPr>
              <a:t>Новые термины и команды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44463" y="798513"/>
          <a:ext cx="8853486" cy="3926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>
                          <a:solidFill>
                            <a:schemeClr val="tx1"/>
                          </a:solidFill>
                          <a:latin typeface="+mn-lt"/>
                        </a:rPr>
                        <a:t>Peer-to-Peer</a:t>
                      </a: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 File Sharing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Small Office/Home Office or SOHO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Medium to large network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Server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Client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Peer-to-Peer network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End device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Intermediary device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Medium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Network Interface Card (NIC)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Physical Port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Interface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>
                          <a:solidFill>
                            <a:schemeClr val="tx1"/>
                          </a:solidFill>
                          <a:latin typeface="+mn-lt"/>
                        </a:rPr>
                        <a:t>Physical topology diagram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topology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diagram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(LAN)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(WAN)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Intranet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Extranet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Provider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(ISP)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Converged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architecture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Fault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tolerant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Packet-switched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Circuit-switched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Scalable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Bring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(BYOD)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computing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clouds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clouds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clouds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clouds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Powerline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networking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Provider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(WISP)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architecture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7809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1: </a:t>
            </a:r>
            <a:r>
              <a:rPr lang="ru-RU" dirty="0"/>
              <a:t>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798944"/>
            <a:ext cx="8853286" cy="3993954"/>
          </a:xfrm>
        </p:spPr>
        <p:txBody>
          <a:bodyPr/>
          <a:lstStyle/>
          <a:p>
            <a:pPr marL="0" indent="0" rtl="0">
              <a:buNone/>
            </a:pPr>
            <a:r>
              <a:rPr lang="ru-RU" sz="1600" dirty="0" smtClean="0"/>
              <a:t>Тема</a:t>
            </a:r>
            <a:r>
              <a:rPr lang="ru-RU" sz="1600" dirty="0" smtClean="0"/>
              <a:t> </a:t>
            </a:r>
            <a:r>
              <a:rPr lang="ru-RU" sz="1600" dirty="0"/>
              <a:t>1.2</a:t>
            </a:r>
          </a:p>
          <a:p>
            <a:pPr lvl="1"/>
            <a:r>
              <a:rPr lang="ru-RU" sz="1600" dirty="0"/>
              <a:t>Спросите студентов, что они думают, когда кто-то использует термин «</a:t>
            </a:r>
            <a:r>
              <a:rPr lang="ru-RU" sz="1600" dirty="0" smtClean="0"/>
              <a:t>хост». </a:t>
            </a:r>
            <a:r>
              <a:rPr lang="ru-RU" sz="1600" dirty="0"/>
              <a:t>Что такое «</a:t>
            </a:r>
            <a:r>
              <a:rPr lang="ru-RU" sz="1600" dirty="0" smtClean="0"/>
              <a:t>хост»?</a:t>
            </a:r>
            <a:endParaRPr lang="ru-RU" sz="1600" dirty="0"/>
          </a:p>
          <a:p>
            <a:pPr lvl="1"/>
            <a:r>
              <a:rPr lang="ru-RU" sz="1600" dirty="0"/>
              <a:t>Обсудите разницу между серверной клиентской сетью и </a:t>
            </a:r>
            <a:r>
              <a:rPr lang="ru-RU" sz="1600" dirty="0" err="1"/>
              <a:t>одноранговой</a:t>
            </a:r>
            <a:r>
              <a:rPr lang="ru-RU" sz="1600" dirty="0"/>
              <a:t> (P2P) сетью. Спросите студентов, какие проблемы у нас могут возникнуть с P2P.</a:t>
            </a:r>
          </a:p>
          <a:p>
            <a:pPr lvl="1"/>
            <a:r>
              <a:rPr lang="ru-RU" sz="1600" dirty="0"/>
              <a:t>В P2P пользователь может делиться информацией с кем-то, кто действительно не должен иметь этого права. Помните, что это децентрализованная модель, которую администраторы не могут контролировать</a:t>
            </a:r>
            <a:r>
              <a:rPr lang="ru-RU" sz="1600" dirty="0" smtClean="0"/>
              <a:t>.</a:t>
            </a:r>
          </a:p>
          <a:p>
            <a:pPr lvl="1"/>
            <a:r>
              <a:rPr lang="ru-RU" sz="1600" dirty="0"/>
              <a:t>Также, когда человек, который является сервером, недоступен (ушел на обед, в отпуск и </a:t>
            </a:r>
            <a:r>
              <a:rPr lang="ru-RU" sz="1600" dirty="0" smtClean="0"/>
              <a:t>т.д.), его </a:t>
            </a:r>
            <a:r>
              <a:rPr lang="ru-RU" sz="1600" dirty="0"/>
              <a:t>ресурсы не будут доступны клиенту. Важно, что это лучше всего использовать </a:t>
            </a:r>
            <a:r>
              <a:rPr lang="ru-RU" sz="1600" dirty="0" smtClean="0"/>
              <a:t>в небольших </a:t>
            </a:r>
            <a:r>
              <a:rPr lang="ru-RU" sz="1600" dirty="0"/>
              <a:t>сетях.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9868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635940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1: </a:t>
            </a:r>
            <a:r>
              <a:rPr lang="ru-RU" dirty="0"/>
              <a:t>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77334"/>
            <a:ext cx="8853286" cy="4155319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 </a:t>
            </a:r>
            <a:r>
              <a:rPr lang="ru-RU" sz="1600" dirty="0"/>
              <a:t>1.3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Создайте демонстрацию </a:t>
            </a:r>
            <a:r>
              <a:rPr lang="ru-RU" sz="1600" dirty="0" err="1"/>
              <a:t>Packet</a:t>
            </a:r>
            <a:r>
              <a:rPr lang="ru-RU" sz="1600" dirty="0"/>
              <a:t> </a:t>
            </a:r>
            <a:r>
              <a:rPr lang="ru-RU" sz="1600" dirty="0" err="1"/>
              <a:t>Tracer</a:t>
            </a:r>
            <a:r>
              <a:rPr lang="ru-RU" sz="1600" dirty="0"/>
              <a:t> и обращайтесь к ней по всему модулю при обращении к понятиям, представленным в модуле (маршрутизаторы, коммутаторы, интерфейс, порты, сетевые медиа-соединения).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Продемонстрируйте </a:t>
            </a:r>
            <a:r>
              <a:rPr lang="ru-RU" sz="1600" dirty="0"/>
              <a:t>базовую топологию и некоторые </a:t>
            </a:r>
            <a:r>
              <a:rPr lang="ru-RU" sz="1600" dirty="0" smtClean="0"/>
              <a:t>ключевые значки.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Усильте </a:t>
            </a:r>
            <a:r>
              <a:rPr lang="ru-RU" sz="1600" dirty="0"/>
              <a:t>различия между физической и логической </a:t>
            </a:r>
            <a:r>
              <a:rPr lang="ru-RU" sz="1600" dirty="0" smtClean="0"/>
              <a:t>топологиями.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Аналогии также могут </a:t>
            </a:r>
            <a:r>
              <a:rPr lang="ru-RU" sz="1600" dirty="0" smtClean="0"/>
              <a:t>помочь, </a:t>
            </a:r>
            <a:r>
              <a:rPr lang="ru-RU" sz="1600" dirty="0"/>
              <a:t>если подумать о карте </a:t>
            </a:r>
            <a:r>
              <a:rPr lang="ru-RU" sz="1600" dirty="0" smtClean="0"/>
              <a:t>улиц; </a:t>
            </a:r>
            <a:r>
              <a:rPr lang="ru-RU" sz="1600" dirty="0"/>
              <a:t>карта, показывающая физическую топологию, покажет, где находятся улицы; в то время как логическая карта может показать, в каких направлениях </a:t>
            </a:r>
            <a:r>
              <a:rPr lang="ru-RU" sz="1600" dirty="0" smtClean="0"/>
              <a:t>идет движение </a:t>
            </a:r>
            <a:r>
              <a:rPr lang="ru-RU" sz="1600" dirty="0"/>
              <a:t>транспорта </a:t>
            </a:r>
            <a:r>
              <a:rPr lang="ru-RU" sz="1600" dirty="0" smtClean="0"/>
              <a:t>на </a:t>
            </a:r>
            <a:r>
              <a:rPr lang="ru-RU" sz="1600" dirty="0"/>
              <a:t>улицах, например, улицы с односторонним движением </a:t>
            </a:r>
            <a:r>
              <a:rPr lang="ru-RU" sz="1600" dirty="0" smtClean="0"/>
              <a:t>и </a:t>
            </a:r>
            <a:r>
              <a:rPr lang="ru-RU" sz="1600" dirty="0"/>
              <a:t>т. д. Важно знать как физическое, так и </a:t>
            </a:r>
            <a:r>
              <a:rPr lang="ru-RU" sz="1600" dirty="0" smtClean="0"/>
              <a:t>логическое представление, </a:t>
            </a:r>
            <a:r>
              <a:rPr lang="ru-RU" sz="1600" dirty="0"/>
              <a:t>так же как важно знать не только где находятся улицы, но также и то, в какую сторону на них разрешено </a:t>
            </a:r>
            <a:r>
              <a:rPr lang="ru-RU" sz="1600" dirty="0" smtClean="0"/>
              <a:t>движение.</a:t>
            </a:r>
            <a:endParaRPr lang="ru-RU" sz="1600" dirty="0" smtClean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 </a:t>
            </a:r>
            <a:r>
              <a:rPr lang="ru-RU" sz="1600" dirty="0" smtClean="0"/>
              <a:t>1.4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студентов, какое оборудование есть в их домашних сетях. </a:t>
            </a:r>
            <a:r>
              <a:rPr lang="ru-RU" sz="1600" dirty="0" smtClean="0"/>
              <a:t>Обсудите, </a:t>
            </a:r>
            <a:r>
              <a:rPr lang="ru-RU" sz="1600" dirty="0"/>
              <a:t>что все эти предметы </a:t>
            </a:r>
            <a:r>
              <a:rPr lang="ru-RU" sz="1600" dirty="0" smtClean="0"/>
              <a:t>находятся и </a:t>
            </a:r>
            <a:r>
              <a:rPr lang="ru-RU" sz="1600" dirty="0"/>
              <a:t>в крупнейших сетях. Разница заключается в способности, количестве и стоимости оборудования компании.</a:t>
            </a:r>
            <a:endParaRPr lang="en-US" sz="1400" dirty="0"/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32120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21631</TotalTime>
  <Words>5250</Words>
  <Application>Microsoft Office PowerPoint</Application>
  <PresentationFormat>Экран (16:9)</PresentationFormat>
  <Paragraphs>849</Paragraphs>
  <Slides>72</Slides>
  <Notes>69</Notes>
  <HiddenSlides>11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Модуль 1: Современные сетевые технологии</vt:lpstr>
      <vt:lpstr>Материалы для инструкторов. Модуль 1.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1: Задания</vt:lpstr>
      <vt:lpstr>Модуль 1: Рекомендации</vt:lpstr>
      <vt:lpstr>Модуль 1: Рекомендации (продолжение)</vt:lpstr>
      <vt:lpstr>Модуль 1: Рекомендации (продолжение)</vt:lpstr>
      <vt:lpstr>Модуль 1: Рекомендации (продолжение)</vt:lpstr>
      <vt:lpstr>Модуль 1: Рекомендации (продолжение)</vt:lpstr>
      <vt:lpstr>Модуль 1: Современные сетевые технологии</vt:lpstr>
      <vt:lpstr>Задачи модуля</vt:lpstr>
      <vt:lpstr>1.1 Влияние сетей на жизнь людей</vt:lpstr>
      <vt:lpstr>Презентация PowerPoint</vt:lpstr>
      <vt:lpstr>Видео - Опыт обучения в Сетевой академии Cisco</vt:lpstr>
      <vt:lpstr>Современные сетевые технологии  Сети без границ</vt:lpstr>
      <vt:lpstr>1.2 Компоненты сети</vt:lpstr>
      <vt:lpstr>Компоненты сети Роли узлов</vt:lpstr>
      <vt:lpstr>Компоненты сети Одноранговая сеть</vt:lpstr>
      <vt:lpstr>Компоненты сети Конечные устройства</vt:lpstr>
      <vt:lpstr>Компоненты сети  Промежуточные сетевые устройства</vt:lpstr>
      <vt:lpstr>Компоненты сети  Сетевая среда передачи данных</vt:lpstr>
      <vt:lpstr>1.3 Представление и топологии сетей</vt:lpstr>
      <vt:lpstr>Представление и топологии сетей Представления сетей</vt:lpstr>
      <vt:lpstr>Представления и топологии сетей Схемы топологии</vt:lpstr>
      <vt:lpstr>1.4 Основные типы сетей</vt:lpstr>
      <vt:lpstr>Основные типы сетей Сети различных размеров</vt:lpstr>
      <vt:lpstr>Основные типы сетей LAN и WAN</vt:lpstr>
      <vt:lpstr>Общие типы сетей  LAN и WAN (продолжение) </vt:lpstr>
      <vt:lpstr>Основные типы сетей Internet</vt:lpstr>
      <vt:lpstr>Основные типы сетей Интрасеть и экстрасеть</vt:lpstr>
      <vt:lpstr>1.5 Интернет-подключения</vt:lpstr>
      <vt:lpstr>Интернет-подключение  Технологии доступа к Интернету</vt:lpstr>
      <vt:lpstr>Интернет-подключение Интернет-подключение для дома и небольшого офиса</vt:lpstr>
      <vt:lpstr>Интернет-подключение Интернет-подключение для предприятий</vt:lpstr>
      <vt:lpstr>Подключение к Интернету Конвергентные сети</vt:lpstr>
      <vt:lpstr>Соединения с Интернетом Конвергентная сеть (продолжение) </vt:lpstr>
      <vt:lpstr>Интернет-подключение Видео – Загрузка и установка Packet Tracer</vt:lpstr>
      <vt:lpstr> Видео о подключении к Интернету — начало работы в Cisco Packet Tracer</vt:lpstr>
      <vt:lpstr>Интернет-подключение  Packet Tracer. Представление сети</vt:lpstr>
      <vt:lpstr>1.6 Надежные сети</vt:lpstr>
      <vt:lpstr>Надежные сети  Сетевая архитектура</vt:lpstr>
      <vt:lpstr>Надежные сети  Отказоустойчивость</vt:lpstr>
      <vt:lpstr>Надежная сеть Масштабируемость</vt:lpstr>
      <vt:lpstr>Надежная сеть Качество обслуживания</vt:lpstr>
      <vt:lpstr>Надежная сеть Безопасность</vt:lpstr>
      <vt:lpstr>1.7 Тенденции развития сетей</vt:lpstr>
      <vt:lpstr>Тенденции развития сетей Новые тенденции</vt:lpstr>
      <vt:lpstr>Тенденции развития сети Принеси на работу свое устройство (Bring Your Own Device)</vt:lpstr>
      <vt:lpstr>Тенденции развития сети  Совместная работа через Интернет</vt:lpstr>
      <vt:lpstr>Тенденции развития сети Видеосвязь</vt:lpstr>
      <vt:lpstr> Видео о тенденциях в сети — Cisco WebEx для небольших переговорных</vt:lpstr>
      <vt:lpstr>Тенденции развития сетей Облачные вычисления</vt:lpstr>
      <vt:lpstr>Тенденции развития сетей Облачные вычисления (продолжение)</vt:lpstr>
      <vt:lpstr>Тенденции развития сетей  Технологические тенденции в домашних сетях</vt:lpstr>
      <vt:lpstr>Тенденции развития сетей Организация сети по линиям электропередачи</vt:lpstr>
      <vt:lpstr>Тенденции развития сетей Беспроводной широкополосный доступ</vt:lpstr>
      <vt:lpstr>1.8 Сетевая безопасность</vt:lpstr>
      <vt:lpstr>Безопасность сети Угрозы безопасности</vt:lpstr>
      <vt:lpstr>Безопасность сети Угрозы безопасности (продолжение)</vt:lpstr>
      <vt:lpstr>Безопасность сети Решения обеспечения безопасности</vt:lpstr>
      <vt:lpstr>Безопасность сети Решения обеспечения безопасности (продолжение)</vt:lpstr>
      <vt:lpstr>1.9 Специалист в сфере ИТ</vt:lpstr>
      <vt:lpstr>ИТ-специалист CCNA</vt:lpstr>
      <vt:lpstr>ИТ-специалист Сетевые задания</vt:lpstr>
      <vt:lpstr>ИТ-специалист Лабораторная работа. Изучение вакансий в сфере информационных и сетевых технологий </vt:lpstr>
      <vt:lpstr>1.10 Практика и контрольная работа модуля </vt:lpstr>
      <vt:lpstr>Практика и контрольная работа модуля  Что я изучил в этом модуле?</vt:lpstr>
      <vt:lpstr>Практика и контрольная работа модуля   Что я изучил в этом модуле? (продолжение)</vt:lpstr>
      <vt:lpstr>Модуль 1 Новые термины и команды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Mi</cp:lastModifiedBy>
  <cp:revision>843</cp:revision>
  <dcterms:created xsi:type="dcterms:W3CDTF">2016-08-22T22:27:36Z</dcterms:created>
  <dcterms:modified xsi:type="dcterms:W3CDTF">2020-06-05T09:22:27Z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