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4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15.xml" ContentType="application/vnd.openxmlformats-officedocument.presentationml.tags+xml"/>
  <Override PartName="/ppt/notesSlides/notesSlide29.xml" ContentType="application/vnd.openxmlformats-officedocument.presentationml.notesSlide+xml"/>
  <Override PartName="/ppt/tags/tag16.xml" ContentType="application/vnd.openxmlformats-officedocument.presentationml.tags+xml"/>
  <Override PartName="/ppt/notesSlides/notesSlide30.xml" ContentType="application/vnd.openxmlformats-officedocument.presentationml.notesSlide+xml"/>
  <Override PartName="/ppt/tags/tag17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tags/tag18.xml" ContentType="application/vnd.openxmlformats-officedocument.presentationml.tags+xml"/>
  <Override PartName="/ppt/notesSlides/notesSlide34.xml" ContentType="application/vnd.openxmlformats-officedocument.presentationml.notesSlide+xml"/>
  <Override PartName="/ppt/tags/tag19.xml" ContentType="application/vnd.openxmlformats-officedocument.presentationml.tags+xml"/>
  <Override PartName="/ppt/notesSlides/notesSlide35.xml" ContentType="application/vnd.openxmlformats-officedocument.presentationml.notesSlide+xml"/>
  <Override PartName="/ppt/tags/tag20.xml" ContentType="application/vnd.openxmlformats-officedocument.presentationml.tags+xml"/>
  <Override PartName="/ppt/notesSlides/notesSlide36.xml" ContentType="application/vnd.openxmlformats-officedocument.presentationml.notesSlide+xml"/>
  <Override PartName="/ppt/tags/tag21.xml" ContentType="application/vnd.openxmlformats-officedocument.presentationml.tags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41"/>
  </p:notesMasterIdLst>
  <p:sldIdLst>
    <p:sldId id="513" r:id="rId2"/>
    <p:sldId id="1108" r:id="rId3"/>
    <p:sldId id="1109" r:id="rId4"/>
    <p:sldId id="1110" r:id="rId5"/>
    <p:sldId id="1111" r:id="rId6"/>
    <p:sldId id="763" r:id="rId7"/>
    <p:sldId id="1052" r:id="rId8"/>
    <p:sldId id="1069" r:id="rId9"/>
    <p:sldId id="876" r:id="rId10"/>
    <p:sldId id="1090" r:id="rId11"/>
    <p:sldId id="759" r:id="rId12"/>
    <p:sldId id="1054" r:id="rId13"/>
    <p:sldId id="1091" r:id="rId14"/>
    <p:sldId id="1103" r:id="rId15"/>
    <p:sldId id="1056" r:id="rId16"/>
    <p:sldId id="1058" r:id="rId17"/>
    <p:sldId id="1092" r:id="rId18"/>
    <p:sldId id="1093" r:id="rId19"/>
    <p:sldId id="1094" r:id="rId20"/>
    <p:sldId id="1061" r:id="rId21"/>
    <p:sldId id="1095" r:id="rId22"/>
    <p:sldId id="1096" r:id="rId23"/>
    <p:sldId id="1097" r:id="rId24"/>
    <p:sldId id="1098" r:id="rId25"/>
    <p:sldId id="1099" r:id="rId26"/>
    <p:sldId id="1063" r:id="rId27"/>
    <p:sldId id="1064" r:id="rId28"/>
    <p:sldId id="1100" r:id="rId29"/>
    <p:sldId id="1104" r:id="rId30"/>
    <p:sldId id="1105" r:id="rId31"/>
    <p:sldId id="957" r:id="rId32"/>
    <p:sldId id="958" r:id="rId33"/>
    <p:sldId id="1102" r:id="rId34"/>
    <p:sldId id="1106" r:id="rId35"/>
    <p:sldId id="1107" r:id="rId36"/>
    <p:sldId id="1101" r:id="rId37"/>
    <p:sldId id="1089" r:id="rId38"/>
    <p:sldId id="874" r:id="rId39"/>
    <p:sldId id="291" r:id="rId40"/>
  </p:sldIdLst>
  <p:sldSz cx="9144000" cy="5143500" type="screen16x9"/>
  <p:notesSz cx="6858000" cy="9144000"/>
  <p:custDataLst>
    <p:tags r:id="rId42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ara Reif" initials="BR" lastIdx="3" clrIdx="0"/>
  <p:cmAuthor id="1" name="Jane Gibbons -X (jagibbon - DEL ORO CONSULTING INC at Cisco)" initials="JG-(-DOCIaC" lastIdx="28" clrIdx="1">
    <p:extLst>
      <p:ext uri="{19B8F6BF-5375-455C-9EA6-DF929625EA0E}">
        <p15:presenceInfo xmlns:p15="http://schemas.microsoft.com/office/powerpoint/2012/main" userId="S-1-5-21-1708537768-1303643608-725345543-200204" providerId="AD"/>
      </p:ext>
    </p:extLst>
  </p:cmAuthor>
  <p:cmAuthor id="2" name="Bob Vachon" initials="BV" lastIdx="24" clrIdx="2">
    <p:extLst>
      <p:ext uri="{19B8F6BF-5375-455C-9EA6-DF929625EA0E}">
        <p15:presenceInfo xmlns:p15="http://schemas.microsoft.com/office/powerpoint/2012/main" userId="c7abe87968a0b633" providerId="Windows Live"/>
      </p:ext>
    </p:extLst>
  </p:cmAuthor>
  <p:cmAuthor id="3" name="Sue Livingston -X (suliving - UNICON INC at Cisco)" initials="SL-(-UIaC" lastIdx="29" clrIdx="3">
    <p:extLst>
      <p:ext uri="{19B8F6BF-5375-455C-9EA6-DF929625EA0E}">
        <p15:presenceInfo xmlns:p15="http://schemas.microsoft.com/office/powerpoint/2012/main" userId="S::suliving@cisco.com::dc701d48-dd51-411a-9041-b7f1328f1486" providerId="AD"/>
      </p:ext>
    </p:extLst>
  </p:cmAuthor>
  <p:cmAuthor id="4" name="jagibbon" initials="jmg" lastIdx="8" clrIdx="4">
    <p:extLst>
      <p:ext uri="{19B8F6BF-5375-455C-9EA6-DF929625EA0E}">
        <p15:presenceInfo xmlns:p15="http://schemas.microsoft.com/office/powerpoint/2012/main" userId="jagibb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0000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70340" autoAdjust="0"/>
  </p:normalViewPr>
  <p:slideViewPr>
    <p:cSldViewPr snapToGrid="0" showGuides="1">
      <p:cViewPr varScale="1">
        <p:scale>
          <a:sx n="64" d="100"/>
          <a:sy n="64" d="100"/>
        </p:scale>
        <p:origin x="1340" y="44"/>
      </p:cViewPr>
      <p:guideLst>
        <p:guide orient="horz" pos="1620"/>
        <p:guide pos="336"/>
      </p:guideLst>
    </p:cSldViewPr>
  </p:slideViewPr>
  <p:outlineViewPr>
    <p:cViewPr>
      <p:scale>
        <a:sx n="33" d="100"/>
        <a:sy n="33" d="100"/>
      </p:scale>
      <p:origin x="0" y="-2267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1" d="100"/>
        <a:sy n="111" d="100"/>
      </p:scale>
      <p:origin x="0" y="-5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337D9-3022-3D41-8D8A-BDF2F3B0DD8E}" type="datetimeFigureOut">
              <a:rPr lang="en-US" smtClean="0"/>
              <a:t>6/5/2020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1018C-6CAF-B84E-B92C-ECB119457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6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55421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10.1 - Первоначальная настройка маршрутизатора</a:t>
            </a:r>
          </a:p>
          <a:p>
            <a:pPr rtl="0"/>
            <a:r>
              <a:rPr lang="ru-RU"/>
              <a:t>10.1.1. - Основные шаги базовой конфигурации маршрутизатора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2312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10.1 - Первоначальная настройка маршрутизатора</a:t>
            </a:r>
          </a:p>
          <a:p>
            <a:pPr rtl="0"/>
            <a:r>
              <a:rPr lang="ru-RU"/>
              <a:t>10.1.2 — Пример конфигурации базовой маршрутизации</a:t>
            </a:r>
          </a:p>
          <a:p>
            <a:pPr rtl="0"/>
            <a:r>
              <a:rPr lang="ru-RU"/>
              <a:t>10.1.3 - Проверка синтаксиса - Настройка начальных параметров маршрутизатора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1657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10.1 - Первоначальная настройка маршрутизатора</a:t>
            </a:r>
          </a:p>
          <a:p>
            <a:pPr rtl="0"/>
            <a:r>
              <a:rPr lang="ru-RU"/>
              <a:t>10.1.4. Packet Tracer. Настройка исходных параметров маршрутизатора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13041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Настройка интерфейсов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3291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10.2.1. Настройка интерфейсов маршрутизатора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30398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10.2.2 — Пример настройки интерфейсов маршрутизатора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903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10.2.2 — Пример настройки интерфейсов маршрутизатора (продолжение)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11269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10.2.3. Проверка конфигурации интерфейса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8833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10.2.4 — Команды проверки конфигурации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50628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10.2.4 — Команды проверки конфигурации (продолжение)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4442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0"/>
            <a:fld id="{7C839C26-801B-42B6-A101-60F37FE2B0A8}" type="slidenum">
              <a:rPr sz="800" b="0"/>
              <a:pPr algn="r" rtl="0"/>
              <a:t>2</a:t>
            </a:fld>
            <a:endParaRPr sz="800" b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79469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10.2.4 — Команды проверки конфигурации (продолжение)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569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10.2.4 — Команды проверки конфигурации (продолжение)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77904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10.2.4 — Команды проверки конфигурации (продолжение)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15794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10.2 — Настройка интерфейсов</a:t>
            </a:r>
          </a:p>
          <a:p>
            <a:pPr rtl="0"/>
            <a:r>
              <a:rPr lang="ru-RU"/>
              <a:t>10.2.4 — Команды проверки конфигурации (продолжение)</a:t>
            </a:r>
          </a:p>
          <a:p>
            <a:pPr rtl="0"/>
            <a:r>
              <a:rPr lang="ru-RU"/>
              <a:t>10.2.5 Проверка синтаксиса — настройка интерфейсов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40744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10.3 Настройка шлюза по умолчанию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77554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10.3. Настройка шлюза по умолчанию</a:t>
            </a:r>
          </a:p>
          <a:p>
            <a:pPr rtl="0"/>
            <a:r>
              <a:rPr lang="ru-RU"/>
              <a:t>10.3.1. - Шлюз по умолчанию для хоста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155708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10.3. Настройка шлюза по умолчанию</a:t>
            </a:r>
          </a:p>
          <a:p>
            <a:pPr rtl="0"/>
            <a:r>
              <a:rPr lang="ru-RU"/>
              <a:t>10.3.2. - Шлюз по умолчанию для коммутатора</a:t>
            </a:r>
          </a:p>
          <a:p>
            <a:pPr rtl="0"/>
            <a:r>
              <a:rPr lang="ru-RU"/>
              <a:t>10.3.3 — Проверка синтаксиса — Настройка шлюза по умолчанию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03103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10.3. - Настройка шлюза по умолчанию</a:t>
            </a:r>
          </a:p>
          <a:p>
            <a:pPr rtl="0"/>
            <a:r>
              <a:rPr lang="ru-RU"/>
              <a:t>10.3.4 Packet Tracer. Подключение маршрутизатора к локальной сети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36649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10.3. - Настройка шлюза по умолчанию</a:t>
            </a:r>
          </a:p>
          <a:p>
            <a:pPr rtl="0"/>
            <a:r>
              <a:rPr lang="ru-RU"/>
              <a:t>10.3.5 – Cisco Packet Tracer - Устранение неполадок, связанных со шлюзом по умолчанию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36519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 Практика и контрольная работа модуля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7143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7" tIns="0" rIns="18817" bIns="0" anchor="b"/>
          <a:lstStyle>
            <a:lvl1pPr defTabSz="9017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17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17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17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17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0"/>
            <a:fld id="{ACE20BE7-F2F3-4E26-9454-50B18F790A4E}" type="slidenum">
              <a:rPr sz="800" b="0">
                <a:ea typeface="ＭＳ Ｐゴシック" pitchFamily="34" charset="-128"/>
              </a:rPr>
              <a:pPr algn="r" rtl="0"/>
              <a:t>5</a:t>
            </a:fld>
            <a:endParaRPr sz="800" b="0">
              <a:ea typeface="ＭＳ Ｐゴシック" pitchFamily="34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95464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rtl="0"/>
            <a:fld id="{3997A419-355F-A04A-96E0-21643AF8E9FF}" type="slidenum">
              <a:rPr sz="800">
                <a:solidFill>
                  <a:prstClr val="black"/>
                </a:solidFill>
              </a:rPr>
              <a:pPr rtl="0"/>
              <a:t>32</a:t>
            </a:fld>
            <a:endParaRPr sz="8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 – Практика и контрольная работа модуля</a:t>
            </a:r>
          </a:p>
          <a:p>
            <a:pPr rtl="0"/>
            <a:r>
              <a:rPr lang="ru-RU"/>
              <a:t>10.4.1 — Видео — Различия сетевых устройств: Часть 1</a:t>
            </a:r>
          </a:p>
        </p:txBody>
      </p:sp>
    </p:spTree>
    <p:extLst>
      <p:ext uri="{BB962C8B-B14F-4D97-AF65-F5344CB8AC3E}">
        <p14:creationId xmlns:p14="http://schemas.microsoft.com/office/powerpoint/2010/main" val="14768241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rtl="0"/>
            <a:fld id="{3997A419-355F-A04A-96E0-21643AF8E9FF}" type="slidenum">
              <a:rPr sz="800">
                <a:solidFill>
                  <a:prstClr val="black"/>
                </a:solidFill>
              </a:rPr>
              <a:pPr rtl="0"/>
              <a:t>33</a:t>
            </a:fld>
            <a:endParaRPr sz="8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 – Практика и контрольная работа модуля</a:t>
            </a:r>
          </a:p>
          <a:p>
            <a:pPr rtl="0"/>
            <a:r>
              <a:rPr lang="ru-RU"/>
              <a:t>10.4.2 — Видео — Различия сетевых устройств: Часть 2</a:t>
            </a:r>
          </a:p>
        </p:txBody>
      </p:sp>
    </p:spTree>
    <p:extLst>
      <p:ext uri="{BB962C8B-B14F-4D97-AF65-F5344CB8AC3E}">
        <p14:creationId xmlns:p14="http://schemas.microsoft.com/office/powerpoint/2010/main" val="25337049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10.4. - Настройка шлюза по умолчанию</a:t>
            </a:r>
          </a:p>
          <a:p>
            <a:pPr rtl="0"/>
            <a:r>
              <a:rPr lang="ru-RU"/>
              <a:t>10.4.3 — Packet Tracer — Базовая конфигурация устройства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34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79733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10.4. - Настройка шлюза по умолчанию</a:t>
            </a:r>
          </a:p>
          <a:p>
            <a:pPr rtl="0"/>
            <a:r>
              <a:rPr lang="ru-RU"/>
              <a:t>10.4.4 – Лабораторная работа - Создание сети, состоящей из коммутатора и маршрутизатора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35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921642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rtl="0"/>
            <a:fld id="{3997A419-355F-A04A-96E0-21643AF8E9FF}" type="slidenum">
              <a:rPr sz="800">
                <a:solidFill>
                  <a:prstClr val="black"/>
                </a:solidFill>
              </a:rPr>
              <a:pPr rtl="0"/>
              <a:t>36</a:t>
            </a:fld>
            <a:endParaRPr sz="8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 – Практика и контрольная работа модуля</a:t>
            </a:r>
          </a:p>
          <a:p>
            <a:pPr rtl="0"/>
            <a:r>
              <a:rPr lang="ru-RU"/>
              <a:t>10.4.5 – Что я изучил в этом модуле?</a:t>
            </a:r>
          </a:p>
        </p:txBody>
      </p:sp>
    </p:spTree>
    <p:extLst>
      <p:ext uri="{BB962C8B-B14F-4D97-AF65-F5344CB8AC3E}">
        <p14:creationId xmlns:p14="http://schemas.microsoft.com/office/powerpoint/2010/main" val="260616807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rtl="0"/>
            <a:fld id="{3997A419-355F-A04A-96E0-21643AF8E9FF}" type="slidenum">
              <a:rPr sz="800">
                <a:solidFill>
                  <a:prstClr val="black"/>
                </a:solidFill>
              </a:rPr>
              <a:pPr rtl="0"/>
              <a:t>37</a:t>
            </a:fld>
            <a:endParaRPr sz="8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10.4 – Практика и контрольная работа модуля</a:t>
            </a:r>
          </a:p>
          <a:p>
            <a:pPr rtl="0"/>
            <a:r>
              <a:rPr lang="ru-RU"/>
              <a:t>10.4.5 – Что я изучил в этом модуле? (Продолжение)?</a:t>
            </a:r>
          </a:p>
        </p:txBody>
      </p:sp>
    </p:spTree>
    <p:extLst>
      <p:ext uri="{BB962C8B-B14F-4D97-AF65-F5344CB8AC3E}">
        <p14:creationId xmlns:p14="http://schemas.microsoft.com/office/powerpoint/2010/main" val="27074346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rtl="0"/>
            <a:fld id="{6C92755B-29FD-8743-9094-C0E3A734D22E}" type="slidenum">
              <a:rPr sz="800">
                <a:solidFill>
                  <a:prstClr val="black"/>
                </a:solidFill>
              </a:rPr>
              <a:pPr rtl="0"/>
              <a:t>38</a:t>
            </a:fld>
            <a:endParaRPr sz="800">
              <a:solidFill>
                <a:prstClr val="black"/>
              </a:solidFill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429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39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1394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0"/>
            <a:fld id="{0A313ED8-785B-4D16-9B17-4143385249B9}" type="slidenum">
              <a:rPr sz="800" b="0"/>
              <a:pPr algn="r" rtl="0"/>
              <a:t>6</a:t>
            </a:fld>
            <a:endParaRPr sz="800" b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7453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0"/>
            <a:fld id="{7391C207-9349-46D5-9D89-8ADDA5014D1F}" type="slidenum">
              <a:rPr sz="800" b="0"/>
              <a:pPr algn="r" rtl="0"/>
              <a:t>7</a:t>
            </a:fld>
            <a:endParaRPr sz="800" b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600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0"/>
            <a:fld id="{7391C207-9349-46D5-9D89-8ADDA5014D1F}" type="slidenum">
              <a:rPr sz="800" b="0"/>
              <a:pPr algn="r" rtl="0"/>
              <a:t>8</a:t>
            </a:fld>
            <a:endParaRPr sz="800" b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929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buFontTx/>
              <a:buNone/>
            </a:pPr>
            <a:r>
              <a:rPr lang="ru-RU" b="0"/>
              <a:t>Программа Сетевой академии Cisco</a:t>
            </a:r>
          </a:p>
          <a:p>
            <a:pPr rtl="0">
              <a:buFontTx/>
              <a:buNone/>
            </a:pPr>
            <a:r>
              <a:rPr lang="ru-RU" b="0" baseline="0"/>
              <a:t>Введение в сетевые технологии v</a:t>
            </a:r>
            <a:r>
              <a:rPr lang="ru-RU" b="0"/>
              <a:t>7.0 (ITN)</a:t>
            </a:r>
          </a:p>
          <a:p>
            <a:pPr rtl="0"/>
            <a:r>
              <a:rPr lang="ru-RU"/>
              <a:t>Модуль 10: Базовая конфигурация маршрутизатора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8118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0"/>
            <a:fld id="{7C839C26-801B-42B6-A101-60F37FE2B0A8}" type="slidenum">
              <a:rPr sz="800" b="0">
                <a:solidFill>
                  <a:prstClr val="black"/>
                </a:solidFill>
              </a:rPr>
              <a:pPr algn="r" rtl="0"/>
              <a:t>10</a:t>
            </a:fld>
            <a:endParaRPr sz="800" b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>
              <a:buFontTx/>
              <a:buNone/>
            </a:pPr>
            <a:r>
              <a:rPr lang="ru-RU"/>
              <a:t>10 – Базовая конфигурация маршрутизатора</a:t>
            </a:r>
          </a:p>
          <a:p>
            <a:pPr rtl="0">
              <a:buFontTx/>
              <a:buNone/>
            </a:pPr>
            <a:r>
              <a:rPr lang="ru-RU"/>
              <a:t>10.0.2 – Что я буду изучать в этом модуле?</a:t>
            </a:r>
          </a:p>
          <a:p>
            <a:pPr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445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/>
              <a:t>10 – Базовая конфигурация маршрутизатора</a:t>
            </a:r>
          </a:p>
          <a:p>
            <a:pPr rtl="0"/>
            <a:r>
              <a:rPr lang="ru-RU"/>
              <a:t>10.1 Первоначальная настройка маршрутизатора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41018C-6CAF-B84E-B92C-ECB119457FBA}" type="slidenum">
              <a:rPr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552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86725553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3999" cy="5165874"/>
          </a:xfrm>
          <a:prstGeom prst="rect">
            <a:avLst/>
          </a:prstGeom>
        </p:spPr>
      </p:pic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988433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797489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1">
              <a:lumMod val="75000"/>
            </a:schemeClr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154496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3441" y="4954263"/>
            <a:ext cx="676910" cy="1892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>
                <a:solidFill>
                  <a:schemeClr val="tx2"/>
                </a:solidFill>
              </a:defRPr>
            </a:lvl1pPr>
          </a:lstStyle>
          <a:p>
            <a:pPr defTabSz="385763">
              <a:defRPr/>
            </a:pPr>
            <a:fld id="{2F5CCB13-0A32-4557-88E9-079F0C330695}" type="slidenum">
              <a:rPr lang="en-US" kern="0" smtClean="0">
                <a:solidFill>
                  <a:srgbClr val="595959"/>
                </a:solidFill>
              </a:rPr>
              <a:pPr defTabSz="385763">
                <a:defRPr/>
              </a:pPr>
              <a:t>‹#›</a:t>
            </a:fld>
            <a:endParaRPr lang="en-US" kern="0" dirty="0">
              <a:solidFill>
                <a:srgbClr val="59595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44065" y="798944"/>
            <a:ext cx="8853286" cy="415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182880" bIns="45720" numCol="1" anchor="t" anchorCtr="0" compatLnSpc="1">
            <a:prstTxWarp prst="textNoShape">
              <a:avLst/>
            </a:prstTxWarp>
          </a:bodyPr>
          <a:lstStyle>
            <a:lvl1pPr marL="169863" indent="-1698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n-US">
                <a:sym typeface="Arial" pitchFamily="34" charset="0"/>
              </a:rPr>
              <a:t>Second level</a:t>
            </a:r>
          </a:p>
          <a:p>
            <a:pPr lvl="2"/>
            <a:r>
              <a:rPr lang="en-US">
                <a:sym typeface="Arial" pitchFamily="34" charset="0"/>
              </a:rPr>
              <a:t>Third level</a:t>
            </a:r>
          </a:p>
          <a:p>
            <a:pPr lvl="3"/>
            <a:r>
              <a:rPr lang="en-US">
                <a:sym typeface="Arial" pitchFamily="34" charset="0"/>
              </a:rPr>
              <a:t>Fourth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41393"/>
            <a:ext cx="9144000" cy="75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2400"/>
            </a:lvl1pPr>
          </a:lstStyle>
          <a:p>
            <a:pPr lvl="0"/>
            <a:r>
              <a:rPr lang="en-US">
                <a:sym typeface="Arial" pitchFamily="34" charset="0"/>
              </a:rPr>
              <a:t>Click to edit Master title style</a:t>
            </a:r>
            <a:endParaRPr lang="en-US" dirty="0"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99662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25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1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rgbClr val="004C69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accent1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chemeClr val="accent1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42546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17842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Seg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7598042" cy="256994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600" b="0" i="0" spc="0" baseline="0">
                <a:solidFill>
                  <a:schemeClr val="accent5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sz="6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sz="60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t>© Cisco и/или Партнеры, 2016 г. Все права защищены.   Конфиденциальная информация Cisco</a:t>
            </a:r>
          </a:p>
        </p:txBody>
      </p:sp>
      <p:grpSp>
        <p:nvGrpSpPr>
          <p:cNvPr id="11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rgbClr val="086D8E"/>
          </a:solidFill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9085412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4662" y="1347788"/>
            <a:ext cx="8280057" cy="3073946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96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2912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75610" y="2552550"/>
            <a:ext cx="698624" cy="698624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426607"/>
            <a:ext cx="698624" cy="698624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bg1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0" y="3653093"/>
            <a:ext cx="698624" cy="698624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049FD9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365250" y="1432522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365250" y="25577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365250" y="36530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0" y="2552550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1" y="3651140"/>
            <a:ext cx="698624" cy="693381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575610" y="1427248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5387266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621250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rgbClr val="FFFFFF"/>
              </a:solidFill>
              <a:cs typeface="Arial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4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50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51" name="Oval 50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2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5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57" name="Oval 56"/>
          <p:cNvSpPr/>
          <p:nvPr/>
        </p:nvSpPr>
        <p:spPr>
          <a:xfrm>
            <a:off x="4414576" y="1983084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14575" y="1332693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414576" y="2631212"/>
            <a:ext cx="464815" cy="464815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0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5011349" y="1338608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011350" y="198832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17"/>
          <p:cNvSpPr>
            <a:spLocks noGrp="1"/>
          </p:cNvSpPr>
          <p:nvPr>
            <p:ph type="body" sz="quarter" idx="25"/>
          </p:nvPr>
        </p:nvSpPr>
        <p:spPr>
          <a:xfrm>
            <a:off x="5011350" y="263121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Text Placehold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4414576" y="1331287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6</a:t>
            </a:r>
          </a:p>
        </p:txBody>
      </p:sp>
      <p:sp>
        <p:nvSpPr>
          <p:cNvPr id="64" name="Text Placehold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4414576" y="198308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7</a:t>
            </a:r>
          </a:p>
        </p:txBody>
      </p:sp>
      <p:sp>
        <p:nvSpPr>
          <p:cNvPr id="65" name="Text Placehold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4414577" y="262925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8</a:t>
            </a:r>
          </a:p>
        </p:txBody>
      </p:sp>
      <p:sp>
        <p:nvSpPr>
          <p:cNvPr id="66" name="Oval 65"/>
          <p:cNvSpPr/>
          <p:nvPr/>
        </p:nvSpPr>
        <p:spPr>
          <a:xfrm>
            <a:off x="4414577" y="3278347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7" name="Text Placeholder 17"/>
          <p:cNvSpPr>
            <a:spLocks noGrp="1"/>
          </p:cNvSpPr>
          <p:nvPr>
            <p:ph type="body" sz="quarter" idx="29"/>
          </p:nvPr>
        </p:nvSpPr>
        <p:spPr>
          <a:xfrm>
            <a:off x="5011351" y="327834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4414578" y="327639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9</a:t>
            </a:r>
          </a:p>
        </p:txBody>
      </p:sp>
      <p:sp>
        <p:nvSpPr>
          <p:cNvPr id="69" name="Oval 68"/>
          <p:cNvSpPr/>
          <p:nvPr/>
        </p:nvSpPr>
        <p:spPr>
          <a:xfrm>
            <a:off x="4414578" y="3925482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70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5011352" y="392548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4414579" y="392352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4309995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438150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Title Goes Here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sz="60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sz="600">
              <a:solidFill>
                <a:schemeClr val="accent3">
                  <a:lumMod val="85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t>© Cisco и/или Партнеры, 2016 г. Все права защищены.   Конфиденциальная информация Cisco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chemeClr val="accent5"/>
          </a:solidFill>
        </p:grpSpPr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4013" r:id="rId2"/>
    <p:sldLayoutId id="2147484014" r:id="rId3"/>
    <p:sldLayoutId id="2147483965" r:id="rId4"/>
    <p:sldLayoutId id="2147483967" r:id="rId5"/>
    <p:sldLayoutId id="2147483995" r:id="rId6"/>
    <p:sldLayoutId id="2147484007" r:id="rId7"/>
    <p:sldLayoutId id="2147484010" r:id="rId8"/>
    <p:sldLayoutId id="2147484011" r:id="rId9"/>
    <p:sldLayoutId id="2147484015" r:id="rId10"/>
    <p:sldLayoutId id="2147483998" r:id="rId11"/>
    <p:sldLayoutId id="2147484027" r:id="rId12"/>
    <p:sldLayoutId id="2147484029" r:id="rId13"/>
    <p:sldLayoutId id="2147484031" r:id="rId14"/>
  </p:sldLayoutIdLst>
  <p:transition spd="slow">
    <p:wipe/>
  </p:transition>
  <p:txStyles>
    <p:titleStyle>
      <a:lvl1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200" kern="1200" dirty="0">
          <a:solidFill>
            <a:schemeClr val="accent4"/>
          </a:solidFill>
          <a:latin typeface="+mj-lt"/>
          <a:ea typeface="ＭＳ Ｐゴシック" charset="0"/>
          <a:cs typeface="CiscoSans"/>
        </a:defRPr>
      </a:lvl1pPr>
      <a:lvl2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2pPr>
      <a:lvl3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3pPr>
      <a:lvl4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4pPr>
      <a:lvl5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5pPr>
      <a:lvl6pPr marL="4572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6pPr>
      <a:lvl7pPr marL="9144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7pPr>
      <a:lvl8pPr marL="13716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8pPr>
      <a:lvl9pPr marL="18288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69863" indent="-169863" algn="l" defTabSz="684213" rtl="0" eaLnBrk="1" fontAlgn="base" hangingPunct="1">
        <a:lnSpc>
          <a:spcPct val="95000"/>
        </a:lnSpc>
        <a:spcBef>
          <a:spcPts val="1075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5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358775" indent="-215900" algn="l" defTabSz="684213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431800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2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503238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574675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863856" indent="-171445" algn="l" defTabSz="685777" rtl="0" eaLnBrk="1" latinLnBrk="0" hangingPunct="1">
        <a:spcBef>
          <a:spcPts val="600"/>
        </a:spcBef>
        <a:buFont typeface="Arial" pitchFamily="34" charset="0"/>
        <a:buChar char="•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35844" indent="-171422" algn="l" defTabSz="685777" rtl="0" eaLnBrk="1" latinLnBrk="0" hangingPunct="1">
        <a:spcBef>
          <a:spcPts val="600"/>
        </a:spcBef>
        <a:buFont typeface="Arial" pitchFamily="34" charset="0"/>
        <a:buChar char="•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220" indent="0" algn="l" defTabSz="685777" rtl="0" eaLnBrk="1" latinLnBrk="0" hangingPunct="1">
        <a:spcBef>
          <a:spcPct val="2000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53" indent="-171445" algn="l" defTabSz="685777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7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6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5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41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32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2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1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3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9497" y="1219200"/>
            <a:ext cx="6557379" cy="1666626"/>
          </a:xfrm>
        </p:spPr>
        <p:txBody>
          <a:bodyPr/>
          <a:lstStyle/>
          <a:p>
            <a:pPr rtl="0"/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Модуль 10: Базовая конфигурация маршрутизатора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9497" y="3127609"/>
            <a:ext cx="5925246" cy="299001"/>
          </a:xfrm>
        </p:spPr>
        <p:txBody>
          <a:bodyPr/>
          <a:lstStyle/>
          <a:p>
            <a:pPr rtl="0"/>
            <a:r>
              <a:rPr lang="ru-RU">
                <a:solidFill>
                  <a:schemeClr val="bg2">
                    <a:lumMod val="40000"/>
                    <a:lumOff val="60000"/>
                  </a:schemeClr>
                </a:solidFill>
              </a:rPr>
              <a:t>Материалы для инструктора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9497" y="3809526"/>
            <a:ext cx="2368954" cy="902174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Введение в сетевые технологии v7.0 (ITN)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650477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ru-RU"/>
              <a:t>Задачи модуля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5758CB9-E7D6-4639-ACDC-3F86DC2D2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511" y="821755"/>
            <a:ext cx="801257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Модуль 10:</a:t>
            </a:r>
            <a:r>
              <a:rPr kumimoji="0" lang="ru-RU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Базовая конфигурация маршрутизатора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 defTabSz="914400" rtl="0" eaLnBrk="0" hangingPunct="0"/>
            <a:r>
              <a:rPr kumimoji="0" lang="ru-RU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Цель модуля</a:t>
            </a:r>
            <a:r>
              <a:rPr kumimoji="0" lang="ru-RU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160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Реализация исходных параметров маршрутизатора и оконечных устройств.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974E1EB-2DBE-496F-B0B0-6C44227DA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932762"/>
              </p:ext>
            </p:extLst>
          </p:nvPr>
        </p:nvGraphicFramePr>
        <p:xfrm>
          <a:off x="880345" y="2118939"/>
          <a:ext cx="6980904" cy="1691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0452">
                  <a:extLst>
                    <a:ext uri="{9D8B030D-6E8A-4147-A177-3AD203B41FA5}">
                      <a16:colId xmlns:a16="http://schemas.microsoft.com/office/drawing/2014/main" val="1523797708"/>
                    </a:ext>
                  </a:extLst>
                </a:gridCol>
                <a:gridCol w="3490452">
                  <a:extLst>
                    <a:ext uri="{9D8B030D-6E8A-4147-A177-3AD203B41FA5}">
                      <a16:colId xmlns:a16="http://schemas.microsoft.com/office/drawing/2014/main" val="2750207184"/>
                    </a:ext>
                  </a:extLst>
                </a:gridCol>
              </a:tblGrid>
              <a:tr h="216347"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Заголовок темы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Цель темы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4061904"/>
                  </a:ext>
                </a:extLst>
              </a:tr>
              <a:tr h="444151"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Первоначальная настройка маршрутизатора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Выполнение первоначальной настройки маршрутизатора под управлением Cisco IOS.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858405"/>
                  </a:ext>
                </a:extLst>
              </a:tr>
              <a:tr h="315930"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Настройка интерфейсов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Выполнить настройку двух активных интерфейсов на маршрутизаторе под управлением Cisco IOS.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904258"/>
                  </a:ext>
                </a:extLst>
              </a:tr>
              <a:tr h="444151"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Настройка шлюза по умолчанию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Выполнить на устройствах настройку шлюза по умолчанию.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3721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99389571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598042" cy="929640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10.1 Первоначальная настройка маршрутизатора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3099643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 dirty="0"/>
              <a:t>Первоначальная настройка маршрутизатора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 smtClean="0"/>
              <a:t>Шаги </a:t>
            </a:r>
            <a:r>
              <a:rPr lang="ru-RU" sz="2400" dirty="0"/>
              <a:t>базовой настройки маршрутизатора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53" y="855419"/>
            <a:ext cx="3985590" cy="3517076"/>
          </a:xfrm>
        </p:spPr>
        <p:txBody>
          <a:bodyPr/>
          <a:lstStyle/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Настройте имя устройства.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Обеспечьте безопасность привилегированного режима EXEC.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Обеспечьте безопасность доступа к пользовательскому режиму EXEC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Обеспечьте безопасность удаленного доступа по протоколу </a:t>
            </a:r>
            <a:r>
              <a:rPr lang="ru-RU" sz="1600" dirty="0" err="1">
                <a:solidFill>
                  <a:srgbClr val="000000"/>
                </a:solidFill>
              </a:rPr>
              <a:t>Telnet</a:t>
            </a:r>
            <a:r>
              <a:rPr lang="ru-RU" sz="1600" dirty="0">
                <a:solidFill>
                  <a:srgbClr val="000000"/>
                </a:solidFill>
              </a:rPr>
              <a:t> или SSH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Зашифруйте все открытые пароли.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Предоставление юридического уведомления и сохранение конфигурации.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C2C7B6-BFA0-4414-A9FD-310FB45A4012}"/>
              </a:ext>
            </a:extLst>
          </p:cNvPr>
          <p:cNvSpPr txBox="1"/>
          <p:nvPr/>
        </p:nvSpPr>
        <p:spPr>
          <a:xfrm>
            <a:off x="4075043" y="855419"/>
            <a:ext cx="4913744" cy="27699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hostname </a:t>
            </a:r>
            <a:r>
              <a:rPr lang="ru-RU" sz="1200" i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E8BC38-AC68-4E30-A757-4BD5691E2755}"/>
              </a:ext>
            </a:extLst>
          </p:cNvPr>
          <p:cNvSpPr txBox="1"/>
          <p:nvPr/>
        </p:nvSpPr>
        <p:spPr>
          <a:xfrm>
            <a:off x="4075043" y="1256000"/>
            <a:ext cx="4913744" cy="27699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enable secret </a:t>
            </a:r>
            <a:r>
              <a:rPr lang="ru-RU" sz="1200" i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C42215-AFFA-4B80-8518-0228983486B9}"/>
              </a:ext>
            </a:extLst>
          </p:cNvPr>
          <p:cNvSpPr txBox="1"/>
          <p:nvPr/>
        </p:nvSpPr>
        <p:spPr>
          <a:xfrm>
            <a:off x="4075043" y="1656581"/>
            <a:ext cx="4913744" cy="646331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)# </a:t>
            </a:r>
            <a:r>
              <a:rPr lang="ru-RU" sz="12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ru-RU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12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console</a:t>
            </a:r>
            <a:r>
              <a:rPr lang="ru-RU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  <a:p>
            <a:pPr rtl="0"/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config-line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)# </a:t>
            </a:r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1200" i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  <a:endParaRPr lang="ru-RU" sz="1200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rtl="0"/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config-line</a:t>
            </a:r>
            <a:r>
              <a:rPr lang="ru-RU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)# </a:t>
            </a:r>
            <a:r>
              <a:rPr lang="ru-RU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login</a:t>
            </a:r>
            <a:endParaRPr lang="ru-RU" sz="12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2CA5BC-EB52-4F1C-9E7F-0082B26780ED}"/>
              </a:ext>
            </a:extLst>
          </p:cNvPr>
          <p:cNvSpPr txBox="1"/>
          <p:nvPr/>
        </p:nvSpPr>
        <p:spPr>
          <a:xfrm>
            <a:off x="4075043" y="2413242"/>
            <a:ext cx="4926349" cy="830997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vty 0 4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password</a:t>
            </a:r>
            <a:r>
              <a:rPr lang="ru-RU" sz="1200" i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password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login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transport input {ssh | telnet}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17E84C-919C-4F49-B88F-D6C32C285E08}"/>
              </a:ext>
            </a:extLst>
          </p:cNvPr>
          <p:cNvSpPr txBox="1"/>
          <p:nvPr/>
        </p:nvSpPr>
        <p:spPr>
          <a:xfrm>
            <a:off x="4075043" y="3352472"/>
            <a:ext cx="4913744" cy="27699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service password encryption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CA1035-A981-4284-92B3-0FB302E7DAF6}"/>
              </a:ext>
            </a:extLst>
          </p:cNvPr>
          <p:cNvSpPr txBox="1"/>
          <p:nvPr/>
        </p:nvSpPr>
        <p:spPr>
          <a:xfrm>
            <a:off x="4075043" y="3737302"/>
            <a:ext cx="4913744" cy="646331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banner motd </a:t>
            </a:r>
            <a:r>
              <a:rPr lang="ru-RU" sz="1200" b="1" i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message #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end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Router# copy running-config startup-config</a:t>
            </a:r>
          </a:p>
        </p:txBody>
      </p:sp>
    </p:spTree>
    <p:extLst>
      <p:ext uri="{BB962C8B-B14F-4D97-AF65-F5344CB8AC3E}">
        <p14:creationId xmlns:p14="http://schemas.microsoft.com/office/powerpoint/2010/main" val="167106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 dirty="0"/>
              <a:t>Первоначальная настройка маршрутизатора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 smtClean="0"/>
              <a:t>Примеры </a:t>
            </a:r>
            <a:r>
              <a:rPr lang="ru-RU" sz="2400" dirty="0"/>
              <a:t>базовой настройки маршрутизатора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9"/>
            <a:ext cx="3135194" cy="611640"/>
          </a:xfrm>
        </p:spPr>
        <p:txBody>
          <a:bodyPr/>
          <a:lstStyle/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500">
                <a:solidFill>
                  <a:srgbClr val="000000"/>
                </a:solidFill>
              </a:rPr>
              <a:t>Команды для базовой конфигурации маршрутизатора на R1.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500">
                <a:solidFill>
                  <a:srgbClr val="000000"/>
                </a:solidFill>
              </a:rPr>
              <a:t>Конфигурация сохраняется в NVRAM.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C2C7B6-BFA0-4414-A9FD-310FB45A4012}"/>
              </a:ext>
            </a:extLst>
          </p:cNvPr>
          <p:cNvSpPr txBox="1"/>
          <p:nvPr/>
        </p:nvSpPr>
        <p:spPr>
          <a:xfrm>
            <a:off x="3818374" y="855419"/>
            <a:ext cx="4893654" cy="360098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hostname R1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enable secret class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console 0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 cisco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login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vty 0 4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 cisco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login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transport input ssh telnet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service password encryption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banner motd #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Введите ТЕКСТОВОЕ сообщение. Заканчивая новой строкой и #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 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WARNING: Unauthorized access is prohibited!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pPr rtl="0"/>
            <a:r>
              <a:rPr lang="ru-RU" sz="12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12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 running-config startup-config</a:t>
            </a:r>
          </a:p>
          <a:p>
            <a:endParaRPr lang="en-US" sz="12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2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8656983" cy="884583"/>
          </a:xfrm>
        </p:spPr>
        <p:txBody>
          <a:bodyPr/>
          <a:lstStyle/>
          <a:p>
            <a:pPr rtl="0"/>
            <a:r>
              <a:rPr lang="ru-RU" sz="1600" dirty="0"/>
              <a:t>Настройка исходных параметров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 err="1" smtClean="0"/>
              <a:t>Packet</a:t>
            </a:r>
            <a:r>
              <a:rPr lang="ru-RU" sz="2400" dirty="0" smtClean="0"/>
              <a:t> </a:t>
            </a:r>
            <a:r>
              <a:rPr lang="ru-RU" sz="2400" dirty="0" err="1"/>
              <a:t>Tracer</a:t>
            </a:r>
            <a:r>
              <a:rPr lang="ru-RU" sz="2400" dirty="0"/>
              <a:t>. Настройка исходных параметров маршрутизатора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1172817"/>
            <a:ext cx="7815004" cy="2160932"/>
          </a:xfrm>
        </p:spPr>
        <p:txBody>
          <a:bodyPr/>
          <a:lstStyle/>
          <a:p>
            <a:pPr marL="0" indent="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ru-RU" sz="1800">
                <a:solidFill>
                  <a:srgbClr val="000000"/>
                </a:solidFill>
              </a:rPr>
              <a:t>В этом задании Packet Tracer вы будете делать следующее: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>
                <a:solidFill>
                  <a:srgbClr val="000000"/>
                </a:solidFill>
              </a:rPr>
              <a:t>Проверка конфигурации маршрутизатора по умолчанию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>
                <a:solidFill>
                  <a:srgbClr val="000000"/>
                </a:solidFill>
              </a:rPr>
              <a:t>Настройка и проверка начальной конфигурации маршрутизатора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>
                <a:solidFill>
                  <a:srgbClr val="000000"/>
                </a:solidFill>
              </a:rPr>
              <a:t>Сохранение файла текущей конфигурации</a:t>
            </a:r>
          </a:p>
        </p:txBody>
      </p:sp>
    </p:spTree>
    <p:extLst>
      <p:ext uri="{BB962C8B-B14F-4D97-AF65-F5344CB8AC3E}">
        <p14:creationId xmlns:p14="http://schemas.microsoft.com/office/powerpoint/2010/main" val="109019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848344" cy="929640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10.2 Настройка интерфейсов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359580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 dirty="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 smtClean="0"/>
              <a:t>Настройка </a:t>
            </a:r>
            <a:r>
              <a:rPr lang="ru-RU" sz="2400" dirty="0"/>
              <a:t>интерфейсов маршрутизатора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58" y="806335"/>
            <a:ext cx="8455461" cy="590204"/>
          </a:xfrm>
        </p:spPr>
        <p:txBody>
          <a:bodyPr/>
          <a:lstStyle/>
          <a:p>
            <a:pPr marL="0" indent="0" algn="l" rtl="0"/>
            <a:r>
              <a:rPr lang="ru-RU">
                <a:solidFill>
                  <a:srgbClr val="000000"/>
                </a:solidFill>
              </a:rPr>
              <a:t>Настройка интерфейса маршрутизатора включает выполнение следующих команд: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3E17110-55CB-48EF-A414-A5E9B1617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972" y="1571547"/>
            <a:ext cx="6578056" cy="101566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kumimoji="0" lang="ru-RU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interface</a:t>
            </a: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sz="1200" b="0" i="1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type-and-number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ru-RU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description</a:t>
            </a: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sz="1200" b="0" i="1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description-text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ru-RU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 address</a:t>
            </a: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sz="1200" b="0" i="1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ipv4-address subnet-mask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ru-RU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 address</a:t>
            </a: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sz="1200" b="0" i="1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ipv6-address/prefix-length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ru-RU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 shutdown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94B5632-F1A8-4FC1-AA4C-612027B45A69}"/>
              </a:ext>
            </a:extLst>
          </p:cNvPr>
          <p:cNvSpPr txBox="1">
            <a:spLocks/>
          </p:cNvSpPr>
          <p:nvPr/>
        </p:nvSpPr>
        <p:spPr>
          <a:xfrm>
            <a:off x="474661" y="2932333"/>
            <a:ext cx="8280057" cy="1175657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000" b="0" i="0" kern="1200" baseline="0">
                <a:solidFill>
                  <a:schemeClr val="bg1"/>
                </a:solidFill>
                <a:latin typeface="+mn-lt"/>
                <a:ea typeface="ＭＳ Ｐゴシック" charset="0"/>
                <a:cs typeface="CiscoSans ExtraLight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Рекомендуется использовать команду </a:t>
            </a:r>
            <a:r>
              <a:rPr lang="ru-RU" b="1" dirty="0" err="1">
                <a:solidFill>
                  <a:srgbClr val="000000"/>
                </a:solidFill>
              </a:rPr>
              <a:t>description</a:t>
            </a:r>
            <a:r>
              <a:rPr lang="ru-RU" dirty="0">
                <a:solidFill>
                  <a:srgbClr val="000000"/>
                </a:solidFill>
              </a:rPr>
              <a:t> для добавления информации о сети, подключенной к интерфейсу.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Активируйте интерфейс с помощью команды </a:t>
            </a:r>
            <a:r>
              <a:rPr lang="ru-RU" b="1" dirty="0" err="1">
                <a:solidFill>
                  <a:srgbClr val="000000"/>
                </a:solidFill>
              </a:rPr>
              <a:t>no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shutdown</a:t>
            </a:r>
            <a:r>
              <a:rPr lang="ru-RU" b="1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369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 dirty="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 smtClean="0"/>
              <a:t>Настройка </a:t>
            </a:r>
            <a:r>
              <a:rPr lang="ru-RU" sz="2400" dirty="0"/>
              <a:t>интерфейсов маршрутизатора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44062"/>
            <a:ext cx="8351286" cy="409279"/>
          </a:xfrm>
        </p:spPr>
        <p:txBody>
          <a:bodyPr/>
          <a:lstStyle/>
          <a:p>
            <a:pPr marL="0" indent="0" algn="l" rtl="0"/>
            <a:r>
              <a:rPr lang="ru-RU" dirty="0">
                <a:solidFill>
                  <a:srgbClr val="000000"/>
                </a:solidFill>
              </a:rPr>
              <a:t>Команды для настройки интерфейса G0/0/0 на R1 показаны здесь: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C10989-3D4F-45C9-BEEB-776028CA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307" y="1338851"/>
            <a:ext cx="4998966" cy="150594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7B97E3D-C6EF-4A93-B49A-A6755E6AE1C3}"/>
              </a:ext>
            </a:extLst>
          </p:cNvPr>
          <p:cNvSpPr txBox="1"/>
          <p:nvPr/>
        </p:nvSpPr>
        <p:spPr>
          <a:xfrm>
            <a:off x="958200" y="2930310"/>
            <a:ext cx="6903747" cy="1615827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interface gigabitEthernet 0/0/0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 Link to LAN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 address 192.168.10.1 255.255.255.0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ipv6 address 2001:db8:acad:10::1/64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shutdown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1 01:43:53.435: %LINK-3-UPDOWN: Interface GigabitEthernet0/0/0, changed state to down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1 01:43:56.447: %LINK-3-UPDOWN: Interface GigabitEthernet0/0/0, changed state to up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1 01:43:57.447: %LINEPROTO-5-UPDOWN: Line protocol on Interface GigabitEthernet0/0/0, changed state to up</a:t>
            </a:r>
          </a:p>
        </p:txBody>
      </p:sp>
    </p:spTree>
    <p:extLst>
      <p:ext uri="{BB962C8B-B14F-4D97-AF65-F5344CB8AC3E}">
        <p14:creationId xmlns:p14="http://schemas.microsoft.com/office/powerpoint/2010/main" val="18167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8746435" cy="731837"/>
          </a:xfrm>
        </p:spPr>
        <p:txBody>
          <a:bodyPr/>
          <a:lstStyle/>
          <a:p>
            <a:pPr rtl="0"/>
            <a:r>
              <a:rPr lang="ru-RU" sz="1600" dirty="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/>
              <a:t> Настройка интерфейсов маршрутизатора (Продолжение)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44062"/>
            <a:ext cx="8112747" cy="409279"/>
          </a:xfrm>
        </p:spPr>
        <p:txBody>
          <a:bodyPr/>
          <a:lstStyle/>
          <a:p>
            <a:pPr marL="0" indent="0" algn="l" rtl="0"/>
            <a:r>
              <a:rPr lang="ru-RU" dirty="0">
                <a:solidFill>
                  <a:srgbClr val="000000"/>
                </a:solidFill>
              </a:rPr>
              <a:t>Команды для настройки интерфейса G0/0/1 на R1 показаны здесь: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C10989-3D4F-45C9-BEEB-776028CA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307" y="1338851"/>
            <a:ext cx="4998966" cy="150594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7B97E3D-C6EF-4A93-B49A-A6755E6AE1C3}"/>
              </a:ext>
            </a:extLst>
          </p:cNvPr>
          <p:cNvSpPr txBox="1"/>
          <p:nvPr/>
        </p:nvSpPr>
        <p:spPr>
          <a:xfrm>
            <a:off x="958200" y="2930310"/>
            <a:ext cx="6903747" cy="1615827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gigabitEthernet 0/0/1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 Link to R2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 address 209.165.200.225 255.255.255.252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ipv6 address 2001:db8:feed:224::1/64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shutdown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1 01:46:29.170: %LINK-3-UPDOWN: Interface GigabitEthernet0/0/1, changed state to down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1 01:46:32.171: %LINK-3-UPDOWN: Interface GigabitEthernet0/0/1, changed state to up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1 01:46:33.171: %LINEPROTO-5-UPDOWN: Line protocol on Interface GigabitEthernet0/0/1, changed state to up</a:t>
            </a:r>
          </a:p>
        </p:txBody>
      </p:sp>
    </p:spTree>
    <p:extLst>
      <p:ext uri="{BB962C8B-B14F-4D97-AF65-F5344CB8AC3E}">
        <p14:creationId xmlns:p14="http://schemas.microsoft.com/office/powerpoint/2010/main" val="38276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 Проверка конфигурации интерфейса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4" y="844062"/>
            <a:ext cx="8507896" cy="884985"/>
          </a:xfrm>
        </p:spPr>
        <p:txBody>
          <a:bodyPr/>
          <a:lstStyle/>
          <a:p>
            <a:pPr marL="0" indent="0" algn="l" rtl="0"/>
            <a:r>
              <a:rPr lang="ru-RU" dirty="0">
                <a:solidFill>
                  <a:srgbClr val="000000"/>
                </a:solidFill>
              </a:rPr>
              <a:t>Для проверки конфигурации интерфейса используйте команды </a:t>
            </a:r>
            <a:r>
              <a:rPr lang="ru-RU" b="1" dirty="0" err="1">
                <a:solidFill>
                  <a:srgbClr val="000000"/>
                </a:solidFill>
              </a:rPr>
              <a:t>show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ip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interface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brief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и </a:t>
            </a:r>
            <a:r>
              <a:rPr lang="ru-RU" b="1" dirty="0" err="1">
                <a:solidFill>
                  <a:srgbClr val="000000"/>
                </a:solidFill>
              </a:rPr>
              <a:t>show</a:t>
            </a:r>
            <a:r>
              <a:rPr lang="ru-RU" b="1" dirty="0">
                <a:solidFill>
                  <a:srgbClr val="000000"/>
                </a:solidFill>
              </a:rPr>
              <a:t> ipv6 </a:t>
            </a:r>
            <a:r>
              <a:rPr lang="ru-RU" b="1" dirty="0" err="1">
                <a:solidFill>
                  <a:srgbClr val="000000"/>
                </a:solidFill>
              </a:rPr>
              <a:t>interface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brief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, показанные здесь: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B97E3D-C6EF-4A93-B49A-A6755E6AE1C3}"/>
              </a:ext>
            </a:extLst>
          </p:cNvPr>
          <p:cNvSpPr txBox="1"/>
          <p:nvPr/>
        </p:nvSpPr>
        <p:spPr>
          <a:xfrm>
            <a:off x="1721391" y="1940923"/>
            <a:ext cx="5701218" cy="784830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interface brief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IP-Address OK? Method Status Protocol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GigabitEthernet0/0/0 192.168.10.1 YES manual up up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GigabitEthernet0/0/1 209.165.200.225 YES manual up up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unassigned YES unset administratively down down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9205F4-B6F7-4CBB-9733-95EEED388FC7}"/>
              </a:ext>
            </a:extLst>
          </p:cNvPr>
          <p:cNvSpPr txBox="1"/>
          <p:nvPr/>
        </p:nvSpPr>
        <p:spPr>
          <a:xfrm>
            <a:off x="1721391" y="2907887"/>
            <a:ext cx="5701218" cy="147732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ipv6 interface brief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[up/up]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2001:DB8:ACAD:10::1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[up/up]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FE80::201:C9FF:FE89:4502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2001:DB8:FEED:224::1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[administratively down/down]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unassigned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302534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>
          <a:xfrm>
            <a:off x="1" y="50629"/>
            <a:ext cx="9144000" cy="757551"/>
          </a:xfrm>
        </p:spPr>
        <p:txBody>
          <a:bodyPr/>
          <a:lstStyle/>
          <a:p>
            <a:r>
              <a:rPr lang="ru-RU" dirty="0"/>
              <a:t>Материалы для инструкторов. Модуль </a:t>
            </a:r>
            <a:r>
              <a:rPr lang="ru-RU" dirty="0" smtClean="0"/>
              <a:t>10. </a:t>
            </a:r>
            <a:r>
              <a:rPr lang="ru-RU" dirty="0"/>
              <a:t>Руководство по планированию</a:t>
            </a:r>
          </a:p>
        </p:txBody>
      </p:sp>
      <p:sp>
        <p:nvSpPr>
          <p:cNvPr id="4099" name="Rectangle 34"/>
          <p:cNvSpPr>
            <a:spLocks noGrp="1" noChangeArrowheads="1"/>
          </p:cNvSpPr>
          <p:nvPr>
            <p:ph idx="1"/>
          </p:nvPr>
        </p:nvSpPr>
        <p:spPr>
          <a:xfrm>
            <a:off x="144065" y="798944"/>
            <a:ext cx="8853286" cy="374765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Эта презентация </a:t>
            </a:r>
            <a:r>
              <a:rPr lang="en-US" dirty="0"/>
              <a:t>PowerPoint </a:t>
            </a:r>
            <a:r>
              <a:rPr lang="ru-RU" dirty="0"/>
              <a:t>состоит двух частей: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Руководство по планированию для инструкторов</a:t>
            </a:r>
          </a:p>
          <a:p>
            <a:pPr lvl="1"/>
            <a:r>
              <a:rPr lang="ru-RU" dirty="0"/>
              <a:t>Ознакомительная информация по модулю </a:t>
            </a:r>
          </a:p>
          <a:p>
            <a:pPr lvl="1"/>
            <a:r>
              <a:rPr lang="ru-RU" dirty="0"/>
              <a:t>Методические пособия</a:t>
            </a:r>
          </a:p>
          <a:p>
            <a:r>
              <a:rPr lang="ru-RU" dirty="0"/>
              <a:t>Презентация перед классом для инструктора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Дополнительные слайды, которые можно использовать в классе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Начало на слайде № 9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  <a:p>
            <a:pPr marL="142875" lvl="1" indent="0">
              <a:buNone/>
            </a:pPr>
            <a:r>
              <a:rPr lang="ru-RU" sz="1600" b="1" dirty="0" smtClean="0"/>
              <a:t>Примечание</a:t>
            </a:r>
            <a:r>
              <a:rPr lang="ru-RU" sz="1600" dirty="0"/>
              <a:t>: Перед предоставлением общего доступа удалите руководство по планированию из данной презентации.</a:t>
            </a:r>
          </a:p>
          <a:p>
            <a:pPr marL="142875" lvl="1" indent="0">
              <a:buNone/>
            </a:pPr>
            <a:r>
              <a:rPr lang="ru-RU" sz="1600" dirty="0">
                <a:solidFill>
                  <a:schemeClr val="accent4"/>
                </a:solidFill>
              </a:rPr>
              <a:t>Для получения дополнительной помощи и ресурсов перейдите на домашнюю страницу инструктора и ресурсы курса для этого курса. Вы также можете посетить сайт профессионального развития на netacad.com, официальную страницу </a:t>
            </a:r>
            <a:r>
              <a:rPr lang="ru-RU" sz="1600" dirty="0" err="1">
                <a:solidFill>
                  <a:schemeClr val="accent4"/>
                </a:solidFill>
              </a:rPr>
              <a:t>Cisco</a:t>
            </a:r>
            <a:r>
              <a:rPr lang="ru-RU" sz="1600" dirty="0">
                <a:solidFill>
                  <a:schemeClr val="accent4"/>
                </a:solidFill>
              </a:rPr>
              <a:t> </a:t>
            </a:r>
            <a:r>
              <a:rPr lang="ru-RU" sz="1600" dirty="0" err="1">
                <a:solidFill>
                  <a:schemeClr val="accent4"/>
                </a:solidFill>
              </a:rPr>
              <a:t>Networking</a:t>
            </a:r>
            <a:r>
              <a:rPr lang="ru-RU" sz="1600" dirty="0">
                <a:solidFill>
                  <a:schemeClr val="accent4"/>
                </a:solidFill>
              </a:rPr>
              <a:t> </a:t>
            </a:r>
            <a:r>
              <a:rPr lang="ru-RU" sz="1600" dirty="0" err="1">
                <a:solidFill>
                  <a:schemeClr val="accent4"/>
                </a:solidFill>
              </a:rPr>
              <a:t>Academy</a:t>
            </a:r>
            <a:r>
              <a:rPr lang="ru-RU" sz="1600" dirty="0">
                <a:solidFill>
                  <a:schemeClr val="accent4"/>
                </a:solidFill>
              </a:rPr>
              <a:t> в </a:t>
            </a:r>
            <a:r>
              <a:rPr lang="ru-RU" sz="1600" dirty="0" err="1">
                <a:solidFill>
                  <a:schemeClr val="accent4"/>
                </a:solidFill>
              </a:rPr>
              <a:t>Facebook</a:t>
            </a:r>
            <a:r>
              <a:rPr lang="ru-RU" sz="1600" dirty="0">
                <a:solidFill>
                  <a:schemeClr val="accent4"/>
                </a:solidFill>
              </a:rPr>
              <a:t> или группу FB только для инструкторов</a:t>
            </a:r>
            <a:r>
              <a:rPr lang="ru-RU" sz="1600" b="1" dirty="0">
                <a:solidFill>
                  <a:schemeClr val="accent4"/>
                </a:solidFill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1960664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Настройка команд проверки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706287"/>
            <a:ext cx="809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dirty="0">
                <a:solidFill>
                  <a:srgbClr val="000000"/>
                </a:solidFill>
              </a:rPr>
              <a:t>В таблице приведены наиболее популярные  команды, используемые для проверки конфигурации интерфейса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3BB6E86-62EB-2348-9F73-08093BACDA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366291"/>
              </p:ext>
            </p:extLst>
          </p:nvPr>
        </p:nvGraphicFramePr>
        <p:xfrm>
          <a:off x="675861" y="1419402"/>
          <a:ext cx="7893708" cy="3259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6215">
                  <a:extLst>
                    <a:ext uri="{9D8B030D-6E8A-4147-A177-3AD203B41FA5}">
                      <a16:colId xmlns:a16="http://schemas.microsoft.com/office/drawing/2014/main" val="3729139006"/>
                    </a:ext>
                  </a:extLst>
                </a:gridCol>
                <a:gridCol w="4837493">
                  <a:extLst>
                    <a:ext uri="{9D8B030D-6E8A-4147-A177-3AD203B41FA5}">
                      <a16:colId xmlns:a16="http://schemas.microsoft.com/office/drawing/2014/main" val="1988913492"/>
                    </a:ext>
                  </a:extLst>
                </a:gridCol>
              </a:tblGrid>
              <a:tr h="455550"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Команды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Описание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676789"/>
                  </a:ext>
                </a:extLst>
              </a:tr>
              <a:tr h="505472">
                <a:tc>
                  <a:txBody>
                    <a:bodyPr/>
                    <a:lstStyle/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 interface brief</a:t>
                      </a:r>
                    </a:p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ipv6 interface brief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Отображает все интерфейсы, их IP-адреса и их текущее состояние.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4457"/>
                  </a:ext>
                </a:extLst>
              </a:tr>
              <a:tr h="505472">
                <a:tc>
                  <a:txBody>
                    <a:bodyPr/>
                    <a:lstStyle/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 route</a:t>
                      </a:r>
                    </a:p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ipv6 route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Отображает содержимое таблицы маршрутизации IPv4, которая хранится в ОЗУ.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35172"/>
                  </a:ext>
                </a:extLst>
              </a:tr>
              <a:tr h="455550">
                <a:tc>
                  <a:txBody>
                    <a:bodyPr/>
                    <a:lstStyle/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interfaces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Отображает статистические сведения по всем интерфейсам устройства. Отображает только информацию об адресации IPv4.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68046"/>
                  </a:ext>
                </a:extLst>
              </a:tr>
              <a:tr h="455550">
                <a:tc>
                  <a:txBody>
                    <a:bodyPr/>
                    <a:lstStyle/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 interfaces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Отображает статистику IPv4 всех интерфейсов маршрутизатора.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107787"/>
                  </a:ext>
                </a:extLst>
              </a:tr>
              <a:tr h="455550">
                <a:tc>
                  <a:txBody>
                    <a:bodyPr/>
                    <a:lstStyle/>
                    <a:p>
                      <a:pPr rtl="0"/>
                      <a:r>
                        <a:rPr lang="ru-RU" sz="1400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ipv6 interfaces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/>
                        <a:t>Отображает статистику IPv6 всех интерфейсов маршрутизатора.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454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5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Настройка команд проверки (продолжение)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0" y="890954"/>
            <a:ext cx="8569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600" dirty="0">
                <a:solidFill>
                  <a:srgbClr val="000000"/>
                </a:solidFill>
              </a:rPr>
              <a:t>Просмотр состояния всех интерфейсов командами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ip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interface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brief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и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ipv6 </a:t>
            </a:r>
            <a:r>
              <a:rPr lang="ru-RU" sz="1600" b="1" dirty="0" err="1">
                <a:solidFill>
                  <a:srgbClr val="000000"/>
                </a:solidFill>
              </a:rPr>
              <a:t>interface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</a:rPr>
              <a:t>brief</a:t>
            </a:r>
            <a:r>
              <a:rPr lang="ru-RU" sz="1600" dirty="0" smtClean="0">
                <a:solidFill>
                  <a:srgbClr val="000000"/>
                </a:solidFill>
              </a:rPr>
              <a:t>, показаны </a:t>
            </a:r>
            <a:r>
              <a:rPr lang="ru-RU" sz="1600" dirty="0">
                <a:solidFill>
                  <a:srgbClr val="000000"/>
                </a:solidFill>
              </a:rPr>
              <a:t>здесь: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1721391" y="1785521"/>
            <a:ext cx="5701218" cy="923330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interface brief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IP-Address OK? Method Status Protocol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GigabitEthernet0/0/0 192.168.10.1 YES manual up up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GigabitEthernet0/0/1 209.165.200.225 YES manual up up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unassigned YES unset administratively down down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345167-82FC-49E7-B10D-34FE13887791}"/>
              </a:ext>
            </a:extLst>
          </p:cNvPr>
          <p:cNvSpPr txBox="1"/>
          <p:nvPr/>
        </p:nvSpPr>
        <p:spPr>
          <a:xfrm>
            <a:off x="1721391" y="2929108"/>
            <a:ext cx="5701218" cy="147732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ipv6 interface brief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[up/up]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2001:DB8:ACAD:10::1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[up/up]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FE80::201:C9FF:FE89:4502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2001:DB8:FEED:224::1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[administratively down/down]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unassigned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304882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Настройка команд проверки (продолжение)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119269" y="731837"/>
            <a:ext cx="8460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600" dirty="0">
                <a:solidFill>
                  <a:srgbClr val="000000"/>
                </a:solidFill>
              </a:rPr>
              <a:t>Отображение содержимого таблиц IP-маршрутизации с помощью команд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ip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route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и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ipv6 </a:t>
            </a:r>
            <a:r>
              <a:rPr lang="ru-RU" sz="1600" b="1" dirty="0" err="1" smtClean="0">
                <a:solidFill>
                  <a:srgbClr val="000000"/>
                </a:solidFill>
              </a:rPr>
              <a:t>route</a:t>
            </a:r>
            <a:r>
              <a:rPr lang="ru-RU" sz="1600" dirty="0" smtClean="0">
                <a:solidFill>
                  <a:srgbClr val="000000"/>
                </a:solidFill>
              </a:rPr>
              <a:t>, </a:t>
            </a:r>
            <a:r>
              <a:rPr lang="ru-RU" sz="1600" dirty="0">
                <a:solidFill>
                  <a:srgbClr val="000000"/>
                </a:solidFill>
              </a:rPr>
              <a:t>как показано ниже: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1701233" y="1475729"/>
            <a:ext cx="5701218" cy="147732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route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output omitted&gt;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Gateway of last resort is not set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192.168.10.0/24 is variably subnetted, 2 subnets, 2 masks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192.168.10.0/24 is directly connected, GigabitEthernet0/0/0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192.168.10.1/32 is directly connected, GigabitEthernet0/0/0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209.165.200.0/24 is variably subnetted, 2 subnets, 2 masks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209.165.200.224/30 is directly connected, GigabitEthernet0/0/1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209.165.200.225/32 is directly connected, GigabitEthernet0/0/1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345167-82FC-49E7-B10D-34FE13887791}"/>
              </a:ext>
            </a:extLst>
          </p:cNvPr>
          <p:cNvSpPr txBox="1"/>
          <p:nvPr/>
        </p:nvSpPr>
        <p:spPr>
          <a:xfrm>
            <a:off x="1721391" y="3035889"/>
            <a:ext cx="5701218" cy="189282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show ipv6 route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&lt;Данные опущены&gt;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2001:DB8:ACAD:10::/64 [0/0]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GigabitEthernet0/0/0, directly connected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2001:DB8:ACAD:10::1/128 [0/0]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через GigabitEthernet0/0/0, получить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2001:DB8:FEED:224::/64 [0/0]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GigabitEthernet0/0/1, directly connected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2001:DB8:FEED:224::1/128 [0/0]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GigabitEthernet0/0/1, receive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FF00::/8 [0/0]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Null0, receive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24688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Настройка команд проверки (продолжение)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288235" y="890953"/>
            <a:ext cx="28250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600" dirty="0">
                <a:solidFill>
                  <a:srgbClr val="000000"/>
                </a:solidFill>
              </a:rPr>
              <a:t>Команда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interfaces</a:t>
            </a:r>
            <a:r>
              <a:rPr lang="ru-RU" sz="1600" dirty="0">
                <a:solidFill>
                  <a:srgbClr val="000000"/>
                </a:solidFill>
              </a:rPr>
              <a:t> выводит статистику о состоянии для всех интерфейсов системы.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3320968" y="890954"/>
            <a:ext cx="5419440" cy="369331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9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interfaces gig0/0/0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is up, line protocol is up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Hardware is ISR4321-2x1GE, address is a0e0.af0d.e140 (bia a0e0.af0d.e140)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Description: Link to LAN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Internet address is 192.168.10.1/24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MTU 1500 bytes, BW 100000 Kbit/sec, DLY 100 usec,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reliability 255/255, txload 1/255, rxload 1/255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Encapsulation ARPA, loopback not set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Keepalive not supported 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Full Duplex, 100Mbps, link type is auto, media type is RJ45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output flow-control is off, input flow-control is off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ARP type: ARPA, ARP Timeout 04:00:00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Last input 00:00:01, output 00:00:35, output hang never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Last clearing of show interface counters never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Input queue: 0/375/0/0 (size/max/drops/flushes); Total output drops: 0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Queueing strategy: fifo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Output queue: 0/40 (size/max)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5 minute input rate 0 bits/sec, 0 packets/sec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5 minute output rate 0 bits/sec, 0 packets/sec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1180 packets input, 109486 bytes, 0 no buffer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Received 84 broadcasts (0 IP multicasts)</a:t>
            </a: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 runts, 0 giants, 0 throttles </a:t>
            </a:r>
          </a:p>
          <a:p>
            <a:endParaRPr lang="en-US" sz="9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&lt;Данные опущены&gt;</a:t>
            </a:r>
          </a:p>
          <a:p>
            <a:endParaRPr lang="en-US" sz="9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rtl="0"/>
            <a:r>
              <a:rPr lang="ru-RU" sz="9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42999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Настройка команд проверки (продолжение)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168965" y="890954"/>
            <a:ext cx="29443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600" dirty="0">
                <a:solidFill>
                  <a:srgbClr val="000000"/>
                </a:solidFill>
              </a:rPr>
              <a:t>Отображение статистики IPv4 для интерфейсов маршрутизатора с помощью команды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ip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err="1">
                <a:solidFill>
                  <a:srgbClr val="000000"/>
                </a:solidFill>
              </a:rPr>
              <a:t>interface</a:t>
            </a: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dirty="0">
                <a:solidFill>
                  <a:srgbClr val="000000"/>
                </a:solidFill>
              </a:rPr>
              <a:t>, как </a:t>
            </a:r>
            <a:r>
              <a:rPr lang="ru-RU" sz="1600" dirty="0" smtClean="0">
                <a:solidFill>
                  <a:srgbClr val="000000"/>
                </a:solidFill>
              </a:rPr>
              <a:t>показано: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3553110" y="890954"/>
            <a:ext cx="4955156" cy="3939540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1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interface g0/0/0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is up, line protocol is up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Internet address is 192.168.10.1/24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Broadcast address is 255.255.255.255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Address determined by setup command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MTU is 1500 bytes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Helper address is not set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Directed broadcast forwarding is disabled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Outgoing Common access list is not set 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Outgoing access list is not set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Inbound Common access list is not set 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Inbound access list is not set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Proxy ARP is enabled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Local Proxy ARP is disabled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Security level is default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Split horizon is enabled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redirects are always sent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unreachables are always sent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mask replies are never sent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IP fast switching is enabled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IP Flow switching is disabled</a:t>
            </a:r>
          </a:p>
          <a:p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&lt;Данные опущены&gt;</a:t>
            </a:r>
          </a:p>
          <a:p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71470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интерфейсов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Настройка команд проверки (продолжение)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139148" y="890954"/>
            <a:ext cx="29741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600" dirty="0">
                <a:solidFill>
                  <a:srgbClr val="000000"/>
                </a:solidFill>
              </a:rPr>
              <a:t>Отображение статистики IPv6 для интерфейсов маршрутизатора с помощью команды </a:t>
            </a:r>
            <a:r>
              <a:rPr lang="ru-RU" sz="1600" b="1" dirty="0" err="1">
                <a:solidFill>
                  <a:srgbClr val="000000"/>
                </a:solidFill>
              </a:rPr>
              <a:t>show</a:t>
            </a:r>
            <a:r>
              <a:rPr lang="ru-RU" sz="1600" b="1" dirty="0">
                <a:solidFill>
                  <a:srgbClr val="000000"/>
                </a:solidFill>
              </a:rPr>
              <a:t> ipv6 </a:t>
            </a:r>
            <a:r>
              <a:rPr lang="ru-RU" sz="1600" b="1" dirty="0" err="1" smtClean="0">
                <a:solidFill>
                  <a:srgbClr val="000000"/>
                </a:solidFill>
              </a:rPr>
              <a:t>interface</a:t>
            </a:r>
            <a:r>
              <a:rPr lang="ru-RU" sz="1600" dirty="0" smtClean="0">
                <a:solidFill>
                  <a:srgbClr val="000000"/>
                </a:solidFill>
              </a:rPr>
              <a:t>, </a:t>
            </a:r>
            <a:r>
              <a:rPr lang="ru-RU" sz="1600" dirty="0">
                <a:solidFill>
                  <a:srgbClr val="000000"/>
                </a:solidFill>
              </a:rPr>
              <a:t>показанной здесь: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3553110" y="890954"/>
            <a:ext cx="4955156" cy="3323987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ru-RU" sz="1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ipv6 interface g0/0/0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is up, line protocol is up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IPv6 is enabled, link-local address is FE80::868A:8DFF:FE44:49B0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No Virtual link-local address(es):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Description: Link to LAN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Global unicast address(es):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2001:DB8:ACAD:10::1, subnet is 2001:DB8:ACAD:10::/64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Joined group address(es):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FF02::1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FF02::1:FF00:1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FF02::1:FF44:49B0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MTU is 1500 bytes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error messages limited to one every 100 milliseconds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redirects are enabled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unreachables are sent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ND DAD is enabled, number of DAD attempts: 1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ND reachable time is 30000 milliseconds (using 30000)</a:t>
            </a: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ND NS retransmit interval is 1000 milliseconds</a:t>
            </a:r>
          </a:p>
          <a:p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rtl="0"/>
            <a:r>
              <a:rPr lang="ru-RU" sz="10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16618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848344" cy="929640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10.3 Настройка шлюза по умолчанию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391011"/>
      </p:ext>
    </p:extLst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шлюза по умолчанию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 Шлюз по умолчанию на хосте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718114-4447-471E-989F-8789EBF19550}"/>
              </a:ext>
            </a:extLst>
          </p:cNvPr>
          <p:cNvSpPr txBox="1"/>
          <p:nvPr/>
        </p:nvSpPr>
        <p:spPr>
          <a:xfrm>
            <a:off x="0" y="890954"/>
            <a:ext cx="52081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Шлюз по умолчанию используется, когда хост отправляет пакет на устройство в другой сети.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Адресом шлюза по умолчанию, как правило, является адрес интерфейса маршрутизатора, связанный с локальной сетью, в которой находится узел.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Чтобы достичь PC3, PC1 обращается к пакету с IPv4-адресом PC3, но пересылает пакет на шлюз по умолчанию, интерфейс G0/0/0 R1.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6866AA-E301-488D-96AD-D9CEE8D1E785}"/>
              </a:ext>
            </a:extLst>
          </p:cNvPr>
          <p:cNvSpPr txBox="1"/>
          <p:nvPr/>
        </p:nvSpPr>
        <p:spPr>
          <a:xfrm>
            <a:off x="4357859" y="3768664"/>
            <a:ext cx="4706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600" b="1" dirty="0">
                <a:solidFill>
                  <a:srgbClr val="000000"/>
                </a:solidFill>
              </a:rPr>
              <a:t>Примечание</a:t>
            </a:r>
            <a:r>
              <a:rPr lang="ru-RU" sz="1600" dirty="0">
                <a:solidFill>
                  <a:srgbClr val="000000"/>
                </a:solidFill>
              </a:rPr>
              <a:t>: IP-адрес хоста и интерфейс маршрутизатора должны находиться в одной сети.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54100A-4BDC-504D-85D6-01A2B41EE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9652" y="731837"/>
            <a:ext cx="3021496" cy="293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шлюза по умолчанию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 Шлюз по умолчанию для коммутатора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718114-4447-471E-989F-8789EBF19550}"/>
              </a:ext>
            </a:extLst>
          </p:cNvPr>
          <p:cNvSpPr txBox="1"/>
          <p:nvPr/>
        </p:nvSpPr>
        <p:spPr>
          <a:xfrm>
            <a:off x="208723" y="1328276"/>
            <a:ext cx="43665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Коммутатор также должен иметь адрес шлюза по умолчанию, настроенный для удаленного управления коммутатором из другой сети.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Чтобы настроить шлюз по умолчанию IPv4 на коммутаторе, используйте команду глобальной конфигурации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ip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default-gateway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i="1" dirty="0" err="1">
                <a:solidFill>
                  <a:srgbClr val="000000"/>
                </a:solidFill>
              </a:rPr>
              <a:t>ip-address</a:t>
            </a:r>
            <a:r>
              <a:rPr lang="ru-RU" i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1D5D00-3D9F-3E4A-B62C-66D13E5CE20B}"/>
              </a:ext>
            </a:extLst>
          </p:cNvPr>
          <p:cNvSpPr txBox="1"/>
          <p:nvPr/>
        </p:nvSpPr>
        <p:spPr>
          <a:xfrm>
            <a:off x="4575313" y="731837"/>
            <a:ext cx="44021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u-RU" dirty="0">
                <a:solidFill>
                  <a:srgbClr val="C00000"/>
                </a:solidFill>
              </a:rPr>
              <a:t>MEDIA IS WORKING ON A CORRECTED VERSION OF THE GRAPHIC FROM 10.3.2.</a:t>
            </a:r>
          </a:p>
          <a:p>
            <a:pPr algn="ctr" rtl="0"/>
            <a:r>
              <a:rPr lang="ru-RU" dirty="0">
                <a:solidFill>
                  <a:srgbClr val="C00000"/>
                </a:solidFill>
              </a:rPr>
              <a:t>IT IS WRONG ON AR, AND ON THE GLOBAL BUG LIST</a:t>
            </a:r>
          </a:p>
        </p:txBody>
      </p:sp>
      <p:sp>
        <p:nvSpPr>
          <p:cNvPr id="4" name="Octagon 3">
            <a:extLst>
              <a:ext uri="{FF2B5EF4-FFF2-40B4-BE49-F238E27FC236}">
                <a16:creationId xmlns:a16="http://schemas.microsoft.com/office/drawing/2014/main" id="{F983A9E2-6668-F24E-8A3A-4D0990AAC601}"/>
              </a:ext>
            </a:extLst>
          </p:cNvPr>
          <p:cNvSpPr/>
          <p:nvPr/>
        </p:nvSpPr>
        <p:spPr>
          <a:xfrm>
            <a:off x="6050824" y="2460614"/>
            <a:ext cx="1828800" cy="1830983"/>
          </a:xfrm>
          <a:prstGeom prst="octagon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sz="3000" dirty="0" smtClean="0"/>
              <a:t>СТОП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55675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исходных параметров маршрутизатора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 Packet Tracer. Подключение маршрутизатора к локальной сети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ru-RU" sz="1800" dirty="0">
                <a:solidFill>
                  <a:srgbClr val="000000"/>
                </a:solidFill>
              </a:rPr>
              <a:t>В этом задании </a:t>
            </a:r>
            <a:r>
              <a:rPr lang="ru-RU" sz="1800" dirty="0" err="1">
                <a:solidFill>
                  <a:srgbClr val="000000"/>
                </a:solidFill>
              </a:rPr>
              <a:t>Packet</a:t>
            </a:r>
            <a:r>
              <a:rPr lang="ru-RU" sz="1800" dirty="0">
                <a:solidFill>
                  <a:srgbClr val="000000"/>
                </a:solidFill>
              </a:rPr>
              <a:t> </a:t>
            </a:r>
            <a:r>
              <a:rPr lang="ru-RU" sz="1800" dirty="0" err="1">
                <a:solidFill>
                  <a:srgbClr val="000000"/>
                </a:solidFill>
              </a:rPr>
              <a:t>Tracer</a:t>
            </a:r>
            <a:r>
              <a:rPr lang="ru-RU" sz="1800" dirty="0">
                <a:solidFill>
                  <a:srgbClr val="000000"/>
                </a:solidFill>
              </a:rPr>
              <a:t> вы будете делать следующее: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Отображение сведений о маршрутизаторе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Настройка интерфейсов маршрутизатора 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Проверьте конфигурацию.</a:t>
            </a:r>
          </a:p>
        </p:txBody>
      </p:sp>
    </p:spTree>
    <p:extLst>
      <p:ext uri="{BB962C8B-B14F-4D97-AF65-F5344CB8AC3E}">
        <p14:creationId xmlns:p14="http://schemas.microsoft.com/office/powerpoint/2010/main" val="33588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DBD329-AB20-664C-9697-486FE5CED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238"/>
            <a:ext cx="9144000" cy="609708"/>
          </a:xfrm>
        </p:spPr>
        <p:txBody>
          <a:bodyPr/>
          <a:lstStyle/>
          <a:p>
            <a:r>
              <a:rPr lang="ru-RU" dirty="0"/>
              <a:t>В этом модуле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EDE137-350D-6D47-BD51-750CD1983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65" y="798945"/>
            <a:ext cx="8853286" cy="34636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Для облегчения обучения в этот модуль могут быть включены следующие функции в GUI: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4EE699F-A87C-2246-9235-C1DFDF6B26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1944" y="1278314"/>
          <a:ext cx="8557528" cy="308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0558">
                  <a:extLst>
                    <a:ext uri="{9D8B030D-6E8A-4147-A177-3AD203B41FA5}">
                      <a16:colId xmlns:a16="http://schemas.microsoft.com/office/drawing/2014/main" val="200107645"/>
                    </a:ext>
                  </a:extLst>
                </a:gridCol>
                <a:gridCol w="6416970">
                  <a:extLst>
                    <a:ext uri="{9D8B030D-6E8A-4147-A177-3AD203B41FA5}">
                      <a16:colId xmlns:a16="http://schemas.microsoft.com/office/drawing/2014/main" val="2648404099"/>
                    </a:ext>
                  </a:extLst>
                </a:gridCol>
              </a:tblGrid>
              <a:tr h="265091"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Функции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10602"/>
                  </a:ext>
                </a:extLst>
              </a:tr>
              <a:tr h="33155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Анимация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Познакомит учащихся с новыми навыками и понятиями.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835149"/>
                  </a:ext>
                </a:extLst>
              </a:tr>
              <a:tr h="379411">
                <a:tc>
                  <a:txBody>
                    <a:bodyPr/>
                    <a:lstStyle/>
                    <a:p>
                      <a:pPr marL="0" marR="0" lvl="0" indent="0" algn="l" defTabSz="6857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Видео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Познакомит учащихся с новыми навыками и понятиями.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576505"/>
                  </a:ext>
                </a:extLst>
              </a:tr>
              <a:tr h="265091">
                <a:tc>
                  <a:txBody>
                    <a:bodyPr/>
                    <a:lstStyle/>
                    <a:p>
                      <a:pPr marL="0" marR="0" lvl="0" indent="0" algn="l" defTabSz="6857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«Проверьте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свое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понимание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темы»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Онлайн</a:t>
                      </a:r>
                      <a:r>
                        <a:rPr lang="ru-RU" baseline="0" dirty="0" smtClean="0"/>
                        <a:t>-к</a:t>
                      </a:r>
                      <a:r>
                        <a:rPr lang="ru-RU" dirty="0" smtClean="0"/>
                        <a:t>онтрольная по теме,</a:t>
                      </a:r>
                      <a:r>
                        <a:rPr lang="ru-RU" baseline="0" dirty="0" smtClean="0"/>
                        <a:t> чтобы помочь ученикам самостоятельно оценить понимание материала.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586054"/>
                  </a:ext>
                </a:extLst>
              </a:tr>
              <a:tr h="178145">
                <a:tc>
                  <a:txBody>
                    <a:bodyPr/>
                    <a:lstStyle/>
                    <a:p>
                      <a:pPr marL="0" marR="0" lvl="0" indent="0" algn="l" defTabSz="6857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Интерактивные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задания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Задания</a:t>
                      </a:r>
                      <a:r>
                        <a:rPr lang="ru-RU" baseline="0" dirty="0" smtClean="0"/>
                        <a:t> р</a:t>
                      </a:r>
                      <a:r>
                        <a:rPr lang="ru-RU" dirty="0" smtClean="0"/>
                        <a:t>азных форматов, чтобы помочь ученикам оценить понимание материала.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703549"/>
                  </a:ext>
                </a:extLst>
              </a:tr>
              <a:tr h="21529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Проверка синтаксиса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Небольшие симуляции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для отработки навыков настройки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в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командной строке </a:t>
                      </a:r>
                      <a:r>
                        <a:rPr lang="ru-RU" dirty="0" err="1" smtClean="0"/>
                        <a:t>Cisco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331658"/>
                  </a:ext>
                </a:extLst>
              </a:tr>
              <a:tr h="2650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Задания в PT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Моделирование сетей, предназначенных для изучения, приобретения, укрепления и расширения навыков.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13155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4027964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825948" cy="864704"/>
          </a:xfrm>
        </p:spPr>
        <p:txBody>
          <a:bodyPr/>
          <a:lstStyle/>
          <a:p>
            <a:pPr rtl="0"/>
            <a:r>
              <a:rPr lang="ru-RU" sz="1600" dirty="0"/>
              <a:t>Настройка исходных параметров маршрутизатора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 err="1"/>
              <a:t>Cisco</a:t>
            </a:r>
            <a:r>
              <a:rPr lang="ru-RU" sz="2400" dirty="0"/>
              <a:t> </a:t>
            </a:r>
            <a:r>
              <a:rPr lang="ru-RU" sz="2400" dirty="0" err="1"/>
              <a:t>Packet</a:t>
            </a:r>
            <a:r>
              <a:rPr lang="ru-RU" sz="2400" dirty="0"/>
              <a:t> </a:t>
            </a:r>
            <a:r>
              <a:rPr lang="ru-RU" sz="2400" dirty="0" err="1"/>
              <a:t>Tracer</a:t>
            </a:r>
            <a:r>
              <a:rPr lang="ru-RU" sz="2400" dirty="0"/>
              <a:t> – Устранение неполадок, связанных со шлюзом по </a:t>
            </a:r>
            <a:r>
              <a:rPr lang="ru-RU" sz="2400" dirty="0" smtClean="0"/>
              <a:t>умолчанию</a:t>
            </a:r>
            <a:endParaRPr lang="ru-RU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306" y="1113835"/>
            <a:ext cx="8276345" cy="2478331"/>
          </a:xfrm>
        </p:spPr>
        <p:txBody>
          <a:bodyPr/>
          <a:lstStyle/>
          <a:p>
            <a:pPr marL="0" indent="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ru-RU" sz="1800" dirty="0">
                <a:solidFill>
                  <a:srgbClr val="000000"/>
                </a:solidFill>
              </a:rPr>
              <a:t>В этом задании </a:t>
            </a:r>
            <a:r>
              <a:rPr lang="ru-RU" sz="1800" dirty="0" err="1">
                <a:solidFill>
                  <a:srgbClr val="000000"/>
                </a:solidFill>
              </a:rPr>
              <a:t>Packet</a:t>
            </a:r>
            <a:r>
              <a:rPr lang="ru-RU" sz="1800" dirty="0">
                <a:solidFill>
                  <a:srgbClr val="000000"/>
                </a:solidFill>
              </a:rPr>
              <a:t> </a:t>
            </a:r>
            <a:r>
              <a:rPr lang="ru-RU" sz="1800" dirty="0" err="1">
                <a:solidFill>
                  <a:srgbClr val="000000"/>
                </a:solidFill>
              </a:rPr>
              <a:t>Tracer</a:t>
            </a:r>
            <a:r>
              <a:rPr lang="ru-RU" sz="1800" dirty="0">
                <a:solidFill>
                  <a:srgbClr val="000000"/>
                </a:solidFill>
              </a:rPr>
              <a:t> вы будете делать следующее: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Проверьте сетевую документацию и выполните тестовые проверки, чтобы выявить проблемы.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Определите оптимальное решение для устранения конкретной проблемы.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Примените выбранное решение.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Проведите тестирование, чтобы убедиться, что проблема устранена.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Запишите выбранное решение.</a:t>
            </a:r>
          </a:p>
        </p:txBody>
      </p:sp>
    </p:spTree>
    <p:extLst>
      <p:ext uri="{BB962C8B-B14F-4D97-AF65-F5344CB8AC3E}">
        <p14:creationId xmlns:p14="http://schemas.microsoft.com/office/powerpoint/2010/main" val="38481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47520"/>
            <a:ext cx="8280314" cy="970280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10.4 Практика и контрольная работа модуля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599242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sz="1400">
                <a:latin typeface="Arial" charset="0"/>
              </a:rPr>
              <a:t>Практика модуля и контрольная работа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ru-RU">
                <a:latin typeface="Arial" charset="0"/>
              </a:rPr>
              <a:t>Видео — Различия сетевых устройств: Часть 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/>
              <a:t>В этом видео будут рассмотрены различные физические характеристики:</a:t>
            </a:r>
          </a:p>
          <a:p>
            <a:pPr marL="261937" lvl="2" rtl="0">
              <a:spcBef>
                <a:spcPts val="0"/>
              </a:spcBef>
              <a:spcAft>
                <a:spcPts val="0"/>
              </a:spcAft>
            </a:pPr>
            <a:r>
              <a:rPr lang="ru-RU" sz="1800"/>
              <a:t>Маршрутизаторы Cisco серии 4000</a:t>
            </a:r>
          </a:p>
          <a:p>
            <a:pPr marL="261937" lvl="2" rtl="0">
              <a:spcBef>
                <a:spcPts val="0"/>
              </a:spcBef>
              <a:spcAft>
                <a:spcPts val="0"/>
              </a:spcAft>
            </a:pPr>
            <a:r>
              <a:rPr lang="ru-RU" sz="1800"/>
              <a:t>Маршрутизаторы Cisco серии 2900</a:t>
            </a:r>
          </a:p>
          <a:p>
            <a:pPr marL="261937" lvl="2" rtl="0">
              <a:spcBef>
                <a:spcPts val="0"/>
              </a:spcBef>
              <a:spcAft>
                <a:spcPts val="0"/>
              </a:spcAft>
            </a:pPr>
            <a:r>
              <a:rPr lang="ru-RU" sz="1800"/>
              <a:t>Маршрутизаторы Cisco серии 1900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8999575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sz="1400" dirty="0">
                <a:latin typeface="Arial" charset="0"/>
              </a:rPr>
              <a:t>Практика модуля и викторина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ru-RU" dirty="0" smtClean="0">
                <a:latin typeface="Arial" charset="0"/>
              </a:rPr>
              <a:t>Видео </a:t>
            </a:r>
            <a:r>
              <a:rPr lang="ru-RU" dirty="0">
                <a:latin typeface="Arial" charset="0"/>
              </a:rPr>
              <a:t>— Различия сетевых устройств: Часть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/>
              <a:t>В этом видео будут рассмотрены различные конфигурации следующих:</a:t>
            </a:r>
          </a:p>
          <a:p>
            <a:pPr marL="261937" lvl="2" rtl="0">
              <a:spcBef>
                <a:spcPts val="0"/>
              </a:spcBef>
              <a:spcAft>
                <a:spcPts val="0"/>
              </a:spcAft>
            </a:pPr>
            <a:r>
              <a:rPr lang="ru-RU" sz="1800"/>
              <a:t>Маршрутизаторы Cisco серии 4000</a:t>
            </a:r>
          </a:p>
          <a:p>
            <a:pPr marL="261937" lvl="2" rtl="0">
              <a:spcBef>
                <a:spcPts val="0"/>
              </a:spcBef>
              <a:spcAft>
                <a:spcPts val="0"/>
              </a:spcAft>
            </a:pPr>
            <a:r>
              <a:rPr lang="ru-RU" sz="1800"/>
              <a:t>Маршрутизаторы Cisco серии 2900</a:t>
            </a:r>
          </a:p>
          <a:p>
            <a:pPr marL="261937" lvl="2" rtl="0">
              <a:spcBef>
                <a:spcPts val="0"/>
              </a:spcBef>
              <a:spcAft>
                <a:spcPts val="0"/>
              </a:spcAft>
            </a:pPr>
            <a:r>
              <a:rPr lang="ru-RU" sz="1800"/>
              <a:t>Маршрутизаторы Cisco серии 1900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875856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pPr rtl="0"/>
            <a:r>
              <a:rPr lang="ru-RU" sz="1600"/>
              <a:t>Настройка исходных параметров маршрутизатора</a:t>
            </a:r>
            <a:r>
              <a:rPr lang="en-US" dirty="0"/>
              <a:t/>
            </a:r>
            <a:br>
              <a:rPr lang="en-US" dirty="0"/>
            </a:br>
            <a:r>
              <a:rPr lang="ru-RU" sz="2400"/>
              <a:t>Cisco Packet Tracer – Базовая конфигурация устройства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ru-RU" sz="1800">
                <a:solidFill>
                  <a:srgbClr val="000000"/>
                </a:solidFill>
              </a:rPr>
              <a:t>В этом задании Packet Tracer вы будете делать следующее: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>
                <a:solidFill>
                  <a:srgbClr val="000000"/>
                </a:solidFill>
              </a:rPr>
              <a:t>Составление сетевой документации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>
                <a:solidFill>
                  <a:srgbClr val="000000"/>
                </a:solidFill>
              </a:rPr>
              <a:t>Настройка базовых параметров маршрутизатора и коммутатора.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>
                <a:solidFill>
                  <a:srgbClr val="000000"/>
                </a:solidFill>
              </a:rPr>
              <a:t>Проверка подключения и устранение неполадок.</a:t>
            </a:r>
          </a:p>
        </p:txBody>
      </p:sp>
    </p:spTree>
    <p:extLst>
      <p:ext uri="{BB962C8B-B14F-4D97-AF65-F5344CB8AC3E}">
        <p14:creationId xmlns:p14="http://schemas.microsoft.com/office/powerpoint/2010/main" val="1122009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242" y="1133714"/>
            <a:ext cx="7815004" cy="2478331"/>
          </a:xfrm>
        </p:spPr>
        <p:txBody>
          <a:bodyPr/>
          <a:lstStyle/>
          <a:p>
            <a:pPr marL="0" indent="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ru-RU" sz="1800" dirty="0">
                <a:solidFill>
                  <a:srgbClr val="000000"/>
                </a:solidFill>
              </a:rPr>
              <a:t>В этой лабораторной работе вы выполните следующие задачи.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Настройка топологии и инициализация устройств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Настройка устройств и проверка подключения</a:t>
            </a:r>
          </a:p>
          <a:p>
            <a:pPr marL="285750" indent="-285750" algn="l" defTabSz="684213" rtl="0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0000"/>
                </a:solidFill>
              </a:rPr>
              <a:t>Отображение сведений об устройстве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864704"/>
          </a:xfrm>
        </p:spPr>
        <p:txBody>
          <a:bodyPr/>
          <a:lstStyle/>
          <a:p>
            <a:pPr rtl="0"/>
            <a:r>
              <a:rPr lang="ru-RU" sz="1600" dirty="0"/>
              <a:t>Настройка начальных параметров маршрутизатора</a:t>
            </a:r>
            <a:r>
              <a:rPr lang="en-US" dirty="0"/>
              <a:t/>
            </a:r>
            <a:br>
              <a:rPr lang="en-US" dirty="0"/>
            </a:br>
            <a:r>
              <a:rPr lang="ru-RU" sz="2400" dirty="0"/>
              <a:t>Лабораторная работа — Создание коммутатора и сети маршрутизаторов</a:t>
            </a:r>
          </a:p>
        </p:txBody>
      </p:sp>
    </p:spTree>
    <p:extLst>
      <p:ext uri="{BB962C8B-B14F-4D97-AF65-F5344CB8AC3E}">
        <p14:creationId xmlns:p14="http://schemas.microsoft.com/office/powerpoint/2010/main" val="423652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c="http://schemas.openxmlformats.org/drawingml/2006/chart" xmlns:c15="http://schemas.microsoft.com/office/drawing/2012/chart" xmlns="">
      <p:transition xmlns:p14="http://schemas.microsoft.com/office/powerpoint/2010/main"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sz="1400">
                <a:latin typeface="Arial" charset="0"/>
              </a:rPr>
              <a:t>Практика и контрольная работа модуля 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ru-RU">
                <a:latin typeface="Arial" charset="0"/>
              </a:rPr>
              <a:t>Что я изучил в этом модуле?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9263270" cy="4268463"/>
          </a:xfrm>
        </p:spPr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При настройке начальных параметров маршрутизатора необходимо выполнить следующие задачи.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Настройте имя устройства.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Обеспечьте безопасность привилегированного режима EXEC.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Обеспечьте безопасность доступа к пользовательскому режиму EXEC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Обеспечьте безопасность удаленного доступа по протоколу </a:t>
            </a:r>
            <a:r>
              <a:rPr lang="ru-RU" sz="1600" dirty="0" err="1"/>
              <a:t>Telnet</a:t>
            </a:r>
            <a:r>
              <a:rPr lang="ru-RU" sz="1600" dirty="0"/>
              <a:t> или SSH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Защитите все пароли в файле конфигурации.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Создайте баннер с правовым уведомлением.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Сохраните конфигурацию.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Чтобы маршрутизаторы были доступны, интерфейсы маршрутизатора должны быть настроены.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Активируйте интерфейс с помощью команды </a:t>
            </a:r>
            <a:r>
              <a:rPr lang="ru-RU" sz="1600" b="1" dirty="0" err="1"/>
              <a:t>no</a:t>
            </a:r>
            <a:r>
              <a:rPr lang="ru-RU" sz="1600" b="1" dirty="0"/>
              <a:t> </a:t>
            </a:r>
            <a:r>
              <a:rPr lang="ru-RU" sz="1600" b="1" dirty="0" err="1"/>
              <a:t>shutdown</a:t>
            </a:r>
            <a:r>
              <a:rPr lang="ru-RU" sz="1600" b="1" dirty="0"/>
              <a:t>.</a:t>
            </a:r>
            <a:r>
              <a:rPr lang="ru-RU" sz="1600" dirty="0"/>
              <a:t> Для активации физического уровня интерфейс должен быть также подключен к другому устройству (коммутатору или маршрутизатору). </a:t>
            </a:r>
            <a:r>
              <a:rPr lang="ru-RU" sz="1600" b="1" dirty="0"/>
              <a:t>Существует несколько команд, которые можно использовать для проверки конфигурации интерфейса, включая краткое описание </a:t>
            </a:r>
            <a:r>
              <a:rPr lang="ru-RU" sz="1600" b="1" dirty="0" err="1"/>
              <a:t>show</a:t>
            </a:r>
            <a:r>
              <a:rPr lang="ru-RU" sz="1600" b="1" dirty="0"/>
              <a:t> </a:t>
            </a:r>
            <a:r>
              <a:rPr lang="ru-RU" sz="1600" b="1" dirty="0" err="1"/>
              <a:t>ip</a:t>
            </a:r>
            <a:r>
              <a:rPr lang="ru-RU" sz="1600" b="1" dirty="0"/>
              <a:t> </a:t>
            </a:r>
            <a:r>
              <a:rPr lang="ru-RU" sz="1600" b="1" dirty="0" err="1"/>
              <a:t>interface</a:t>
            </a:r>
            <a:r>
              <a:rPr lang="ru-RU" sz="1600" b="1" dirty="0"/>
              <a:t> </a:t>
            </a:r>
            <a:r>
              <a:rPr lang="ru-RU" sz="1600" b="1" dirty="0" err="1"/>
              <a:t>brief</a:t>
            </a:r>
            <a:r>
              <a:rPr lang="ru-RU" sz="1600" b="1" dirty="0"/>
              <a:t> и </a:t>
            </a:r>
            <a:r>
              <a:rPr lang="ru-RU" sz="1600" b="1" dirty="0" err="1"/>
              <a:t>show</a:t>
            </a:r>
            <a:r>
              <a:rPr lang="ru-RU" sz="1600" b="1" dirty="0"/>
              <a:t> ipv6 </a:t>
            </a:r>
            <a:r>
              <a:rPr lang="ru-RU" sz="1600" b="1" dirty="0" err="1"/>
              <a:t>interface</a:t>
            </a:r>
            <a:r>
              <a:rPr lang="ru-RU" sz="1600" b="1" dirty="0"/>
              <a:t> </a:t>
            </a:r>
            <a:r>
              <a:rPr lang="ru-RU" sz="1600" b="1" dirty="0" err="1"/>
              <a:t>brief</a:t>
            </a:r>
            <a:r>
              <a:rPr lang="ru-RU" sz="1600" b="1" dirty="0"/>
              <a:t> , </a:t>
            </a:r>
            <a:r>
              <a:rPr lang="ru-RU" sz="1600" b="1" dirty="0" err="1"/>
              <a:t>show</a:t>
            </a:r>
            <a:r>
              <a:rPr lang="ru-RU" sz="1600" b="1" dirty="0"/>
              <a:t> </a:t>
            </a:r>
            <a:r>
              <a:rPr lang="ru-RU" sz="1600" b="1" dirty="0" err="1"/>
              <a:t>ip</a:t>
            </a:r>
            <a:r>
              <a:rPr lang="ru-RU" sz="1600" b="1" dirty="0"/>
              <a:t> </a:t>
            </a:r>
            <a:r>
              <a:rPr lang="ru-RU" sz="1600" b="1" dirty="0" err="1"/>
              <a:t>route</a:t>
            </a:r>
            <a:r>
              <a:rPr lang="ru-RU" sz="1600" b="1" dirty="0"/>
              <a:t> и </a:t>
            </a:r>
            <a:r>
              <a:rPr lang="ru-RU" sz="1600" b="1" dirty="0" err="1"/>
              <a:t>show</a:t>
            </a:r>
            <a:r>
              <a:rPr lang="ru-RU" sz="1600" b="1" dirty="0"/>
              <a:t> ipv6 </a:t>
            </a:r>
            <a:r>
              <a:rPr lang="ru-RU" sz="1600" b="1" dirty="0" err="1"/>
              <a:t>route</a:t>
            </a:r>
            <a:r>
              <a:rPr lang="ru-RU" sz="1600" b="1" dirty="0"/>
              <a:t> , а также </a:t>
            </a:r>
            <a:r>
              <a:rPr lang="ru-RU" sz="1600" b="1" dirty="0" err="1"/>
              <a:t>show</a:t>
            </a:r>
            <a:r>
              <a:rPr lang="ru-RU" sz="1600" b="1" dirty="0"/>
              <a:t> </a:t>
            </a:r>
            <a:r>
              <a:rPr lang="ru-RU" sz="1600" b="1" dirty="0" err="1"/>
              <a:t>interfaces</a:t>
            </a:r>
            <a:r>
              <a:rPr lang="ru-RU" sz="1600" b="1" dirty="0"/>
              <a:t> , </a:t>
            </a:r>
            <a:r>
              <a:rPr lang="ru-RU" sz="1600" b="1" dirty="0" err="1"/>
              <a:t>show</a:t>
            </a:r>
            <a:r>
              <a:rPr lang="ru-RU" sz="1600" b="1" dirty="0"/>
              <a:t> </a:t>
            </a:r>
            <a:r>
              <a:rPr lang="ru-RU" sz="1600" b="1" dirty="0" err="1"/>
              <a:t>ip</a:t>
            </a:r>
            <a:r>
              <a:rPr lang="ru-RU" sz="1600" b="1" dirty="0"/>
              <a:t> интерфейс</a:t>
            </a:r>
            <a:r>
              <a:rPr lang="ru-RU" sz="1600" dirty="0"/>
              <a:t> и </a:t>
            </a:r>
            <a:r>
              <a:rPr lang="ru-RU" sz="1600" b="1" dirty="0" err="1"/>
              <a:t>show</a:t>
            </a:r>
            <a:r>
              <a:rPr lang="ru-RU" sz="1600" b="1" dirty="0"/>
              <a:t> ipv6 интерфейс.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352519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sz="1400">
                <a:latin typeface="Arial" charset="0"/>
              </a:rPr>
              <a:t>Практика и контрольная работа модуля 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ru-RU">
                <a:latin typeface="Arial" charset="0"/>
              </a:rPr>
              <a:t> Что я изучил в этом модуле? (Продолжение)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Чтобы конечное устройство достигло других сетей, необходимо настроить шлюз по умолчанию.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IP-адрес узлового устройства и адрес интерфейса маршрутизатора должны находиться в одной сети.</a:t>
            </a:r>
          </a:p>
          <a:p>
            <a:pPr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Коммутатор также должен иметь адрес шлюза по умолчанию, настроенный для удаленного управления коммутатором из другой сети.</a:t>
            </a:r>
          </a:p>
          <a:p>
            <a:pPr lvl="1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dirty="0"/>
              <a:t>Чтобы настроить шлюз по умолчанию IPv4 на коммутаторе, используйте команду глобальной конфигурации</a:t>
            </a:r>
            <a:r>
              <a:rPr lang="ru-RU" sz="1800" b="1" dirty="0"/>
              <a:t> </a:t>
            </a:r>
            <a:r>
              <a:rPr lang="ru-RU" sz="1800" b="1" dirty="0" err="1"/>
              <a:t>ip</a:t>
            </a:r>
            <a:r>
              <a:rPr lang="ru-RU" sz="1800" b="1" dirty="0"/>
              <a:t> </a:t>
            </a:r>
            <a:r>
              <a:rPr lang="ru-RU" sz="1800" b="1" dirty="0" err="1"/>
              <a:t>default-gateway</a:t>
            </a:r>
            <a:r>
              <a:rPr lang="ru-RU" sz="1800" dirty="0"/>
              <a:t> </a:t>
            </a:r>
            <a:r>
              <a:rPr lang="ru-RU" sz="1800" i="1" dirty="0" err="1"/>
              <a:t>ip-address</a:t>
            </a:r>
            <a:r>
              <a:rPr lang="ru-RU" sz="1800" i="1" dirty="0"/>
              <a:t>.</a:t>
            </a:r>
          </a:p>
          <a:p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109726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4"/>
            <a:ext cx="9144000" cy="609056"/>
          </a:xfrm>
        </p:spPr>
        <p:txBody>
          <a:bodyPr/>
          <a:lstStyle/>
          <a:p>
            <a:r>
              <a:rPr lang="ru-RU" sz="1400" dirty="0">
                <a:latin typeface="Arial" charset="0"/>
              </a:rPr>
              <a:t>Модуль 10: Базовая конфигурация маршрутизатора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ru-RU" dirty="0">
                <a:latin typeface="Arial" charset="0"/>
              </a:rPr>
              <a:t>Новые термины и команды</a:t>
            </a:r>
          </a:p>
        </p:txBody>
      </p:sp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C2187D21-D66C-4895-A65D-7270601A2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989341"/>
              </p:ext>
            </p:extLst>
          </p:nvPr>
        </p:nvGraphicFramePr>
        <p:xfrm>
          <a:off x="144463" y="798513"/>
          <a:ext cx="8853486" cy="2865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853486">
                  <a:extLst>
                    <a:ext uri="{9D8B030D-6E8A-4147-A177-3AD203B41FA5}">
                      <a16:colId xmlns:a16="http://schemas.microsoft.com/office/drawing/2014/main" val="3270854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ip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interface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brief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ipv6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interface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brief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ip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route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ipv6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route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interfaces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ip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interface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show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ipv6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interface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ip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</a:rPr>
                        <a:t>default-gateway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>
                        <a:solidFill>
                          <a:srgbClr val="00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7967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71745509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419082827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2D10C50B-ED86-4E5D-BD0F-658911DFE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285"/>
            <a:ext cx="9144000" cy="757238"/>
          </a:xfrm>
        </p:spPr>
        <p:txBody>
          <a:bodyPr/>
          <a:lstStyle/>
          <a:p>
            <a:r>
              <a:rPr lang="ru-RU" dirty="0"/>
              <a:t>В этом модуле (продолжение)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031D3D35-BC84-421A-A5F0-48081A310F8E}"/>
              </a:ext>
            </a:extLst>
          </p:cNvPr>
          <p:cNvSpPr txBox="1">
            <a:spLocks/>
          </p:cNvSpPr>
          <p:nvPr/>
        </p:nvSpPr>
        <p:spPr bwMode="auto">
          <a:xfrm>
            <a:off x="0" y="664250"/>
            <a:ext cx="8853286" cy="346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182880" bIns="45720" numCol="1" anchor="t" anchorCtr="0" compatLnSpc="1">
            <a:prstTxWarp prst="textNoShape">
              <a:avLst/>
            </a:prstTxWarp>
          </a:bodyPr>
          <a:lstStyle>
            <a:lvl1pPr marL="169863" indent="-169863" algn="l" defTabSz="684213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Wingdings" panose="05000000000000000000" pitchFamily="2" charset="2"/>
              <a:buChar char="§"/>
              <a:defRPr lang="en-US" sz="1500" kern="1200">
                <a:solidFill>
                  <a:srgbClr val="000000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charset="0"/>
              <a:buChar char="•"/>
              <a:defRPr lang="en-US" sz="1400" kern="1200">
                <a:solidFill>
                  <a:srgbClr val="000000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US" sz="1100" kern="1200">
                <a:solidFill>
                  <a:srgbClr val="000000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Для облегчения обучения в этот модуль могут быть включены следующие функции:</a:t>
            </a:r>
            <a:endParaRPr lang="en-US" dirty="0"/>
          </a:p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D52CCD-9D1E-4CC4-815A-A5967A0831D9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06756" y="1279280"/>
          <a:ext cx="8595235" cy="2508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65">
                  <a:extLst>
                    <a:ext uri="{9D8B030D-6E8A-4147-A177-3AD203B41FA5}">
                      <a16:colId xmlns:a16="http://schemas.microsoft.com/office/drawing/2014/main" val="3215831619"/>
                    </a:ext>
                  </a:extLst>
                </a:gridCol>
                <a:gridCol w="6416970">
                  <a:extLst>
                    <a:ext uri="{9D8B030D-6E8A-4147-A177-3AD203B41FA5}">
                      <a16:colId xmlns:a16="http://schemas.microsoft.com/office/drawing/2014/main" val="276475465"/>
                    </a:ext>
                  </a:extLst>
                </a:gridCol>
              </a:tblGrid>
              <a:tr h="2650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Функции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427975"/>
                  </a:ext>
                </a:extLst>
              </a:tr>
              <a:tr h="2650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Практические лабораторные работы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Лабораторные</a:t>
                      </a:r>
                      <a:r>
                        <a:rPr lang="ru-RU" baseline="0" dirty="0" smtClean="0"/>
                        <a:t> работы</a:t>
                      </a:r>
                      <a:r>
                        <a:rPr lang="ru-RU" dirty="0" smtClean="0"/>
                        <a:t>, предназначенные для работы с физическим оборудованием.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594367"/>
                  </a:ext>
                </a:extLst>
              </a:tr>
              <a:tr h="265091">
                <a:tc>
                  <a:txBody>
                    <a:bodyPr/>
                    <a:lstStyle/>
                    <a:p>
                      <a:pPr marL="0" marR="0" lvl="0" indent="0" algn="l" defTabSz="6857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Работа в классе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Они находятся на странице ресурсов для инструкторов. Занятия в классе предназначены для облегчения обучения, обсуждения в классе и совместной</a:t>
                      </a:r>
                      <a:r>
                        <a:rPr lang="ru-RU" baseline="0" dirty="0" smtClean="0"/>
                        <a:t> работы учащихся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566603"/>
                  </a:ext>
                </a:extLst>
              </a:tr>
              <a:tr h="2650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Контрольная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работа по модулю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Работы</a:t>
                      </a:r>
                      <a:r>
                        <a:rPr lang="ru-RU" baseline="0" dirty="0" smtClean="0"/>
                        <a:t> для с</a:t>
                      </a:r>
                      <a:r>
                        <a:rPr lang="ru-RU" dirty="0" smtClean="0"/>
                        <a:t>амооценки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концепций и навыков, полученных в рамках серии тем, представленных в модуле.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502776"/>
                  </a:ext>
                </a:extLst>
              </a:tr>
              <a:tr h="2650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Краткое содержание модуля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dirty="0" smtClean="0"/>
                        <a:t>Конспект материалов модуля.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04628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679666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«Проверьте свое понимание темы»</a:t>
            </a:r>
          </a:p>
        </p:txBody>
      </p:sp>
      <p:sp>
        <p:nvSpPr>
          <p:cNvPr id="7171" name="Rectangle 34"/>
          <p:cNvSpPr>
            <a:spLocks noGrp="1" noChangeArrowheads="1"/>
          </p:cNvSpPr>
          <p:nvPr>
            <p:ph idx="1"/>
          </p:nvPr>
        </p:nvSpPr>
        <p:spPr>
          <a:xfrm>
            <a:off x="145357" y="965201"/>
            <a:ext cx="8878570" cy="3643747"/>
          </a:xfrm>
        </p:spPr>
        <p:txBody>
          <a:bodyPr/>
          <a:lstStyle/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ru-RU" sz="1400" dirty="0"/>
              <a:t>Упражнения «Проверьте свое понимание темы» предназначены для того, чтобы ученики могли быстро определить, поняли ли они содержание темы и могут ли они переходить к следующей, или им нужно вернуться и пересмотреть текущую тему.</a:t>
            </a:r>
          </a:p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ru-RU" sz="1400" dirty="0"/>
              <a:t>Упражнения «Проверьте свое понимание темы» </a:t>
            </a:r>
            <a:r>
              <a:rPr lang="ru-RU" sz="1400" b="1" i="1" dirty="0"/>
              <a:t>не влияют </a:t>
            </a:r>
            <a:r>
              <a:rPr lang="ru-RU" sz="1400" dirty="0"/>
              <a:t>на оценки учащихся.</a:t>
            </a:r>
          </a:p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ru-RU" sz="1400" dirty="0"/>
              <a:t>Для этих упражнений нет отдельных слайдов в презентации для инструкторов. Они перечислены в области заметок слайда перед их началом.</a:t>
            </a:r>
            <a:endParaRPr lang="en-US" dirty="0"/>
          </a:p>
          <a:p>
            <a:pPr marL="0" indent="0" eaLnBrk="1" hangingPunct="1">
              <a:spcBef>
                <a:spcPct val="30000"/>
              </a:spcBef>
              <a:buNone/>
            </a:pPr>
            <a:endParaRPr lang="en-US" dirty="0"/>
          </a:p>
          <a:p>
            <a:pPr eaLnBrk="1" hangingPunct="1">
              <a:spcBef>
                <a:spcPct val="30000"/>
              </a:spcBef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782872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Модуль </a:t>
            </a:r>
            <a:r>
              <a:rPr lang="ru-RU" dirty="0" smtClean="0"/>
              <a:t>10: </a:t>
            </a:r>
            <a:r>
              <a:rPr lang="ru-RU" dirty="0"/>
              <a:t>Задания</a:t>
            </a:r>
          </a:p>
        </p:txBody>
      </p:sp>
      <p:sp>
        <p:nvSpPr>
          <p:cNvPr id="6147" name="Rectangle 34"/>
          <p:cNvSpPr>
            <a:spLocks noGrp="1" noChangeArrowheads="1"/>
          </p:cNvSpPr>
          <p:nvPr>
            <p:ph idx="1"/>
          </p:nvPr>
        </p:nvSpPr>
        <p:spPr>
          <a:xfrm>
            <a:off x="144065" y="798945"/>
            <a:ext cx="8695135" cy="348414"/>
          </a:xfrm>
        </p:spPr>
        <p:txBody>
          <a:bodyPr/>
          <a:lstStyle/>
          <a:p>
            <a:pPr marL="0" indent="0">
              <a:spcBef>
                <a:spcPct val="30000"/>
              </a:spcBef>
              <a:buNone/>
            </a:pPr>
            <a:r>
              <a:rPr lang="ru-RU" sz="1600" dirty="0"/>
              <a:t>Какие задания представлены в этом модуле?</a:t>
            </a:r>
            <a:endParaRPr lang="en-US" sz="1600" dirty="0"/>
          </a:p>
          <a:p>
            <a:pPr marL="0" indent="0">
              <a:spcBef>
                <a:spcPct val="30000"/>
              </a:spcBef>
              <a:buNone/>
            </a:pPr>
            <a:endParaRPr lang="en-US" dirty="0"/>
          </a:p>
          <a:p>
            <a:pPr marL="89297" indent="0">
              <a:spcBef>
                <a:spcPct val="30000"/>
              </a:spcBef>
              <a:buNone/>
            </a:pPr>
            <a:endParaRPr lang="en-US" dirty="0"/>
          </a:p>
          <a:p>
            <a:pPr marL="89297" indent="0">
              <a:spcBef>
                <a:spcPct val="30000"/>
              </a:spcBef>
              <a:buNone/>
            </a:pP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689256"/>
              </p:ext>
            </p:extLst>
          </p:nvPr>
        </p:nvGraphicFramePr>
        <p:xfrm>
          <a:off x="228646" y="1330954"/>
          <a:ext cx="8686709" cy="3364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0966">
                  <a:extLst>
                    <a:ext uri="{9D8B030D-6E8A-4147-A177-3AD203B41FA5}">
                      <a16:colId xmlns:a16="http://schemas.microsoft.com/office/drawing/2014/main" val="3156509146"/>
                    </a:ext>
                  </a:extLst>
                </a:gridCol>
                <a:gridCol w="4306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6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219"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Страница </a:t>
                      </a:r>
                      <a:r>
                        <a:rPr lang="ru-RU" sz="1200" dirty="0"/>
                        <a:t>#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Тип</a:t>
                      </a:r>
                      <a:r>
                        <a:rPr lang="ru-RU" sz="1200" baseline="0" dirty="0" smtClean="0"/>
                        <a:t> задания</a:t>
                      </a:r>
                      <a:endParaRPr lang="ru-RU" sz="12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200" dirty="0" smtClean="0"/>
                        <a:t>Название</a:t>
                      </a:r>
                      <a:endParaRPr lang="ru-RU" sz="12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200" dirty="0" smtClean="0"/>
                        <a:t>Функционал</a:t>
                      </a:r>
                      <a:endParaRPr lang="ru-RU" sz="12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10.1.3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Проверка</a:t>
                      </a:r>
                      <a:r>
                        <a:rPr lang="ru-RU" sz="1050" baseline="0" dirty="0" smtClean="0"/>
                        <a:t> синтаксиса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050" dirty="0" smtClean="0"/>
                        <a:t>Настройка начальных параметров маршрутизатора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10.1.4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/>
                        <a:t>Packet Tracer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050" dirty="0" smtClean="0"/>
                        <a:t>Настройка начальных параметров маршрутизатора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10.2.5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Проверка</a:t>
                      </a:r>
                      <a:r>
                        <a:rPr lang="ru-RU" sz="1050" baseline="0" dirty="0" smtClean="0"/>
                        <a:t> синтаксиса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Настройка интерфейсов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10.3.3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Проверка</a:t>
                      </a:r>
                      <a:r>
                        <a:rPr lang="ru-RU" sz="1050" baseline="0" dirty="0" smtClean="0"/>
                        <a:t> синтаксиса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Настройка шлюза по умолчанию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582900979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10.3.4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/>
                        <a:t>Packet Tracer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Подключение маршрутизатора к локальной сети (LAN)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522544737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10.3.5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/>
                        <a:t>Packet Tracer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Устранение неполадок, связанных со шлюзом по умолчанию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001172460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10.4.1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Видео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Различия сетевых устройств: Часть 1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60973199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10.4.1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Видео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Различия сетевых устройств: Часть 2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700861496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10.4.3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/>
                        <a:t>Packet Tracer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Базовая конфигурация устройства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22206681"/>
                  </a:ext>
                </a:extLst>
              </a:tr>
              <a:tr h="309804">
                <a:tc>
                  <a:txBody>
                    <a:bodyPr/>
                    <a:lstStyle/>
                    <a:p>
                      <a:pPr algn="ctr" rtl="0"/>
                      <a:r>
                        <a:rPr lang="ru-RU" sz="1050"/>
                        <a:t>10.4.4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Лабораторная</a:t>
                      </a:r>
                      <a:r>
                        <a:rPr lang="ru-RU" sz="1050" baseline="0" dirty="0" smtClean="0"/>
                        <a:t> работа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Создание сети, состоящей из коммутатора и маршрутизатора</a:t>
                      </a:r>
                      <a:endParaRPr lang="ru-RU" sz="105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Рекомендовано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060686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4527372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 </a:t>
            </a:r>
            <a:r>
              <a:rPr lang="ru-RU" dirty="0"/>
              <a:t>10: Рекомендации</a:t>
            </a:r>
          </a:p>
        </p:txBody>
      </p:sp>
      <p:sp>
        <p:nvSpPr>
          <p:cNvPr id="11266" name="Rectangle 34"/>
          <p:cNvSpPr>
            <a:spLocks noGrp="1" noChangeArrowheads="1"/>
          </p:cNvSpPr>
          <p:nvPr>
            <p:ph idx="1"/>
          </p:nvPr>
        </p:nvSpPr>
        <p:spPr>
          <a:xfrm>
            <a:off x="145357" y="684644"/>
            <a:ext cx="8853286" cy="4155319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0000"/>
              </a:spcBef>
              <a:buNone/>
            </a:pPr>
            <a:r>
              <a:rPr lang="ru-RU" sz="1600" dirty="0"/>
              <a:t>Перед обучением по модулю </a:t>
            </a:r>
            <a:r>
              <a:rPr lang="ru-RU" sz="1600" dirty="0" smtClean="0"/>
              <a:t>10 </a:t>
            </a:r>
            <a:r>
              <a:rPr lang="ru-RU" sz="1600" dirty="0"/>
              <a:t>инструктор должен:</a:t>
            </a:r>
          </a:p>
          <a:p>
            <a:pPr>
              <a:lnSpc>
                <a:spcPct val="85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Просмотреть задания и лабораторные работы для этого модуля.</a:t>
            </a:r>
          </a:p>
          <a:p>
            <a:pPr>
              <a:lnSpc>
                <a:spcPct val="85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Постараться включить как можно больше вопросов, чтобы привлечь внимание учащихся во время презентации в классе</a:t>
            </a:r>
            <a:r>
              <a:rPr lang="ru-RU" sz="1600" dirty="0" smtClean="0"/>
              <a:t>.</a:t>
            </a:r>
            <a:endParaRPr lang="ru-RU" sz="1600" dirty="0"/>
          </a:p>
          <a:p>
            <a:pPr marL="0" indent="0" rtl="0" eaLnBrk="1" hangingPunct="1">
              <a:lnSpc>
                <a:spcPct val="85000"/>
              </a:lnSpc>
              <a:spcBef>
                <a:spcPct val="30000"/>
              </a:spcBef>
              <a:buNone/>
            </a:pPr>
            <a:r>
              <a:rPr lang="ru-RU" sz="1600" dirty="0" smtClean="0"/>
              <a:t>Тема </a:t>
            </a:r>
            <a:r>
              <a:rPr lang="ru-RU" sz="1600" dirty="0"/>
              <a:t>10.1</a:t>
            </a:r>
          </a:p>
          <a:p>
            <a:pPr lvl="1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Спросите студентов или проведите обсуждение в классе</a:t>
            </a:r>
          </a:p>
          <a:p>
            <a:pPr lvl="2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Какие задачи необходимо выполнить при первоначальной настройке роутера?</a:t>
            </a:r>
          </a:p>
          <a:p>
            <a:pPr lvl="2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Какова цель настройки баннерного сообщения на </a:t>
            </a:r>
            <a:r>
              <a:rPr lang="ru-RU" sz="1600" dirty="0" smtClean="0"/>
              <a:t>маршрутизаторе?</a:t>
            </a:r>
            <a:endParaRPr lang="ru-RU" sz="1600" dirty="0"/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</a:pPr>
            <a:r>
              <a:rPr lang="ru-RU" sz="1600" dirty="0"/>
              <a:t>Тема 10.2</a:t>
            </a:r>
          </a:p>
          <a:p>
            <a:pPr lvl="1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Спросите студентов или проведите обсуждение в классе</a:t>
            </a:r>
          </a:p>
          <a:p>
            <a:pPr lvl="2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В чем преимущество настройки описания интерфейса маршрутизатора?</a:t>
            </a:r>
          </a:p>
          <a:p>
            <a:pPr lvl="2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Какие популярные команды </a:t>
            </a:r>
            <a:r>
              <a:rPr lang="ru-RU" sz="1600" dirty="0" err="1"/>
              <a:t>show</a:t>
            </a:r>
            <a:r>
              <a:rPr lang="ru-RU" sz="1600" dirty="0"/>
              <a:t> используются для проверки конфигурации интерфейса маршрутизатора?</a:t>
            </a:r>
            <a:endParaRPr lang="en-US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dirty="0"/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dirty="0"/>
          </a:p>
          <a:p>
            <a:pPr marL="630238" lvl="2" indent="-214313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630238" lvl="2" indent="-214313">
              <a:buFont typeface="Arial" panose="020B0604020202020204" pitchFamily="34" charset="0"/>
              <a:buChar char="•"/>
            </a:pPr>
            <a:endParaRPr lang="en-US" sz="1500" dirty="0"/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931760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Модуль 10: </a:t>
            </a:r>
            <a:r>
              <a:rPr lang="ru-RU" dirty="0" smtClean="0"/>
              <a:t>Рекомендации (Продолжение)</a:t>
            </a:r>
            <a:endParaRPr lang="ru-RU" dirty="0"/>
          </a:p>
        </p:txBody>
      </p:sp>
      <p:sp>
        <p:nvSpPr>
          <p:cNvPr id="11266" name="Rectangle 34"/>
          <p:cNvSpPr>
            <a:spLocks noGrp="1" noChangeArrowheads="1"/>
          </p:cNvSpPr>
          <p:nvPr>
            <p:ph idx="1"/>
          </p:nvPr>
        </p:nvSpPr>
        <p:spPr>
          <a:xfrm>
            <a:off x="145357" y="684644"/>
            <a:ext cx="8853286" cy="4155319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0000"/>
              </a:spcBef>
              <a:buNone/>
            </a:pPr>
            <a:r>
              <a:rPr lang="ru-RU" sz="1600" dirty="0"/>
              <a:t>Тема 10.3</a:t>
            </a:r>
          </a:p>
          <a:p>
            <a:pPr lvl="1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Спросите студентов или проведите обсуждение в классе</a:t>
            </a:r>
          </a:p>
          <a:p>
            <a:pPr lvl="2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Какая информация необходима конечному устройству для связи с удаленными сетями?</a:t>
            </a:r>
          </a:p>
          <a:p>
            <a:pPr lvl="2">
              <a:lnSpc>
                <a:spcPct val="85000"/>
              </a:lnSpc>
              <a:spcBef>
                <a:spcPct val="30000"/>
              </a:spcBef>
            </a:pPr>
            <a:r>
              <a:rPr lang="ru-RU" sz="1600" dirty="0"/>
              <a:t>Почему коммутатор должен быть настроен со шлюзом по умолчанию?</a:t>
            </a:r>
            <a:endParaRPr lang="en-US" sz="1400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sz="1200" dirty="0"/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sz="1400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sz="1200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sz="1200" dirty="0"/>
          </a:p>
          <a:p>
            <a:pPr lvl="1">
              <a:lnSpc>
                <a:spcPct val="85000"/>
              </a:lnSpc>
              <a:spcBef>
                <a:spcPct val="30000"/>
              </a:spcBef>
            </a:pPr>
            <a:endParaRPr lang="en-US" sz="1200" dirty="0"/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sz="1400" dirty="0"/>
          </a:p>
          <a:p>
            <a:pPr marL="630238" lvl="2" indent="-214313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630238" lvl="2" indent="-214313">
              <a:buFont typeface="Arial" panose="020B0604020202020204" pitchFamily="34" charset="0"/>
              <a:buChar char="•"/>
            </a:pPr>
            <a:endParaRPr lang="en-US" sz="1400" dirty="0"/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sz="14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957605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9497" y="3809526"/>
            <a:ext cx="2368954" cy="902174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Введение в сетевые технологии v7.0 (ITN)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9497" y="2316480"/>
            <a:ext cx="6672708" cy="1080143"/>
          </a:xfrm>
        </p:spPr>
        <p:txBody>
          <a:bodyPr/>
          <a:lstStyle/>
          <a:p>
            <a:pPr rtl="0"/>
            <a:r>
              <a:rPr lang="ru-RU">
                <a:solidFill>
                  <a:schemeClr val="accent5">
                    <a:lumMod val="40000"/>
                    <a:lumOff val="60000"/>
                  </a:schemeClr>
                </a:solidFill>
              </a:rPr>
              <a:t>Модуль 10: Базовая конфигурация маршрутизатора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389863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Theme">
  <a:themeElements>
    <a:clrScheme name="Custom 6">
      <a:dk1>
        <a:srgbClr val="58585B"/>
      </a:dk1>
      <a:lt1>
        <a:srgbClr val="FFFFFF"/>
      </a:lt1>
      <a:dk2>
        <a:srgbClr val="58585B"/>
      </a:dk2>
      <a:lt2>
        <a:srgbClr val="81C569"/>
      </a:lt2>
      <a:accent1>
        <a:srgbClr val="004C69"/>
      </a:accent1>
      <a:accent2>
        <a:srgbClr val="9E0B0F"/>
      </a:accent2>
      <a:accent3>
        <a:srgbClr val="FFFFFF"/>
      </a:accent3>
      <a:accent4>
        <a:srgbClr val="367187"/>
      </a:accent4>
      <a:accent5>
        <a:srgbClr val="38C6F4"/>
      </a:accent5>
      <a:accent6>
        <a:srgbClr val="FBAB18"/>
      </a:accent6>
      <a:hlink>
        <a:srgbClr val="38C6F4"/>
      </a:hlink>
      <a:folHlink>
        <a:srgbClr val="81C56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6A4D7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TE7_Chp1_Example-1" id="{4A20ED44-3835-F149-9AE4-C332C230E09E}" vid="{AFB5BC48-58F8-AD45-912F-AE2AD65EB6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5149</TotalTime>
  <Words>3186</Words>
  <Application>Microsoft Office PowerPoint</Application>
  <PresentationFormat>Экран (16:9)</PresentationFormat>
  <Paragraphs>563</Paragraphs>
  <Slides>39</Slides>
  <Notes>37</Notes>
  <HiddenSlides>8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8" baseType="lpstr">
      <vt:lpstr>ＭＳ Ｐゴシック</vt:lpstr>
      <vt:lpstr>Arial</vt:lpstr>
      <vt:lpstr>Calibri</vt:lpstr>
      <vt:lpstr>CiscoSans</vt:lpstr>
      <vt:lpstr>CiscoSans ExtraLight</vt:lpstr>
      <vt:lpstr>CiscoSans Thin</vt:lpstr>
      <vt:lpstr>Courier New</vt:lpstr>
      <vt:lpstr>Wingdings</vt:lpstr>
      <vt:lpstr>Default Theme</vt:lpstr>
      <vt:lpstr>Модуль 10: Базовая конфигурация маршрутизатора</vt:lpstr>
      <vt:lpstr>Материалы для инструкторов. Модуль 10. Руководство по планированию</vt:lpstr>
      <vt:lpstr>В этом модуле</vt:lpstr>
      <vt:lpstr>В этом модуле (продолжение)</vt:lpstr>
      <vt:lpstr>«Проверьте свое понимание темы»</vt:lpstr>
      <vt:lpstr>Модуль 10: Задания</vt:lpstr>
      <vt:lpstr>Модуль 10: Рекомендации</vt:lpstr>
      <vt:lpstr>Модуль 10: Рекомендации (Продолжение)</vt:lpstr>
      <vt:lpstr>Модуль 10: Базовая конфигурация маршрутизатора</vt:lpstr>
      <vt:lpstr>Задачи модуля</vt:lpstr>
      <vt:lpstr>10.1 Первоначальная настройка маршрутизатора</vt:lpstr>
      <vt:lpstr>Первоначальная настройка маршрутизатора Шаги базовой настройки маршрутизатора</vt:lpstr>
      <vt:lpstr>Первоначальная настройка маршрутизатора Примеры базовой настройки маршрутизатора</vt:lpstr>
      <vt:lpstr>Настройка исходных параметров Packet Tracer. Настройка исходных параметров маршрутизатора</vt:lpstr>
      <vt:lpstr>10.2 Настройка интерфейсов</vt:lpstr>
      <vt:lpstr>Настройка интерфейсов Настройка интерфейсов маршрутизатора</vt:lpstr>
      <vt:lpstr>Настройка интерфейсов Настройка интерфейсов маршрутизатора</vt:lpstr>
      <vt:lpstr>Настройка интерфейсов  Настройка интерфейсов маршрутизатора (Продолжение)</vt:lpstr>
      <vt:lpstr>Настройка интерфейсов  Проверка конфигурации интерфейса</vt:lpstr>
      <vt:lpstr>Настройка интерфейсов Настройка команд проверки</vt:lpstr>
      <vt:lpstr>Настройка интерфейсов Настройка команд проверки (продолжение) </vt:lpstr>
      <vt:lpstr>Настройка интерфейсов Настройка команд проверки (продолжение) </vt:lpstr>
      <vt:lpstr>Настройка интерфейсов Настройка команд проверки (продолжение) </vt:lpstr>
      <vt:lpstr>Настройка интерфейсов Настройка команд проверки (продолжение) </vt:lpstr>
      <vt:lpstr>Настройка интерфейсов Настройка команд проверки (продолжение) </vt:lpstr>
      <vt:lpstr>10.3 Настройка шлюза по умолчанию</vt:lpstr>
      <vt:lpstr>Настройка шлюза по умолчанию  Шлюз по умолчанию на хосте</vt:lpstr>
      <vt:lpstr>Настройка шлюза по умолчанию  Шлюз по умолчанию для коммутатора</vt:lpstr>
      <vt:lpstr>Настройка исходных параметров маршрутизатора  Packet Tracer. Подключение маршрутизатора к локальной сети</vt:lpstr>
      <vt:lpstr>Настройка исходных параметров маршрутизатора Cisco Packet Tracer – Устранение неполадок, связанных со шлюзом по умолчанию</vt:lpstr>
      <vt:lpstr>10.4 Практика и контрольная работа модуля</vt:lpstr>
      <vt:lpstr>Практика модуля и контрольная работа Видео — Различия сетевых устройств: Часть 1</vt:lpstr>
      <vt:lpstr>Практика модуля и викторина Видео — Различия сетевых устройств: Часть 2</vt:lpstr>
      <vt:lpstr>Настройка исходных параметров маршрутизатора Cisco Packet Tracer – Базовая конфигурация устройства</vt:lpstr>
      <vt:lpstr>Настройка начальных параметров маршрутизатора Лабораторная работа — Создание коммутатора и сети маршрутизаторов</vt:lpstr>
      <vt:lpstr>Практика и контрольная работа модуля  Что я изучил в этом модуле?</vt:lpstr>
      <vt:lpstr>Практика и контрольная работа модуля   Что я изучил в этом модуле? (Продолжение)</vt:lpstr>
      <vt:lpstr>Модуль 10: Базовая конфигурация маршрутизатора Новые термины и команды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Basic Switch and End Device Configuration</dc:title>
  <dc:creator>Stephanie Harvey</dc:creator>
  <cp:lastModifiedBy>Mi</cp:lastModifiedBy>
  <cp:revision>226</cp:revision>
  <dcterms:created xsi:type="dcterms:W3CDTF">2019-10-18T06:21:22Z</dcterms:created>
  <dcterms:modified xsi:type="dcterms:W3CDTF">2020-06-05T09:30:07Z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ProviderInitializationData">
    <vt:lpwstr>https://cisco.jiveon.com</vt:lpwstr>
  </property>
  <property fmtid="{D5CDD505-2E9C-101B-9397-08002B2CF9AE}" pid="3" name="Offisync_UpdateToken">
    <vt:lpwstr>1</vt:lpwstr>
  </property>
  <property fmtid="{D5CDD505-2E9C-101B-9397-08002B2CF9AE}" pid="4" name="Offisync_ServerID">
    <vt:lpwstr>07841bbc-cd3c-4a76-827f-75a2226890f4</vt:lpwstr>
  </property>
  <property fmtid="{D5CDD505-2E9C-101B-9397-08002B2CF9AE}" pid="5" name="Offisync_UniqueId">
    <vt:lpwstr>1702406</vt:lpwstr>
  </property>
  <property fmtid="{D5CDD505-2E9C-101B-9397-08002B2CF9AE}" pid="6" name="Jive_VersionGuid">
    <vt:lpwstr>fd96a0b3-f68d-4727-8e4f-2128d37ed30a</vt:lpwstr>
  </property>
  <property fmtid="{D5CDD505-2E9C-101B-9397-08002B2CF9AE}" pid="7" name="Jive_LatestUserAccountName">
    <vt:lpwstr>alljohns</vt:lpwstr>
  </property>
  <property fmtid="{D5CDD505-2E9C-101B-9397-08002B2CF9AE}" pid="8" name="ArticulateGUID">
    <vt:lpwstr>F9A496F7-57D7-4028-9572-D40DFDF3715A</vt:lpwstr>
  </property>
  <property fmtid="{D5CDD505-2E9C-101B-9397-08002B2CF9AE}" pid="9" name="ArticulatePath">
    <vt:lpwstr>ITE7_Chp9_by_jg</vt:lpwstr>
  </property>
</Properties>
</file>