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22.xml" ContentType="application/vnd.openxmlformats-officedocument.presentationml.tags+xml"/>
  <Override PartName="/ppt/notesSlides/notesSlide45.xml" ContentType="application/vnd.openxmlformats-officedocument.presentationml.notesSlide+xml"/>
  <Override PartName="/ppt/tags/tag23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24.xml" ContentType="application/vnd.openxmlformats-officedocument.presentationml.tags+xml"/>
  <Override PartName="/ppt/notesSlides/notesSlide50.xml" ContentType="application/vnd.openxmlformats-officedocument.presentationml.notesSlide+xml"/>
  <Override PartName="/ppt/tags/tag25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26.xml" ContentType="application/vnd.openxmlformats-officedocument.presentationml.tags+xml"/>
  <Override PartName="/ppt/notesSlides/notesSlide56.xml" ContentType="application/vnd.openxmlformats-officedocument.presentationml.notesSlide+xml"/>
  <Override PartName="/ppt/tags/tag27.xml" ContentType="application/vnd.openxmlformats-officedocument.presentationml.tags+xml"/>
  <Override PartName="/ppt/notesSlides/notesSlide57.xml" ContentType="application/vnd.openxmlformats-officedocument.presentationml.notesSlide+xml"/>
  <Override PartName="/ppt/tags/tag28.xml" ContentType="application/vnd.openxmlformats-officedocument.presentationml.tags+xml"/>
  <Override PartName="/ppt/notesSlides/notesSlide58.xml" ContentType="application/vnd.openxmlformats-officedocument.presentationml.notesSlide+xml"/>
  <Override PartName="/ppt/tags/tag29.xml" ContentType="application/vnd.openxmlformats-officedocument.presentationml.tags+xml"/>
  <Override PartName="/ppt/notesSlides/notesSlide59.xml" ContentType="application/vnd.openxmlformats-officedocument.presentationml.notesSlide+xml"/>
  <Override PartName="/ppt/tags/tag30.xml" ContentType="application/vnd.openxmlformats-officedocument.presentationml.tags+xml"/>
  <Override PartName="/ppt/notesSlides/notesSlide60.xml" ContentType="application/vnd.openxmlformats-officedocument.presentationml.notesSlide+xml"/>
  <Override PartName="/ppt/tags/tag31.xml" ContentType="application/vnd.openxmlformats-officedocument.presentationml.tags+xml"/>
  <Override PartName="/ppt/notesSlides/notesSlide61.xml" ContentType="application/vnd.openxmlformats-officedocument.presentationml.notesSlide+xml"/>
  <Override PartName="/ppt/tags/tag32.xml" ContentType="application/vnd.openxmlformats-officedocument.presentationml.tags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6"/>
  </p:notesMasterIdLst>
  <p:sldIdLst>
    <p:sldId id="513" r:id="rId2"/>
    <p:sldId id="1187" r:id="rId3"/>
    <p:sldId id="1188" r:id="rId4"/>
    <p:sldId id="1189" r:id="rId5"/>
    <p:sldId id="1190" r:id="rId6"/>
    <p:sldId id="763" r:id="rId7"/>
    <p:sldId id="1186" r:id="rId8"/>
    <p:sldId id="1052" r:id="rId9"/>
    <p:sldId id="1069" r:id="rId10"/>
    <p:sldId id="1148" r:id="rId11"/>
    <p:sldId id="1149" r:id="rId12"/>
    <p:sldId id="876" r:id="rId13"/>
    <p:sldId id="860" r:id="rId14"/>
    <p:sldId id="1150" r:id="rId15"/>
    <p:sldId id="759" r:id="rId16"/>
    <p:sldId id="1054" r:id="rId17"/>
    <p:sldId id="1151" r:id="rId18"/>
    <p:sldId id="1056" r:id="rId19"/>
    <p:sldId id="1152" r:id="rId20"/>
    <p:sldId id="1153" r:id="rId21"/>
    <p:sldId id="1154" r:id="rId22"/>
    <p:sldId id="1063" r:id="rId23"/>
    <p:sldId id="1119" r:id="rId24"/>
    <p:sldId id="1155" r:id="rId25"/>
    <p:sldId id="1156" r:id="rId26"/>
    <p:sldId id="1157" r:id="rId27"/>
    <p:sldId id="1158" r:id="rId28"/>
    <p:sldId id="1159" r:id="rId29"/>
    <p:sldId id="1160" r:id="rId30"/>
    <p:sldId id="957" r:id="rId31"/>
    <p:sldId id="1161" r:id="rId32"/>
    <p:sldId id="1162" r:id="rId33"/>
    <p:sldId id="1163" r:id="rId34"/>
    <p:sldId id="1105" r:id="rId35"/>
    <p:sldId id="1164" r:id="rId36"/>
    <p:sldId id="1165" r:id="rId37"/>
    <p:sldId id="1166" r:id="rId38"/>
    <p:sldId id="1167" r:id="rId39"/>
    <p:sldId id="1168" r:id="rId40"/>
    <p:sldId id="1169" r:id="rId41"/>
    <p:sldId id="1170" r:id="rId42"/>
    <p:sldId id="1106" r:id="rId43"/>
    <p:sldId id="1171" r:id="rId44"/>
    <p:sldId id="1172" r:id="rId45"/>
    <p:sldId id="1174" r:id="rId46"/>
    <p:sldId id="1173" r:id="rId47"/>
    <p:sldId id="1184" r:id="rId48"/>
    <p:sldId id="1107" r:id="rId49"/>
    <p:sldId id="1175" r:id="rId50"/>
    <p:sldId id="1176" r:id="rId51"/>
    <p:sldId id="1177" r:id="rId52"/>
    <p:sldId id="1185" r:id="rId53"/>
    <p:sldId id="1104" r:id="rId54"/>
    <p:sldId id="1178" r:id="rId55"/>
    <p:sldId id="1179" r:id="rId56"/>
    <p:sldId id="1180" r:id="rId57"/>
    <p:sldId id="1181" r:id="rId58"/>
    <p:sldId id="1182" r:id="rId59"/>
    <p:sldId id="1064" r:id="rId60"/>
    <p:sldId id="1065" r:id="rId61"/>
    <p:sldId id="958" r:id="rId62"/>
    <p:sldId id="1183" r:id="rId63"/>
    <p:sldId id="874" r:id="rId64"/>
    <p:sldId id="291" r:id="rId65"/>
  </p:sldIdLst>
  <p:sldSz cx="9144000" cy="5143500" type="screen16x9"/>
  <p:notesSz cx="6858000" cy="9144000"/>
  <p:custDataLst>
    <p:tags r:id="rId67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E9EB"/>
    <a:srgbClr val="592A8A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84371" autoAdjust="0"/>
  </p:normalViewPr>
  <p:slideViewPr>
    <p:cSldViewPr snapToGrid="0" showGuides="1">
      <p:cViewPr varScale="1">
        <p:scale>
          <a:sx n="77" d="100"/>
          <a:sy n="77" d="100"/>
        </p:scale>
        <p:origin x="1112" y="52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6/17/2020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Программа Сетевой академии Cisco</a:t>
            </a:r>
          </a:p>
          <a:p>
            <a:pPr rtl="0"/>
            <a:r>
              <a:rPr lang="ru-RU"/>
              <a:t>Введение в сетевые технологии v7.0 (ITN)</a:t>
            </a:r>
          </a:p>
          <a:p>
            <a:pPr rtl="0"/>
            <a:r>
              <a:rPr lang="ru-RU"/>
              <a:t>Модуль 12: Адресация IPv6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Программа Сетевой академии Cisco</a:t>
            </a:r>
          </a:p>
          <a:p>
            <a:pPr rtl="0"/>
            <a:r>
              <a:rPr lang="ru-RU"/>
              <a:t>Введение в сетевые технологии v7.0 (ITN)</a:t>
            </a:r>
          </a:p>
          <a:p>
            <a:pPr rtl="0"/>
            <a:r>
              <a:rPr lang="ru-RU"/>
              <a:t>Модуль 12: Адресация IPv6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13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/>
              <a:t>12- Адресация IPv6</a:t>
            </a:r>
          </a:p>
          <a:p>
            <a:pPr rtl="0">
              <a:buFontTx/>
              <a:buNone/>
            </a:pPr>
            <a:r>
              <a:rPr lang="ru-RU"/>
              <a:t>12.0.2 Что я буду изучать в этом модуле?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 rtl="0"/>
              <a:t>14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ru-RU"/>
              <a:t>12- Адресация IPv6</a:t>
            </a:r>
          </a:p>
          <a:p>
            <a:pPr rtl="0">
              <a:buFontTx/>
              <a:buNone/>
            </a:pPr>
            <a:r>
              <a:rPr lang="ru-RU"/>
              <a:t>12.0.2 Что я буду изучать в этом модуле?</a:t>
            </a:r>
          </a:p>
          <a:p>
            <a:pPr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436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12- Адресация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12.1 Проблемы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12.1 — Проблемы IPv4</a:t>
            </a:r>
          </a:p>
          <a:p>
            <a:pPr rtl="0"/>
            <a:r>
              <a:rPr lang="ru-RU"/>
              <a:t>12.1.1 — Потребность в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12.1 — Проблемы IPv4</a:t>
            </a:r>
          </a:p>
          <a:p>
            <a:pPr rtl="0"/>
            <a:r>
              <a:rPr lang="ru-RU"/>
              <a:t>12.1.2 — Сосуществование IPv4 и IPv6</a:t>
            </a:r>
          </a:p>
          <a:p>
            <a:pPr rtl="0"/>
            <a:r>
              <a:rPr lang="ru-RU"/>
              <a:t>12.1.3 — Проверьте ваше понимание — проблемы IPv4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658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12- Адресация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12.2 Представление IPv6-адресов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12.2 Представление IPv6-адресов</a:t>
            </a:r>
          </a:p>
          <a:p>
            <a:pPr rtl="0"/>
            <a:r>
              <a:rPr lang="ru-RU"/>
              <a:t>12.2.1 — Форматы адресации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2759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12.2 Представление IPv6-адресов</a:t>
            </a:r>
          </a:p>
          <a:p>
            <a:pPr rtl="0"/>
            <a:r>
              <a:rPr lang="ru-RU"/>
              <a:t>12.2.2 — Пропустить ведущий ноль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98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12.2 Представление IPv6-адресов</a:t>
            </a:r>
          </a:p>
          <a:p>
            <a:pPr rtl="0"/>
            <a:r>
              <a:rPr lang="ru-RU"/>
              <a:t>12.2.2 — Правило 2 — Двойной двоеточие</a:t>
            </a:r>
          </a:p>
          <a:p>
            <a:pPr rtl="0"/>
            <a:r>
              <a:rPr lang="ru-RU"/>
              <a:t>12.2.4 – Задание. Отработка преобразования IPv6-адресов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64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/>
              <a:pPr algn="r" rtl="0"/>
              <a:t>2</a:t>
            </a:fld>
            <a:endParaRPr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060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12- Адресация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12.2 Типы адресов IPv4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12.3 — Типы адресов IPv6</a:t>
            </a:r>
          </a:p>
          <a:p>
            <a:pPr rtl="0"/>
            <a:r>
              <a:rPr lang="ru-RU"/>
              <a:t>12.3.1 — одноадресный, многоадресный, произвольный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081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12.3 — Типы адресов IPv6</a:t>
            </a:r>
          </a:p>
          <a:p>
            <a:pPr rtl="0"/>
            <a:r>
              <a:rPr lang="ru-RU"/>
              <a:t>12.3.2 — Длина префикса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02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12.3 — Типы адресов IPv6</a:t>
            </a:r>
          </a:p>
          <a:p>
            <a:pPr rtl="0"/>
            <a:r>
              <a:rPr lang="ru-RU"/>
              <a:t>12.3.3 – Другие типы IPv6-адресов одноадресной рассылки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3937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12.3 — Типы адресов IPv6</a:t>
            </a:r>
          </a:p>
          <a:p>
            <a:pPr rtl="0"/>
            <a:r>
              <a:rPr lang="ru-RU"/>
              <a:t>12.3.4 — Примечание об уникальном локальном адресе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409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12.3 — Типы адресов IPv6</a:t>
            </a:r>
          </a:p>
          <a:p>
            <a:pPr rtl="0"/>
            <a:r>
              <a:rPr lang="ru-RU"/>
              <a:t>12.3.5 — IPv6 GUA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946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12.3 — Типы адресов IPv6</a:t>
            </a:r>
          </a:p>
          <a:p>
            <a:pPr rtl="0"/>
            <a:r>
              <a:rPr lang="ru-RU"/>
              <a:t>12.3.5 — Структура GUA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390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12.3 — Типы адресов IPv6</a:t>
            </a:r>
          </a:p>
          <a:p>
            <a:pPr rtl="0"/>
            <a:r>
              <a:rPr lang="ru-RU"/>
              <a:t>12.3.6 — IPv6 LLA</a:t>
            </a:r>
          </a:p>
          <a:p>
            <a:pPr rtl="0"/>
            <a:r>
              <a:rPr lang="ru-RU"/>
              <a:t>12.3.7 — Проверьте ваше понимание темы— типы адресов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769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12- Адресация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12.4- Статическая конфигурация GUA и 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12.4 — Статическая конфигурация GUA и LLA</a:t>
            </a:r>
          </a:p>
          <a:p>
            <a:pPr rtl="0"/>
            <a:r>
              <a:rPr lang="ru-RU"/>
              <a:t>12.4.1 — Статическая конфигурация GUA на маршрутизаторе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56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ACE20BE7-F2F3-4E26-9454-50B18F790A4E}" type="slidenum">
              <a:rPr sz="800" b="0">
                <a:ea typeface="ＭＳ Ｐゴシック" pitchFamily="34" charset="-128"/>
              </a:rPr>
              <a:pPr algn="r" rtl="0"/>
              <a:t>5</a:t>
            </a:fld>
            <a:endParaRPr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4679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12.4 — Статическая конфигурация GUA и LLA</a:t>
            </a:r>
          </a:p>
          <a:p>
            <a:pPr rtl="0"/>
            <a:r>
              <a:rPr lang="ru-RU"/>
              <a:t>12.4.2 — Статическая конфигурация GUA на узле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34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12.4 — Статическая конфигурация GUA и LLA</a:t>
            </a:r>
          </a:p>
          <a:p>
            <a:pPr rtl="0"/>
            <a:r>
              <a:rPr lang="ru-RU"/>
              <a:t>12.4.3 — Статическая конфигурация GUA локального одноадресного адреса связи</a:t>
            </a:r>
          </a:p>
          <a:p>
            <a:pPr rtl="0"/>
            <a:r>
              <a:rPr lang="ru-RU"/>
              <a:t>12.4.4 — Проверка синтаксиса — Статическая конфигурация GUA и 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87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12- Адресация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12.5 Динамическая адресация IPv4 для GUAs IPv6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79527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12.5 — Динамическая адресация для GUAs IPv6</a:t>
            </a:r>
          </a:p>
          <a:p>
            <a:pPr rtl="0"/>
            <a:r>
              <a:rPr lang="ru-RU"/>
              <a:t>12.5.1 — Сообщения RS и 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590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12.5 — Динамическая адресация для GUAs IPv6</a:t>
            </a:r>
          </a:p>
          <a:p>
            <a:pPr rtl="0"/>
            <a:r>
              <a:rPr lang="ru-RU"/>
              <a:t>12.5.2 — Метод 1: SLAAC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5776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12.5 — Динамическая адресация для GUAs IPv6</a:t>
            </a:r>
          </a:p>
          <a:p>
            <a:pPr rtl="0"/>
            <a:r>
              <a:rPr lang="ru-RU"/>
              <a:t>12.5.3 — Метод 2: SLAAC и DHCPv6 без сохранения состояний.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001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– IPv6 Addressing</a:t>
            </a:r>
          </a:p>
          <a:p>
            <a:pPr rtl="0"/>
            <a:r>
              <a:rPr lang="ru-RU"/>
              <a:t>12.5 — Динамическая адресация для GUAs IPv6</a:t>
            </a:r>
          </a:p>
          <a:p>
            <a:pPr rtl="0"/>
            <a:r>
              <a:rPr lang="ru-RU"/>
              <a:t>12.5.4 — Метод 3: Протокол DHCPv6 с поддержкой состояния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367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/>
              <a:t>12 — Адресация IPv6</a:t>
            </a:r>
          </a:p>
          <a:p>
            <a:pPr rtl="0"/>
            <a:r>
              <a:rPr lang="ru-RU" dirty="0"/>
              <a:t>12.5 — Динамическая адресация для </a:t>
            </a:r>
            <a:r>
              <a:rPr lang="ru-RU" dirty="0" err="1"/>
              <a:t>GUAs</a:t>
            </a:r>
            <a:r>
              <a:rPr lang="ru-RU" dirty="0"/>
              <a:t> IPv6</a:t>
            </a:r>
          </a:p>
          <a:p>
            <a:pPr rtl="0"/>
            <a:r>
              <a:rPr lang="ru-RU" dirty="0"/>
              <a:t>12.5.5 – Процесс EUI-64 и случайно сгенерированный идентификатор интерфейса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8384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/>
              <a:t>12 — Адресация IPv6</a:t>
            </a:r>
          </a:p>
          <a:p>
            <a:pPr rtl="0"/>
            <a:r>
              <a:rPr lang="ru-RU" dirty="0"/>
              <a:t>12.5 — Динамическая адресация для </a:t>
            </a:r>
            <a:r>
              <a:rPr lang="ru-RU" dirty="0" err="1"/>
              <a:t>GUAs</a:t>
            </a:r>
            <a:r>
              <a:rPr lang="ru-RU" dirty="0"/>
              <a:t> IPv6</a:t>
            </a:r>
          </a:p>
          <a:p>
            <a:pPr rtl="0"/>
            <a:r>
              <a:rPr lang="ru-RU" dirty="0"/>
              <a:t>12.5.6 — Процесс EUI-64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30758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dirty="0"/>
              <a:t>12 — Адресация IPv6</a:t>
            </a:r>
          </a:p>
          <a:p>
            <a:pPr rtl="0"/>
            <a:r>
              <a:rPr lang="ru-RU" dirty="0"/>
              <a:t>12.5 — Динамическая адресация для </a:t>
            </a:r>
            <a:r>
              <a:rPr lang="ru-RU" dirty="0" err="1"/>
              <a:t>GUAs</a:t>
            </a:r>
            <a:r>
              <a:rPr lang="ru-RU" dirty="0"/>
              <a:t> IPv6</a:t>
            </a:r>
          </a:p>
          <a:p>
            <a:pPr rtl="0"/>
            <a:r>
              <a:rPr lang="ru-RU" dirty="0"/>
              <a:t>12.5.7 – Случайно сгенерированные идентификаторы интерфейса</a:t>
            </a:r>
          </a:p>
          <a:p>
            <a:pPr rtl="0"/>
            <a:r>
              <a:rPr lang="ru-RU" dirty="0"/>
              <a:t>12.5.8 — Проверьте ваше понимание — динамический адрес для </a:t>
            </a:r>
            <a:r>
              <a:rPr lang="ru-RU" dirty="0" err="1"/>
              <a:t>GUAs</a:t>
            </a:r>
            <a:r>
              <a:rPr lang="ru-RU" dirty="0"/>
              <a:t>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70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 rtl="0"/>
              <a:t>6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12- Адресация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12.6 Динамическая адресация IPv4 для LLAs IPv6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4804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12.6 — Динамическая адресация для IPv6 LLAs</a:t>
            </a:r>
          </a:p>
          <a:p>
            <a:pPr rtl="0"/>
            <a:r>
              <a:rPr lang="ru-RU"/>
              <a:t>12.6.1 — Динамические 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2604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12.6 — Динамическая адресация для IPv6 LLAs</a:t>
            </a:r>
          </a:p>
          <a:p>
            <a:pPr rtl="0"/>
            <a:r>
              <a:rPr lang="ru-RU"/>
              <a:t>12.6.2 — Динамические LLA в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9238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12.6 — Динамическая адресация для IPv6 LLAs</a:t>
            </a:r>
          </a:p>
          <a:p>
            <a:pPr rtl="0"/>
            <a:r>
              <a:rPr lang="ru-RU"/>
              <a:t>12.6.3 — Динамические LLA на маршрутизаторах Cisco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4222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12.6 — Динамическая адресация для IPv6 LLAs</a:t>
            </a:r>
          </a:p>
          <a:p>
            <a:pPr rtl="0"/>
            <a:r>
              <a:rPr lang="ru-RU"/>
              <a:t>12.6.4 – Проверка конфигурации IPv6-адреса</a:t>
            </a:r>
          </a:p>
          <a:p>
            <a:pPr rtl="0"/>
            <a:r>
              <a:rPr lang="ru-RU"/>
              <a:t>12.6.5 – Проверка ситаксиса - Проверка конфигурации IPv6-адреса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5534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47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12.6 — Динамическая адресация для IPv6 LLAs</a:t>
            </a:r>
          </a:p>
          <a:p>
            <a:pPr rtl="0"/>
            <a:r>
              <a:rPr lang="ru-RU"/>
              <a:t>12.6.6 –Packet Tracer - Настройка IPv6-адресации</a:t>
            </a:r>
          </a:p>
        </p:txBody>
      </p:sp>
    </p:spTree>
    <p:extLst>
      <p:ext uri="{BB962C8B-B14F-4D97-AF65-F5344CB8AC3E}">
        <p14:creationId xmlns:p14="http://schemas.microsoft.com/office/powerpoint/2010/main" val="41331227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12- Адресация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12.7 Адреса многоадресной рассылки IPv4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8601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12.7 — Адреса многоадресной рассылки IPv6</a:t>
            </a:r>
          </a:p>
          <a:p>
            <a:pPr rtl="0"/>
            <a:r>
              <a:rPr lang="ru-RU"/>
              <a:t>12.7.1 – Присвоенные групповые адреса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1853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12.7 — Адреса многоадресной рассылки IPv6</a:t>
            </a:r>
          </a:p>
          <a:p>
            <a:pPr rtl="0"/>
            <a:r>
              <a:rPr lang="ru-RU"/>
              <a:t>12.7.2 — Известные IPv6 многоадресные адреса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0398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12.7 — Адреса многоадресной рассылки IPv6</a:t>
            </a:r>
          </a:p>
          <a:p>
            <a:pPr rtl="0"/>
            <a:r>
              <a:rPr lang="ru-RU"/>
              <a:t>12.7.3 –Групповые адреса IPv6 запрашиваемых узлов</a:t>
            </a:r>
          </a:p>
          <a:p>
            <a:pPr rtl="0"/>
            <a:r>
              <a:rPr lang="ru-RU"/>
              <a:t>12.7.4 – Лабораторная работа - Определение IPv6-адресов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093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 rtl="0"/>
              <a:t>7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5491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52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12.7 — Адреса многоадресной рассылки IPv6</a:t>
            </a:r>
          </a:p>
          <a:p>
            <a:pPr rtl="0"/>
            <a:r>
              <a:rPr lang="ru-RU"/>
              <a:t>12.7.4 – Лабораторная работа - Определение IPv6-адресов</a:t>
            </a:r>
          </a:p>
        </p:txBody>
      </p:sp>
    </p:spTree>
    <p:extLst>
      <p:ext uri="{BB962C8B-B14F-4D97-AF65-F5344CB8AC3E}">
        <p14:creationId xmlns:p14="http://schemas.microsoft.com/office/powerpoint/2010/main" val="18846970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12- Адресация IPv6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12.8 Разделение сети IPv6 на подсети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2665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12.8 Разделение сети IPv6 на подсети</a:t>
            </a:r>
          </a:p>
          <a:p>
            <a:pPr rtl="0"/>
            <a:r>
              <a:rPr lang="ru-RU"/>
              <a:t>12.8.1 – Разделение на подсети с использованием идентификатора подсети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3683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12.8 — Подсеть сети IPv6</a:t>
            </a:r>
          </a:p>
          <a:p>
            <a:pPr rtl="0"/>
            <a:r>
              <a:rPr lang="ru-RU"/>
              <a:t>12.8.2 — Пример подсетей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132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12.8 Разделение сети IPv6 на подсети</a:t>
            </a:r>
          </a:p>
          <a:p>
            <a:pPr rtl="0"/>
            <a:r>
              <a:rPr lang="ru-RU"/>
              <a:t>8.3.1.3. Распределение подсети 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420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/>
              <a:t>12 — Адресация IPv6</a:t>
            </a:r>
          </a:p>
          <a:p>
            <a:pPr rtl="0"/>
            <a:r>
              <a:rPr lang="ru-RU"/>
              <a:t>12.8 Разделение сети IPv6 на подсети</a:t>
            </a:r>
          </a:p>
          <a:p>
            <a:pPr rtl="0"/>
            <a:r>
              <a:rPr lang="ru-RU"/>
              <a:t>12.8.4 — Маршрутизатор, сконфигурированный с подсетями IPv6</a:t>
            </a:r>
          </a:p>
          <a:p>
            <a:pPr rtl="0"/>
            <a:r>
              <a:rPr lang="ru-RU"/>
              <a:t>12.8.5 — Проверьте ваше понимание темы— Подсеть IPv6 сети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4871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 — Адресация IPv6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Практика и контрольная работа модуля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59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 — Адресация IPv6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Практика и контрольная работа модуля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b="0" kern="1200">
                <a:solidFill>
                  <a:schemeClr val="tx1"/>
                </a:solidFill>
                <a:latin typeface="Arial" charset="0"/>
                <a:ea typeface="ＭＳ Ｐゴシック" charset="0"/>
              </a:rPr>
              <a:t>12.9.1 -Packet Trace - Реализация схемы адресации разделенной на подсети IPv6-сети</a:t>
            </a:r>
          </a:p>
        </p:txBody>
      </p:sp>
    </p:spTree>
    <p:extLst>
      <p:ext uri="{BB962C8B-B14F-4D97-AF65-F5344CB8AC3E}">
        <p14:creationId xmlns:p14="http://schemas.microsoft.com/office/powerpoint/2010/main" val="36520394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/>
            <a:fld id="{04267211-205D-47E8-9F29-7E4C01D43DC3}" type="slidenum">
              <a:rPr sz="800"/>
              <a:pPr rtl="0"/>
              <a:t>60</a:t>
            </a:fld>
            <a:endParaRPr sz="8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 — Адресация IPv6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12.9 – Практика и контрольная работа модуля</a:t>
            </a:r>
          </a:p>
          <a:p>
            <a:pPr rtl="0">
              <a:lnSpc>
                <a:spcPct val="80000"/>
              </a:lnSpc>
              <a:buFontTx/>
              <a:buNone/>
            </a:pPr>
            <a:r>
              <a:rPr lang="ru-RU" sz="1200" b="0" kern="1200">
                <a:solidFill>
                  <a:schemeClr val="tx1"/>
                </a:solidFill>
                <a:latin typeface="Arial" charset="0"/>
                <a:ea typeface="ＭＳ Ｐゴシック" charset="0"/>
              </a:rPr>
              <a:t>12.9.2 – Лабораторная работа. Настройка IPv6-адресов на сетевых устройствах</a:t>
            </a:r>
          </a:p>
        </p:txBody>
      </p:sp>
    </p:spTree>
    <p:extLst>
      <p:ext uri="{BB962C8B-B14F-4D97-AF65-F5344CB8AC3E}">
        <p14:creationId xmlns:p14="http://schemas.microsoft.com/office/powerpoint/2010/main" val="16816433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61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/>
              <a:t>12 - Принципы работы WLAN</a:t>
            </a:r>
          </a:p>
          <a:p>
            <a:pPr rtl="0"/>
            <a:r>
              <a:rPr lang="ru-RU"/>
              <a:t>12.8 Практика и контрольная работа модуля</a:t>
            </a:r>
          </a:p>
          <a:p>
            <a:pPr rtl="0"/>
            <a:r>
              <a:rPr lang="ru-RU"/>
              <a:t>12.9.3 - Что я изучил в этом модуле?</a:t>
            </a:r>
          </a:p>
          <a:p>
            <a:pPr rtl="0"/>
            <a:r>
              <a:rPr lang="ru-RU"/>
              <a:t>12.9.4 — Контрольная модуля - адресация IPv6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8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02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 rtl="0"/>
              <a:t>62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ru-RU"/>
              <a:t>12 - Принципы работы WLAN</a:t>
            </a:r>
          </a:p>
          <a:p>
            <a:pPr rtl="0"/>
            <a:r>
              <a:rPr lang="ru-RU"/>
              <a:t>12.8 Практика и контрольная работа модуля</a:t>
            </a:r>
          </a:p>
          <a:p>
            <a:pPr rtl="0"/>
            <a:r>
              <a:rPr lang="ru-RU"/>
              <a:t>12.9.3 - Что я изучил в этом модуле?</a:t>
            </a:r>
          </a:p>
          <a:p>
            <a:pPr rtl="0"/>
            <a:r>
              <a:rPr lang="ru-RU"/>
              <a:t>12.9.4 — Контрольная модуля - адресация IPv6</a:t>
            </a:r>
          </a:p>
        </p:txBody>
      </p:sp>
    </p:spTree>
    <p:extLst>
      <p:ext uri="{BB962C8B-B14F-4D97-AF65-F5344CB8AC3E}">
        <p14:creationId xmlns:p14="http://schemas.microsoft.com/office/powerpoint/2010/main" val="16667587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 rtl="0"/>
              <a:t>63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9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29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10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236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 rtl="0"/>
              <a:t>11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04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 Cisco и/или Партнеры, 2016 г. Все права защищены.   Конфиденциальная информация Cisco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pPr rtl="0"/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12: Адресация IPv6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pPr rtl="0"/>
            <a:r>
              <a:rPr lang="ru-RU">
                <a:solidFill>
                  <a:schemeClr val="bg2">
                    <a:lumMod val="40000"/>
                    <a:lumOff val="60000"/>
                  </a:schemeClr>
                </a:solidFill>
              </a:rPr>
              <a:t>Материалы для инструктора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12: Рекомендации (Продолжение)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46788"/>
            <a:ext cx="8853286" cy="41553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Тема </a:t>
            </a:r>
            <a:r>
              <a:rPr lang="ru-RU" sz="1600" dirty="0"/>
              <a:t>12.5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 err="1"/>
              <a:t>оработайте</a:t>
            </a:r>
            <a:r>
              <a:rPr lang="ru-RU" sz="1600" dirty="0"/>
              <a:t> над тем, как преобразовать 48-битный MAC-адрес в идентификатор интерфейса EUI-64.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Обсудите сценарии, когда целесообразно использовать SLAAC, DHCP без учета состояния или DHCP с сохранением </a:t>
            </a:r>
            <a:r>
              <a:rPr lang="ru-RU" sz="1600" dirty="0" smtClean="0"/>
              <a:t>состояния.</a:t>
            </a:r>
            <a:endParaRPr lang="ru-RU" sz="1600" dirty="0"/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Тема </a:t>
            </a:r>
            <a:r>
              <a:rPr lang="ru-RU" sz="1600" dirty="0"/>
              <a:t>12.6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Если возможно, отобразите динамически сгенерированный идентификатор интерфейса в </a:t>
            </a:r>
            <a:r>
              <a:rPr lang="ru-RU" sz="1600" dirty="0" err="1"/>
              <a:t>Windows</a:t>
            </a:r>
            <a:r>
              <a:rPr lang="ru-RU" sz="1600" dirty="0"/>
              <a:t>.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Если возможно, отобразите динамически сгенерированный идентификатор интерфейса на маршрутизаторе </a:t>
            </a:r>
            <a:r>
              <a:rPr lang="ru-RU" sz="1600" dirty="0" err="1"/>
              <a:t>Cisco</a:t>
            </a:r>
            <a:r>
              <a:rPr lang="ru-RU" sz="1600" dirty="0"/>
              <a:t>.</a:t>
            </a:r>
            <a:endParaRPr lang="en-US" sz="14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89233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12: Рекомендации (Продолжение)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46788"/>
            <a:ext cx="8853286" cy="41553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Тема </a:t>
            </a:r>
            <a:r>
              <a:rPr lang="ru-RU" sz="1600" dirty="0"/>
              <a:t>12.7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Как IPv6 использует многоадресную передачу для выполнения функций, которые IPv4 выполнял с широковещательными </a:t>
            </a:r>
            <a:r>
              <a:rPr lang="ru-RU" sz="1600" dirty="0" smtClean="0"/>
              <a:t>сообщениями?</a:t>
            </a:r>
            <a:endParaRPr lang="ru-RU" sz="1600" dirty="0"/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Тема </a:t>
            </a:r>
            <a:r>
              <a:rPr lang="ru-RU" sz="1600" dirty="0"/>
              <a:t>12.8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Проработайте пример проблем с подсетями на </a:t>
            </a:r>
            <a:r>
              <a:rPr lang="ru-RU" sz="1600" dirty="0" smtClean="0"/>
              <a:t>доске в классе. Покажите </a:t>
            </a:r>
            <a:r>
              <a:rPr lang="ru-RU" sz="1600" dirty="0"/>
              <a:t>примеры </a:t>
            </a:r>
            <a:r>
              <a:rPr lang="ru-RU" sz="1600" dirty="0" smtClean="0"/>
              <a:t>с разными </a:t>
            </a:r>
            <a:r>
              <a:rPr lang="ru-RU" sz="1600" dirty="0" err="1" smtClean="0"/>
              <a:t>гексетами</a:t>
            </a:r>
            <a:r>
              <a:rPr lang="ru-RU" sz="1600" dirty="0" smtClean="0"/>
              <a:t>.</a:t>
            </a:r>
            <a:endParaRPr lang="ru-RU" sz="16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301753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Модуль 12: Адресация IPv6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Введение в сетевые технологии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ru-RU"/>
              <a:t>Задачи модуля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821755"/>
            <a:ext cx="80125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Адресация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IPv6.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Цели модуля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Внедрение схему адресации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IPv6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5F2CA0-8AB1-46F5-A42B-3D4DECC8A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90912"/>
              </p:ext>
            </p:extLst>
          </p:nvPr>
        </p:nvGraphicFramePr>
        <p:xfrm>
          <a:off x="642616" y="1952562"/>
          <a:ext cx="7456362" cy="2669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8181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728181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7293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Заголовок темы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Цель темы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 b="0">
                          <a:effectLst/>
                        </a:rPr>
                        <a:t>Проблемы с протоколом IPv4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/>
                        <a:t>Объяснить необходимость использования адресации IPv6.</a:t>
                      </a:r>
                    </a:p>
                    <a:p>
                      <a:pPr fontAlgn="ctr"/>
                      <a:endParaRPr lang="en-US" sz="105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 b="0"/>
                        <a:t>Представление IPv6-адресов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/>
                        <a:t>Объяснить, какой вид имеют адреса IPv6.</a:t>
                      </a:r>
                    </a:p>
                    <a:p>
                      <a:pPr fontAlgn="ctr"/>
                      <a:endParaRPr lang="en-US" sz="105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216917477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 b="0"/>
                        <a:t>IPv6-адреса: типы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/>
                        <a:t>Сравнить типы сетевых адресов IPv6.</a:t>
                      </a:r>
                    </a:p>
                    <a:p>
                      <a:pPr fontAlgn="ctr"/>
                      <a:endParaRPr lang="en-US" sz="1050" b="0" dirty="0">
                        <a:effectLst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23668542"/>
                  </a:ext>
                </a:extLst>
              </a:tr>
              <a:tr h="201235"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 b="0"/>
                        <a:t>Статическая настройка  глобальных динамических адресов для одноадресной рассылки и динамически настраиваемые локальные адреса канала.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/>
                        <a:t>Объясните, как настроить статические глобальные одноадресные и локальные сетевые адреса IPv6.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 b="0"/>
                        <a:t>Динамическая адресация для глобальных динамических адресов для одноадресной рассылки 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/>
                        <a:t>Объясним как выполнить настройку глобальных динамических адресов для одноадресной рассылки.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ru-RU"/>
              <a:t>Цели модуля (продолжение)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F3ABF05-935F-4C72-8377-C67A9CC0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821755"/>
            <a:ext cx="801257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Название модуля: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Адресация IPv6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Цели модуля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Внедрение схему адресации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IPv6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5F2CA0-8AB1-46F5-A42B-3D4DECC8A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775158"/>
              </p:ext>
            </p:extLst>
          </p:nvPr>
        </p:nvGraphicFramePr>
        <p:xfrm>
          <a:off x="642616" y="2013235"/>
          <a:ext cx="7456362" cy="1198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1184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365178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72935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Заголовок темы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Цель темы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 b="0"/>
                        <a:t>Динамическая адресация   локальных адресов канала  IPv6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/>
                        <a:t>Динамическая настройка локальных адресов канала.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818444524"/>
                  </a:ext>
                </a:extLst>
              </a:tr>
              <a:tr h="201235"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 b="0"/>
                        <a:t>Адреса IPv6 для многоадресной рассылки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/>
                        <a:t>Определение IPv6-адресов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846877670"/>
                  </a:ext>
                </a:extLst>
              </a:tr>
              <a:tr h="201235"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 b="0"/>
                        <a:t>Разделение сети IPv6 на подсети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ru-RU" sz="1050"/>
                        <a:t>Реализация схемы адресации разделенной на подсети IPv6-сети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70258444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058468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244338"/>
            <a:ext cx="7598042" cy="1473462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12.1 Проблемы IPv4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Проблемы IPv4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Необходимость IPv6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4140028" cy="3073946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</a:rPr>
              <a:t>Адреса IPv4 заканчиваются. IPv6 является преемником IPv4. Имеет более крупное 128-битное адресное пространство.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</a:rPr>
              <a:t>Разработка IPv6 также включала исправления ограничений IPv4 и другие улучшения.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</a:rPr>
              <a:t>В связи с распространением Интернета ограниченным адресным пространством IPv4, проблемами с преобразованием сетевых адресов и проникновением Интернета в нашу жизнь пришло время для перехода на протокол IPv6.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1C0E8-9A48-4776-9AE6-431C4EFF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275" y="855419"/>
            <a:ext cx="3478852" cy="20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Проблемы адресации IPv4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 Параллельное использование протоколов IPv4 и IPv6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855419"/>
            <a:ext cx="7913517" cy="3073946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chemeClr val="tx1"/>
                </a:solidFill>
              </a:rPr>
              <a:t>Как IPv4, так и IPv6 будут сосуществовать в ближайшем будущем, и переход займет несколько лет.</a:t>
            </a:r>
          </a:p>
          <a:p>
            <a:pPr marL="0" indent="0" algn="l" rtl="0"/>
            <a:r>
              <a:rPr lang="ru-RU" sz="1600" dirty="0">
                <a:solidFill>
                  <a:schemeClr val="tx1"/>
                </a:solidFill>
              </a:rPr>
              <a:t>Специалисты IETF создали различные протоколы и инструменты, которые позволяют сетевым администраторам постепенно переводить свои сети на протокол IPv6. Методы перехода можно разделить на 3 категории.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Двойной стек. </a:t>
            </a:r>
            <a:r>
              <a:rPr lang="ru-RU" dirty="0">
                <a:solidFill>
                  <a:schemeClr val="tx1"/>
                </a:solidFill>
              </a:rPr>
              <a:t>Устройства с двойным стеком одновременно работают с протокольными стеками IPv4 и IPv6.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b="1" dirty="0" err="1" smtClean="0"/>
              <a:t>Туннелирование</a:t>
            </a:r>
            <a:r>
              <a:rPr lang="ru-RU" b="1" dirty="0" smtClean="0"/>
              <a:t>. </a:t>
            </a:r>
            <a:r>
              <a:rPr lang="ru-RU" dirty="0" smtClean="0"/>
              <a:t> Это </a:t>
            </a:r>
            <a:r>
              <a:rPr lang="ru-RU" dirty="0"/>
              <a:t>способ передачи IPv6-пакета по IPv4-сети. Пакет IPv6 инкапсулируется внутри пакета IPv4.</a:t>
            </a:r>
          </a:p>
          <a:p>
            <a:pPr marL="415985" lvl="1" indent="-342900" rtl="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Трансляция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dirty="0"/>
              <a:t> Преобразование сетевых адресов (NAT64) позволяет устройствам под управлением IPv6 обмениваться данными с устройствами IPv4 при помощи метода преобразования, аналогичного NAT для IPv4.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35741-D333-4DBC-B285-F99CC22F97CD}"/>
              </a:ext>
            </a:extLst>
          </p:cNvPr>
          <p:cNvSpPr txBox="1"/>
          <p:nvPr/>
        </p:nvSpPr>
        <p:spPr>
          <a:xfrm>
            <a:off x="431971" y="3918749"/>
            <a:ext cx="7913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b="1"/>
              <a:t>Примечание.</a:t>
            </a:r>
            <a:r>
              <a:rPr lang="ru-RU" sz="1400"/>
              <a:t> Туннелирование и трансляция предназначены для перехода на собственный IPv6 и должны использоваться только там, где это необходимо. Конечная цель — это естественный обмен данными в формате IPv6 между источником и назначением.</a:t>
            </a:r>
          </a:p>
        </p:txBody>
      </p:sp>
    </p:spTree>
    <p:extLst>
      <p:ext uri="{BB962C8B-B14F-4D97-AF65-F5344CB8AC3E}">
        <p14:creationId xmlns:p14="http://schemas.microsoft.com/office/powerpoint/2010/main" val="35435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12.2 Представление IPv6-адресов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Представление адресов IPv6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Форматы адресации IPv6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7913516" cy="4003184"/>
          </a:xfrm>
        </p:spPr>
        <p:txBody>
          <a:bodyPr/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</a:rPr>
              <a:t>Длина IPv6-адресов составляет 128 бит, написанных в виде строки шестнадцатеричных значений.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</a:rPr>
              <a:t>IPv6-адреса нечувствительны к регистру, их можно записывать как строчными, так и прописными буквами.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</a:rPr>
              <a:t>Предпочтительный формат записи IPv6-адреса: x:x:x:x:x:x:x:x, где каждый «x» состоит из четырех шестнадцатеричных цифр.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</a:rPr>
              <a:t>В IPv6-адресах сегмент из 16 бит или четырех шестнадцатеричных цифр неофициально называют гекстетом.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</a:rPr>
              <a:t>Примеры записи IPv6-адресов в предпочтительном формате.</a:t>
            </a:r>
          </a:p>
          <a:p>
            <a:pPr marL="358775" lvl="4" indent="0" rtl="0">
              <a:buNone/>
            </a:pPr>
            <a:r>
              <a:rPr lang="ru-RU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2001:0db8:0000:1111:0000:0000:0000:0200 </a:t>
            </a:r>
          </a:p>
          <a:p>
            <a:pPr marL="358775" lvl="4" indent="0" rtl="0">
              <a:buNone/>
            </a:pPr>
            <a:r>
              <a:rPr lang="ru-RU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001:0db8:0000:00a3:abcd:</a:t>
            </a:r>
            <a:r>
              <a:rPr lang="ru-RU" sz="160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000:0000:1234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l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r>
              <a:rPr lang="ru-RU" dirty="0"/>
              <a:t>Материалы для инструкторов. Модуль </a:t>
            </a:r>
            <a:r>
              <a:rPr lang="ru-RU" dirty="0" smtClean="0"/>
              <a:t>12. </a:t>
            </a:r>
            <a:r>
              <a:rPr lang="ru-RU" dirty="0"/>
              <a:t>Руководство по планированию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853286" cy="374765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Эта презентация </a:t>
            </a:r>
            <a:r>
              <a:rPr lang="en-US" dirty="0"/>
              <a:t>PowerPoint </a:t>
            </a:r>
            <a:r>
              <a:rPr lang="ru-RU" dirty="0"/>
              <a:t>состоит двух частей: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Руководство по планированию для инструкторов</a:t>
            </a:r>
          </a:p>
          <a:p>
            <a:pPr lvl="1"/>
            <a:r>
              <a:rPr lang="ru-RU" dirty="0"/>
              <a:t>Ознакомительная информация по модулю </a:t>
            </a:r>
          </a:p>
          <a:p>
            <a:pPr lvl="1"/>
            <a:r>
              <a:rPr lang="ru-RU" dirty="0"/>
              <a:t>Методические пособия</a:t>
            </a:r>
          </a:p>
          <a:p>
            <a:r>
              <a:rPr lang="ru-RU" dirty="0"/>
              <a:t>Презентация перед классом для инструктора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Дополнительные слайды, которые можно использовать в классе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/>
              <a:t>Начало на слайде № </a:t>
            </a:r>
            <a:r>
              <a:rPr lang="ru-RU" dirty="0" smtClean="0"/>
              <a:t>12</a:t>
            </a:r>
            <a:br>
              <a:rPr lang="ru-RU" dirty="0" smtClean="0"/>
            </a:br>
            <a:endParaRPr lang="ru-RU" dirty="0"/>
          </a:p>
          <a:p>
            <a:pPr marL="142875" lvl="1" indent="0">
              <a:buNone/>
            </a:pPr>
            <a:r>
              <a:rPr lang="ru-RU" sz="1600" b="1" dirty="0" smtClean="0"/>
              <a:t>Примечание</a:t>
            </a:r>
            <a:r>
              <a:rPr lang="ru-RU" sz="1600" dirty="0"/>
              <a:t>: Перед предоставлением общего доступа удалите руководство по планированию из данной презентации.</a:t>
            </a:r>
          </a:p>
          <a:p>
            <a:pPr marL="142875" lvl="1" indent="0">
              <a:buNone/>
            </a:pPr>
            <a:r>
              <a:rPr lang="ru-RU" sz="1600" dirty="0">
                <a:solidFill>
                  <a:schemeClr val="accent4"/>
                </a:solidFill>
              </a:rPr>
              <a:t>Для получения дополнительной помощи и ресурсов перейдите на домашнюю страницу инструктора и ресурсы курса для этого курса. Вы также можете посетить сайт профессионального развития на netacad.com, официальную страницу </a:t>
            </a:r>
            <a:r>
              <a:rPr lang="ru-RU" sz="1600" dirty="0" err="1">
                <a:solidFill>
                  <a:schemeClr val="accent4"/>
                </a:solidFill>
              </a:rPr>
              <a:t>Cisco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Networking</a:t>
            </a:r>
            <a:r>
              <a:rPr lang="ru-RU" sz="1600" dirty="0">
                <a:solidFill>
                  <a:schemeClr val="accent4"/>
                </a:solidFill>
              </a:rPr>
              <a:t> </a:t>
            </a:r>
            <a:r>
              <a:rPr lang="ru-RU" sz="1600" dirty="0" err="1">
                <a:solidFill>
                  <a:schemeClr val="accent4"/>
                </a:solidFill>
              </a:rPr>
              <a:t>Academy</a:t>
            </a:r>
            <a:r>
              <a:rPr lang="ru-RU" sz="1600" dirty="0">
                <a:solidFill>
                  <a:schemeClr val="accent4"/>
                </a:solidFill>
              </a:rPr>
              <a:t> в </a:t>
            </a:r>
            <a:r>
              <a:rPr lang="ru-RU" sz="1600" dirty="0" err="1">
                <a:solidFill>
                  <a:schemeClr val="accent4"/>
                </a:solidFill>
              </a:rPr>
              <a:t>Facebook</a:t>
            </a:r>
            <a:r>
              <a:rPr lang="ru-RU" sz="1600" dirty="0">
                <a:solidFill>
                  <a:schemeClr val="accent4"/>
                </a:solidFill>
              </a:rPr>
              <a:t> или группу FB только для инструкторов</a:t>
            </a:r>
            <a:r>
              <a:rPr lang="ru-RU" sz="1600" b="1" dirty="0">
                <a:solidFill>
                  <a:schemeClr val="accent4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47441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35440" cy="731837"/>
          </a:xfrm>
        </p:spPr>
        <p:txBody>
          <a:bodyPr/>
          <a:lstStyle/>
          <a:p>
            <a:pPr rtl="0"/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Правило представления адресов IPv6 1 — Пропустить ведущий ноль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2" y="856211"/>
            <a:ext cx="8986058" cy="2637760"/>
          </a:xfrm>
        </p:spPr>
        <p:txBody>
          <a:bodyPr/>
          <a:lstStyle/>
          <a:p>
            <a:pPr marL="0" indent="0" algn="l" rtl="0"/>
            <a:r>
              <a:rPr lang="ru-RU" sz="1600" dirty="0">
                <a:solidFill>
                  <a:schemeClr val="tx1"/>
                </a:solidFill>
              </a:rPr>
              <a:t>Первое правило для сокращения записи IPv6-адресов — пропуск всех начальных 0 (нулей) в шестнадцатеричной записи.</a:t>
            </a:r>
          </a:p>
          <a:p>
            <a:pPr marL="73085" lvl="1" indent="0" rtl="0">
              <a:buNone/>
            </a:pPr>
            <a:r>
              <a:rPr lang="ru-RU" sz="1600" b="1" dirty="0"/>
              <a:t>Примеры: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01AB можно представить как 1AB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09f0 может быть представлен как 9f0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0a00 может быть представлен как a00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00AB можно представить как AB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algn="l" rtl="0"/>
            <a:r>
              <a:rPr lang="ru-RU" sz="1600" dirty="0">
                <a:solidFill>
                  <a:schemeClr val="tx1"/>
                </a:solidFill>
              </a:rPr>
              <a:t>Это правило применяется только к начальным нулям, а НЕ к конечным, иначе адрес будет непонятен.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 algn="l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8D418206-3EDF-4754-9AFB-FFEB63859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777376"/>
              </p:ext>
            </p:extLst>
          </p:nvPr>
        </p:nvGraphicFramePr>
        <p:xfrm>
          <a:off x="1507203" y="3618345"/>
          <a:ext cx="6617097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12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4653970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1100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/>
                        <a:t>Формат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Предпочитаемый формат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b="1" dirty="0"/>
                        <a:t>2001: 0дб8: 0000:1111: 0000: 0000:000 0200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Опустить ведущие нули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/>
                        <a:t>2001: db8:0: 1111:0: 0:200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6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/>
          <a:lstStyle/>
          <a:p>
            <a:pPr rtl="0"/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Правило представления адресов IPv6 2 — двойное двоеточие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7913516" cy="2399913"/>
          </a:xfrm>
        </p:spPr>
        <p:txBody>
          <a:bodyPr/>
          <a:lstStyle/>
          <a:p>
            <a:pPr marL="0" indent="0" algn="l" rtl="0"/>
            <a:r>
              <a:rPr lang="ru-RU" sz="1800">
                <a:solidFill>
                  <a:schemeClr val="tx1"/>
                </a:solidFill>
              </a:rPr>
              <a:t>Двойное двоеточие (::) может заменять все единичные, непрерывные строки из одного или нескольких 16-битных сегментов (гекстетов), которые состоят только из нулей. </a:t>
            </a:r>
          </a:p>
          <a:p>
            <a:pPr marL="0" indent="0" algn="l" rtl="0"/>
            <a:r>
              <a:rPr lang="ru-RU" sz="1600" b="1">
                <a:solidFill>
                  <a:schemeClr val="tx1"/>
                </a:solidFill>
              </a:rPr>
              <a:t>Пример.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tx1"/>
                </a:solidFill>
              </a:rPr>
              <a:t>2001:db8:cafe: 1:0:0:0:1 (ведущие 0 опущены) можно было бы представить как 2001:db8:cafe:1:</a:t>
            </a:r>
          </a:p>
          <a:p>
            <a:pPr marL="0" indent="0" algn="l"/>
            <a:endParaRPr lang="en-US" sz="1600" dirty="0">
              <a:solidFill>
                <a:schemeClr val="tx1"/>
              </a:solidFill>
            </a:endParaRPr>
          </a:p>
          <a:p>
            <a:pPr marL="0" indent="0" algn="l" rtl="0"/>
            <a:r>
              <a:rPr lang="ru-RU" sz="1400">
                <a:solidFill>
                  <a:schemeClr val="tx1"/>
                </a:solidFill>
              </a:rPr>
              <a:t>Двойное двоеточие (::) может использоваться в адресе только один раз, иначе возникнет двусмысленность и данной записи будут соответствовать несколько возможных адресов.</a:t>
            </a:r>
          </a:p>
          <a:p>
            <a:pPr marL="0" indent="0" algn="l"/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8D418206-3EDF-4754-9AFB-FFEB63859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882007"/>
              </p:ext>
            </p:extLst>
          </p:nvPr>
        </p:nvGraphicFramePr>
        <p:xfrm>
          <a:off x="776924" y="3408908"/>
          <a:ext cx="6617097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12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4653970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1100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/>
                        <a:t>Формат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Предпочитаемый формат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b="1" dirty="0"/>
                        <a:t>2001: 0дб8: 0000:1111: 0000: 0000: 0200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Сокращенный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/>
                        <a:t>2001:db8:0:1111::200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12.3 Типы адресов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243753" cy="731837"/>
          </a:xfrm>
        </p:spPr>
        <p:txBody>
          <a:bodyPr/>
          <a:lstStyle/>
          <a:p>
            <a:r>
              <a:rPr lang="ru-RU" sz="1600" dirty="0"/>
              <a:t>Существует три типа IPv6-адресов: 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 smtClean="0"/>
              <a:t>Индивидуальные </a:t>
            </a:r>
            <a:r>
              <a:rPr lang="ru-RU" sz="2400" dirty="0"/>
              <a:t>(</a:t>
            </a:r>
            <a:r>
              <a:rPr lang="ru-RU" sz="2400" dirty="0" smtClean="0"/>
              <a:t>одноадресные), </a:t>
            </a:r>
            <a:r>
              <a:rPr lang="ru-RU" sz="2400" dirty="0"/>
              <a:t>групповые (</a:t>
            </a:r>
            <a:r>
              <a:rPr lang="ru-RU" sz="2400" dirty="0" smtClean="0"/>
              <a:t>многоадресные) </a:t>
            </a:r>
            <a:r>
              <a:rPr lang="ru-RU" sz="2400" dirty="0"/>
              <a:t>и </a:t>
            </a:r>
            <a:r>
              <a:rPr lang="ru-RU" sz="2400" dirty="0"/>
              <a:t>произвольные </a:t>
            </a:r>
            <a:r>
              <a:rPr lang="ru-RU" sz="2400" dirty="0" smtClean="0"/>
              <a:t>рассылки.</a:t>
            </a:r>
            <a:endParaRPr lang="ru-RU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chemeClr val="tx1"/>
                </a:solidFill>
              </a:rPr>
              <a:t>Существует три широкие категории адресов IPv6: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Индивидуальная (одноадресная) рассылка, </a:t>
            </a:r>
            <a:r>
              <a:rPr lang="ru-RU" sz="1600" dirty="0" err="1" smtClean="0">
                <a:solidFill>
                  <a:schemeClr val="tx1"/>
                </a:solidFill>
              </a:rPr>
              <a:t>unicast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dirty="0">
                <a:solidFill>
                  <a:schemeClr val="tx1"/>
                </a:solidFill>
              </a:rPr>
              <a:t>служит для однозначного определения интерфейса на устройстве под управлением протокола IPv6.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Групповая (многоадресная) рассылка, </a:t>
            </a:r>
            <a:r>
              <a:rPr lang="en-US" sz="1600" dirty="0" smtClean="0">
                <a:solidFill>
                  <a:schemeClr val="tx1"/>
                </a:solidFill>
              </a:rPr>
              <a:t>multicast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используется для отправки одного IPv6-пакета на несколько адресов назначения.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Произвольная рассылка,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anycast</a:t>
            </a:r>
            <a:r>
              <a:rPr lang="ru-RU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>
                <a:solidFill>
                  <a:schemeClr val="tx1"/>
                </a:solidFill>
              </a:rPr>
              <a:t>любой индивидуальный IPv6-адрес, который может быть назначен нескольким устройствам. Пакет, отправляемый на адрес произвольной рассылки, направляется к ближайшему устройству с этим адресом.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algn="l" rtl="0"/>
            <a:r>
              <a:rPr lang="ru-RU" sz="1600" b="1" dirty="0">
                <a:solidFill>
                  <a:schemeClr val="tx1"/>
                </a:solidFill>
              </a:rPr>
              <a:t>Примечание.</a:t>
            </a:r>
            <a:r>
              <a:rPr lang="ru-RU" sz="1600" dirty="0">
                <a:solidFill>
                  <a:schemeClr val="tx1"/>
                </a:solidFill>
              </a:rPr>
              <a:t> Протокол IPv6 не использует адреса широковещательной рассылки. Однако есть групповой IPv6-адрес для всех узлов, который дает аналогичный результат.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algn="l"/>
            <a:endParaRPr lang="en-US" sz="16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Типы IPv6-адресов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Длина префикса IPv6-адреса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" y="731838"/>
            <a:ext cx="8877993" cy="1615578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chemeClr val="tx1"/>
                </a:solidFill>
              </a:rPr>
              <a:t>Как и IPv4, длина префикса представлена в виде косой черты и используется для указания сетевой части адреса IPv6.</a:t>
            </a:r>
          </a:p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chemeClr val="tx1"/>
                </a:solidFill>
              </a:rPr>
              <a:t>Диапазон длины префикса может составлять от 0 до 128. Обычная длина префикса IPv6 для локальных сетей и большинства сетей других типов — /64, как показано на рисунке.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 algn="l"/>
            <a:endParaRPr lang="en-US" sz="16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711CFE-EFE8-4AEF-8D4D-DB7AA12D8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30" y="2024211"/>
            <a:ext cx="4469641" cy="1727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51A667-EF42-442E-A708-9DFBA630D846}"/>
              </a:ext>
            </a:extLst>
          </p:cNvPr>
          <p:cNvSpPr txBox="1"/>
          <p:nvPr/>
        </p:nvSpPr>
        <p:spPr>
          <a:xfrm>
            <a:off x="191193" y="3952755"/>
            <a:ext cx="8670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/>
              <a:t>Настоятельно рекомендуется использовать 64-битный идентификатор интерфейса для большинства сетей. Это связано с тем, что </a:t>
            </a:r>
            <a:r>
              <a:rPr lang="ru-RU" sz="1400" dirty="0" err="1"/>
              <a:t>автоконфигурация</a:t>
            </a:r>
            <a:r>
              <a:rPr lang="ru-RU" sz="1400" dirty="0"/>
              <a:t> адресов без учета (SLAAC) использует 64 бита для идентификатора интерфейса. Это также упрощает создание и управление подсетями</a:t>
            </a:r>
            <a:r>
              <a:rPr lang="ru-RU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00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Типы адресов IPv6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Другие типы IPv6-адресов одноадресной рассылки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7898"/>
            <a:ext cx="5173133" cy="3737750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chemeClr val="tx1"/>
                </a:solidFill>
              </a:rPr>
              <a:t>В отличие от устройств IPv4, имеющих только один адрес, адреса IPv6 обычно имеют два одноадресных адреса: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Глобальный индивидуальный адрес</a:t>
            </a:r>
            <a:r>
              <a:rPr lang="ru-RU" sz="1600" dirty="0">
                <a:solidFill>
                  <a:schemeClr val="tx1"/>
                </a:solidFill>
              </a:rPr>
              <a:t> аналогичен публичному IPv4-адресу. Эти адреса, к которым можно проложить маршрут по Интернету, являются уникальными по всему миру.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Локальный адрес </a:t>
            </a:r>
            <a:r>
              <a:rPr lang="ru-RU" sz="1600" b="1" dirty="0">
                <a:solidFill>
                  <a:schemeClr val="tx1"/>
                </a:solidFill>
              </a:rPr>
              <a:t>канала(LLA) </a:t>
            </a:r>
            <a:r>
              <a:rPr lang="ru-RU" sz="1600" dirty="0">
                <a:solidFill>
                  <a:schemeClr val="tx1"/>
                </a:solidFill>
              </a:rPr>
              <a:t> используются для обмена данными с другими устройствами по одному локальному каналу. LLA не являются маршрутизируемыми и ограничиваются одним каналом. 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pPr marL="0" indent="0" algn="l"/>
            <a:endParaRPr lang="en-US" sz="16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BE6E4-8308-4A7B-92AC-81146B461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42" y="1035050"/>
            <a:ext cx="3528847" cy="33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Типы адресов IPv6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Примечание об уникальном локальном адресе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857250"/>
            <a:ext cx="8562571" cy="2690789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800" dirty="0">
                <a:solidFill>
                  <a:schemeClr val="tx1"/>
                </a:solidFill>
              </a:rPr>
              <a:t>Уникальные локальные IPv6-адреса имеют некоторые общие особенности с частными адресами RFC 1918 для IPv4, но при этом между ними имеются и значительные различия.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Уникальные локальные адреса используются для локальной адресации в пределах узла или между ограниченным количеством узлов.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Уникальные локальные адреса могут использоваться для устройств, которым никогда не понадобится использование других сетей или получение из них данных.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Уникальные локальные адреса не маршрутизируются глобально и не преобразуются в глобальный адрес IPv6.</a:t>
            </a:r>
          </a:p>
          <a:p>
            <a:pPr marL="0" indent="0" algn="l"/>
            <a:endParaRPr lang="en-US" sz="18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31FF7-40C5-41A9-B1B2-B932B5944E05}"/>
              </a:ext>
            </a:extLst>
          </p:cNvPr>
          <p:cNvSpPr txBox="1"/>
          <p:nvPr/>
        </p:nvSpPr>
        <p:spPr>
          <a:xfrm>
            <a:off x="566383" y="3673452"/>
            <a:ext cx="8427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/>
              <a:t>Многие сайты используют частные адреса RFC 1918, чтобы обеспечить безопасность или защитить сеть от потенциальных угроз. Это никогда не предназначалось для использования </a:t>
            </a:r>
            <a:r>
              <a:rPr lang="ru-RU" sz="1600" dirty="0" err="1"/>
              <a:t>ULAs</a:t>
            </a:r>
            <a:r>
              <a:rPr lang="ru-RU" sz="1600" dirty="0"/>
              <a:t>. </a:t>
            </a:r>
            <a:r>
              <a:rPr lang="ru-RU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0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-RU" sz="1600" dirty="0"/>
              <a:t>Типы </a:t>
            </a:r>
            <a:r>
              <a:rPr lang="ru-RU" sz="1600" dirty="0" smtClean="0"/>
              <a:t>адресов </a:t>
            </a:r>
            <a:r>
              <a:rPr lang="ru-RU" sz="1600" dirty="0" smtClean="0"/>
              <a:t>IPv6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IPv6 </a:t>
            </a:r>
            <a:r>
              <a:rPr lang="ru-RU" sz="2400" dirty="0" smtClean="0"/>
              <a:t>GUA</a:t>
            </a:r>
            <a:endParaRPr lang="ru-RU" sz="16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2" y="1018424"/>
            <a:ext cx="8212484" cy="1653559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chemeClr val="tx1"/>
                </a:solidFill>
              </a:rPr>
              <a:t>Глобальные индивидуальные IPv6-адреса (GUA) уникальны по всему миру и доступны для маршрутизации через Интернет IPv6.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В настоящее время назначаются только глобальные индивидуальные адреса с первыми тремя битами 001 или 2000::/3.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Доступные в настоящее время </a:t>
            </a:r>
            <a:r>
              <a:rPr lang="ru-RU" sz="1400" dirty="0" err="1">
                <a:solidFill>
                  <a:schemeClr val="tx1"/>
                </a:solidFill>
              </a:rPr>
              <a:t>GUAs</a:t>
            </a:r>
            <a:r>
              <a:rPr lang="ru-RU" sz="1400" dirty="0">
                <a:solidFill>
                  <a:schemeClr val="tx1"/>
                </a:solidFill>
              </a:rPr>
              <a:t> начинаются с десятичной 2 или 3 (это всего 1/8 от общего доступного адресного пространства IPv6).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2C171-6C4F-462E-8801-77898CB37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67" y="2756848"/>
            <a:ext cx="5097321" cy="17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Типы адресов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IPv6 Структура GUA</a:t>
            </a:r>
            <a:r>
              <a:rPr lang="ru-RU" sz="1600"/>
              <a:t>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4" y="555789"/>
            <a:ext cx="9044246" cy="3066433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b="1" dirty="0">
                <a:solidFill>
                  <a:srgbClr val="000000"/>
                </a:solidFill>
              </a:rPr>
              <a:t>Префикс глобальной маршрутизации</a:t>
            </a:r>
          </a:p>
          <a:p>
            <a:pPr lvl="1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Префикс глобальной маршрутизации — это префиксальная или сетевая часть адреса, назначаемая </a:t>
            </a:r>
            <a:r>
              <a:rPr lang="ru-RU" sz="1600" dirty="0" err="1">
                <a:solidFill>
                  <a:srgbClr val="000000"/>
                </a:solidFill>
              </a:rPr>
              <a:t>интернет-провайдером</a:t>
            </a:r>
            <a:r>
              <a:rPr lang="ru-RU" sz="1600" dirty="0">
                <a:solidFill>
                  <a:srgbClr val="000000"/>
                </a:solidFill>
              </a:rPr>
              <a:t> заказчику или узлу. Префикс глобальной маршрутизации зависит от политик поставщика услуг Интернета.</a:t>
            </a:r>
          </a:p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b="1" dirty="0">
                <a:solidFill>
                  <a:srgbClr val="000000"/>
                </a:solidFill>
              </a:rPr>
              <a:t>Идентификатор подсети</a:t>
            </a:r>
          </a:p>
          <a:p>
            <a:pPr lvl="1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Поле Идентификатор подсети — это область между префиксом глобальной маршрутизации и идентификатором интерфейса. Идентификатор подсети используется организациями для обозначения подсетей на своем сайте.</a:t>
            </a:r>
          </a:p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b="1" dirty="0">
                <a:solidFill>
                  <a:srgbClr val="000000"/>
                </a:solidFill>
              </a:rPr>
              <a:t>Идентификатор интерфейса</a:t>
            </a:r>
          </a:p>
          <a:p>
            <a:pPr lvl="1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Идентификатор IPv6-интерфейса эквивалентен узловой части IPv4-адреса. Настоятельно рекомендуется использовать в большинстве случаев / 64 подсети, что создает 64-битный идентификатор интерфейса. 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8A82F-60E8-4147-8B2F-E378272C665E}"/>
              </a:ext>
            </a:extLst>
          </p:cNvPr>
          <p:cNvSpPr txBox="1"/>
          <p:nvPr/>
        </p:nvSpPr>
        <p:spPr>
          <a:xfrm>
            <a:off x="257695" y="4178011"/>
            <a:ext cx="8703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200" b="1" dirty="0"/>
              <a:t>Примечание.</a:t>
            </a:r>
            <a:r>
              <a:rPr lang="ru-RU" sz="1200" dirty="0"/>
              <a:t> В отличие от IPv4, при использовании протокола IPv6 устройству можно назначить адрес узла, состоящий из одних 0 или из одних 1. Можно также использовать адрес из одних 0, но он зарезервирован в качестве адреса произвольной рассылки маршрутизатора подсети, и его следует назначать только маршрутизаторам.</a:t>
            </a:r>
          </a:p>
        </p:txBody>
      </p:sp>
    </p:spTree>
    <p:extLst>
      <p:ext uri="{BB962C8B-B14F-4D97-AF65-F5344CB8AC3E}">
        <p14:creationId xmlns:p14="http://schemas.microsoft.com/office/powerpoint/2010/main" val="33926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Типы адресов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IPv6 LLA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819502"/>
            <a:ext cx="8902931" cy="2214177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Локальный IPv6-адрес канала позволяет устройству обмениваться данными с другими устройствами с включенным протоколом IPv6 в том же канале (подсети) и только в нем.</a:t>
            </a:r>
          </a:p>
          <a:p>
            <a:pPr marL="169863" indent="-169863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Пакеты с исходным или конечным LLA не могут быть маршрутизированы.</a:t>
            </a:r>
          </a:p>
          <a:p>
            <a:pPr marL="169863" indent="-169863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Каждый сетевой интерфейс с поддержкой IPv6 должен иметь LLA.</a:t>
            </a:r>
          </a:p>
          <a:p>
            <a:pPr marL="169863" indent="-169863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Если локальный адрес канала не настроен вручную на интерфейсе, устройство автоматически создает его самостоятельно, не обращаясь к DHCP-серверу.</a:t>
            </a:r>
          </a:p>
          <a:p>
            <a:pPr marL="169863" indent="-169863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</a:rPr>
              <a:t>IPv6 LLA находятся в диапазоне fe80::/10.</a:t>
            </a:r>
          </a:p>
          <a:p>
            <a:pPr marL="169863" indent="-169863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169863" indent="-169863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BF2F6-9976-4706-A856-94F952BD6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358" y="3033679"/>
            <a:ext cx="4838608" cy="15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r>
              <a:rPr lang="ru-RU" dirty="0"/>
              <a:t>В этом модуле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3463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 в GUI: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1944" y="1278314"/>
          <a:ext cx="8557528" cy="308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Функции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Анимация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Видео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Познакомит учащихся с новыми навыками и понятиями.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«Проверьте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свое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понимание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темы»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Онлайн</a:t>
                      </a:r>
                      <a:r>
                        <a:rPr lang="ru-RU" baseline="0" dirty="0" smtClean="0"/>
                        <a:t>-к</a:t>
                      </a:r>
                      <a:r>
                        <a:rPr lang="ru-RU" dirty="0" smtClean="0"/>
                        <a:t>онтрольная по теме,</a:t>
                      </a:r>
                      <a:r>
                        <a:rPr lang="ru-RU" baseline="0" dirty="0" smtClean="0"/>
                        <a:t> чтобы помочь ученикам самостоятельно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Интерактивные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задания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Задания</a:t>
                      </a:r>
                      <a:r>
                        <a:rPr lang="ru-RU" baseline="0" dirty="0" smtClean="0"/>
                        <a:t> р</a:t>
                      </a:r>
                      <a:r>
                        <a:rPr lang="ru-RU" dirty="0" smtClean="0"/>
                        <a:t>азных форматов, чтобы помочь ученикам оценить понимание материала.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Проверка синтаксиса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Небольшие симуляции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для отработки навыков настройки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командной строке </a:t>
                      </a:r>
                      <a:r>
                        <a:rPr lang="ru-RU" dirty="0" err="1" smtClean="0"/>
                        <a:t>Cisco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Задания в PT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Моделирование сетей, предназначенных для изучения, приобретения, укрепления и расширения навыков.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5926998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12.4 Статическая конфигурация GUA и LLA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Статическая конфигурация GUA и LLA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Статическая конфигурация GUA на маршрутизаторе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1035050"/>
            <a:ext cx="9010996" cy="2064285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Большинство команд конфигурирования и проверки IPv6-сети в операционной системе </a:t>
            </a:r>
            <a:r>
              <a:rPr lang="ru-RU" sz="1600" dirty="0" err="1">
                <a:solidFill>
                  <a:srgbClr val="000000"/>
                </a:solidFill>
              </a:rPr>
              <a:t>Cisco</a:t>
            </a:r>
            <a:r>
              <a:rPr lang="ru-RU" sz="1600" dirty="0">
                <a:solidFill>
                  <a:srgbClr val="000000"/>
                </a:solidFill>
              </a:rPr>
              <a:t> IOS похожи на свои аналоги для IPv4-сети. Во многих случаях единственное отличие между ними — использование в командах </a:t>
            </a:r>
            <a:r>
              <a:rPr lang="ru-RU" sz="1600" b="1" dirty="0">
                <a:solidFill>
                  <a:srgbClr val="000000"/>
                </a:solidFill>
              </a:rPr>
              <a:t>ipv6</a:t>
            </a:r>
            <a:r>
              <a:rPr lang="ru-RU" sz="1600" dirty="0">
                <a:solidFill>
                  <a:srgbClr val="000000"/>
                </a:solidFill>
              </a:rPr>
              <a:t> вместо </a:t>
            </a:r>
            <a:r>
              <a:rPr lang="ru-RU" sz="1600" b="1" dirty="0" err="1">
                <a:solidFill>
                  <a:srgbClr val="000000"/>
                </a:solidFill>
              </a:rPr>
              <a:t>ip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Команда для настройки GUA IPv6 на интерфейсе: </a:t>
            </a:r>
            <a:r>
              <a:rPr lang="ru-RU" sz="1600" b="1" dirty="0">
                <a:solidFill>
                  <a:srgbClr val="000000"/>
                </a:solidFill>
              </a:rPr>
              <a:t>IPv6 адрес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i="1" dirty="0">
                <a:solidFill>
                  <a:srgbClr val="000000"/>
                </a:solidFill>
              </a:rPr>
              <a:t>ipv6-адрес/</a:t>
            </a:r>
            <a:r>
              <a:rPr lang="ru-RU" sz="1600" i="1" dirty="0" err="1">
                <a:solidFill>
                  <a:srgbClr val="000000"/>
                </a:solidFill>
              </a:rPr>
              <a:t>prefix-length</a:t>
            </a:r>
            <a:r>
              <a:rPr lang="ru-RU" sz="1600" i="1" dirty="0">
                <a:solidFill>
                  <a:srgbClr val="000000"/>
                </a:solidFill>
              </a:rPr>
              <a:t>. 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В примере показаны команды для настройки GUA на интерфейсе G0/0/0 на R1:</a:t>
            </a:r>
          </a:p>
          <a:p>
            <a:pPr marL="169863" indent="-169863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169863" indent="-169863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55BE97-77D7-4D00-9761-F371C2A2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864" y="3249227"/>
            <a:ext cx="4747759" cy="7078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R1(config)# </a:t>
            </a:r>
            <a:r>
              <a:rPr kumimoji="0" lang="ru-RU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 gigabitethernet 0/0/0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ru-RU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ipv6 address 2001:db8:acad:1::1/64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ru-RU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 shutdown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ru-RU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1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Статическая конфигурация GUA и LLA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Статическая конфигурация GUA на узле Windows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4" y="1035051"/>
            <a:ext cx="3773171" cy="2256790"/>
          </a:xfrm>
        </p:spPr>
        <p:txBody>
          <a:bodyPr/>
          <a:lstStyle/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Ручная настройка IPv6-адреса на узле аналогична настройке IPv4-адреса.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В качестве шлюза по умолчанию можно использовать GUA или LLA интерфейса маршрутизатора. Наилучшей практикой является использование LLA.</a:t>
            </a:r>
          </a:p>
          <a:p>
            <a:pPr marL="169863" indent="-169863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marL="169863" indent="-169863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28590-4F2F-4C75-AAF1-01FE9ADDA800}"/>
              </a:ext>
            </a:extLst>
          </p:cNvPr>
          <p:cNvSpPr txBox="1"/>
          <p:nvPr/>
        </p:nvSpPr>
        <p:spPr>
          <a:xfrm>
            <a:off x="431800" y="3291841"/>
            <a:ext cx="3474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>
                <a:solidFill>
                  <a:srgbClr val="000000"/>
                </a:solidFill>
              </a:rPr>
              <a:t>Если используется DHCPv6 или SLAAC, локальный адрес канала локального маршрутизатора автоматически указывается как адрес шлюза по умолчанию.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FDA62-B00A-4541-A999-09D57E536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172" y="922607"/>
            <a:ext cx="4151513" cy="350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60873" cy="731837"/>
          </a:xfrm>
        </p:spPr>
        <p:txBody>
          <a:bodyPr/>
          <a:lstStyle/>
          <a:p>
            <a:pPr rtl="0"/>
            <a:r>
              <a:rPr lang="ru-RU" sz="1600" dirty="0"/>
              <a:t>Статическая конфигурация GUA и LLA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Статическая конфигурация GUA локального одноадресного </a:t>
            </a:r>
            <a:r>
              <a:rPr lang="ru-RU" sz="2400" dirty="0" smtClean="0"/>
              <a:t>адреса</a:t>
            </a:r>
            <a:endParaRPr lang="ru-RU" sz="16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" y="1035051"/>
            <a:ext cx="8819804" cy="1841314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Ручная настройка локального адреса канала позволяет создавать адрес, который легче узнать и запомнить. 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0000"/>
                </a:solidFill>
              </a:rPr>
              <a:t>LLA можно настроить вручную с помощью команды ipv6-link-local-address </a:t>
            </a:r>
            <a:r>
              <a:rPr lang="ru-RU" sz="1600" b="1" dirty="0" err="1">
                <a:solidFill>
                  <a:srgbClr val="000000"/>
                </a:solidFill>
              </a:rPr>
              <a:t>link-local</a:t>
            </a:r>
            <a:r>
              <a:rPr lang="ru-RU" sz="1600" b="1" dirty="0">
                <a:solidFill>
                  <a:srgbClr val="000000"/>
                </a:solidFill>
              </a:rPr>
              <a:t> 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В примере показаны команды для настройки LLA на интерфейсе G0/0/0 на R1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5222D8-7C54-4682-A886-0C1FFB40F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500" y="2876365"/>
            <a:ext cx="4747759" cy="7078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R1(config)# </a:t>
            </a:r>
            <a:r>
              <a:rPr kumimoji="0" lang="ru-RU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 gigabitethernet 0/0/0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ru-RU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ipv6 address fe80::1:1 link-local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ru-RU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 shutdown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R1(config-if)# </a:t>
            </a:r>
            <a:r>
              <a:rPr kumimoji="0" lang="ru-RU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60E2F-2940-40F7-A61E-96AFF1D091E3}"/>
              </a:ext>
            </a:extLst>
          </p:cNvPr>
          <p:cNvSpPr txBox="1"/>
          <p:nvPr/>
        </p:nvSpPr>
        <p:spPr>
          <a:xfrm>
            <a:off x="349135" y="3838049"/>
            <a:ext cx="8620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>
                <a:solidFill>
                  <a:srgbClr val="000000"/>
                </a:solidFill>
              </a:rPr>
              <a:t>Примечание. Один и тот же LLA может быть </a:t>
            </a:r>
            <a:r>
              <a:rPr lang="ru-RU" sz="1400" dirty="0" smtClean="0">
                <a:solidFill>
                  <a:srgbClr val="000000"/>
                </a:solidFill>
              </a:rPr>
              <a:t>настроен </a:t>
            </a:r>
            <a:r>
              <a:rPr lang="ru-RU" sz="1400" dirty="0">
                <a:solidFill>
                  <a:srgbClr val="000000"/>
                </a:solidFill>
              </a:rPr>
              <a:t>для </a:t>
            </a:r>
            <a:r>
              <a:rPr lang="ru-RU" sz="1400" dirty="0" smtClean="0">
                <a:solidFill>
                  <a:srgbClr val="000000"/>
                </a:solidFill>
              </a:rPr>
              <a:t>каждого канала, </a:t>
            </a:r>
            <a:r>
              <a:rPr lang="ru-RU" sz="1400" dirty="0">
                <a:solidFill>
                  <a:srgbClr val="000000"/>
                </a:solidFill>
              </a:rPr>
              <a:t>если </a:t>
            </a:r>
            <a:r>
              <a:rPr lang="ru-RU" sz="1400" dirty="0" smtClean="0">
                <a:solidFill>
                  <a:srgbClr val="000000"/>
                </a:solidFill>
              </a:rPr>
              <a:t>он </a:t>
            </a:r>
            <a:r>
              <a:rPr lang="ru-RU" sz="1400" dirty="0">
                <a:solidFill>
                  <a:srgbClr val="000000"/>
                </a:solidFill>
              </a:rPr>
              <a:t>уникальна для </a:t>
            </a:r>
            <a:r>
              <a:rPr lang="ru-RU" sz="1400" dirty="0" smtClean="0">
                <a:solidFill>
                  <a:srgbClr val="000000"/>
                </a:solidFill>
              </a:rPr>
              <a:t>этого канала. </a:t>
            </a:r>
            <a:r>
              <a:rPr lang="ru-RU" sz="1400" dirty="0">
                <a:solidFill>
                  <a:srgbClr val="000000"/>
                </a:solidFill>
              </a:rPr>
              <a:t>Обычная практика заключается в создании различных LLA на каждом интерфейсе маршрутизатора, чтобы упростить идентификацию маршрутизатора и конкретного интерфейса. </a:t>
            </a:r>
          </a:p>
        </p:txBody>
      </p:sp>
    </p:spTree>
    <p:extLst>
      <p:ext uri="{BB962C8B-B14F-4D97-AF65-F5344CB8AC3E}">
        <p14:creationId xmlns:p14="http://schemas.microsoft.com/office/powerpoint/2010/main" val="6260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12.5 Динамическая адресация для GUAs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07781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60378" cy="731837"/>
          </a:xfrm>
        </p:spPr>
        <p:txBody>
          <a:bodyPr/>
          <a:lstStyle/>
          <a:p>
            <a:pPr rtl="0"/>
            <a:r>
              <a:rPr lang="ru-RU" sz="1600" dirty="0"/>
              <a:t>Динамическая адресация для глобальных динамических адресов </a:t>
            </a:r>
            <a:r>
              <a:rPr lang="ru-RU" sz="1600" dirty="0" smtClean="0"/>
              <a:t>одноадресной </a:t>
            </a:r>
            <a:r>
              <a:rPr lang="ru-RU" sz="1600" dirty="0"/>
              <a:t>рассылки IPv6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Сообщения RS и RA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6" y="731837"/>
            <a:ext cx="8458886" cy="3561030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Устройства получают адреса GUA динамически через сообщения протокола ICMPv6.</a:t>
            </a:r>
          </a:p>
          <a:p>
            <a:pPr lvl="1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Сообщения </a:t>
            </a:r>
            <a:r>
              <a:rPr lang="ru-RU" sz="1600" dirty="0" err="1">
                <a:solidFill>
                  <a:srgbClr val="000000"/>
                </a:solidFill>
              </a:rPr>
              <a:t>Router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Solicitation</a:t>
            </a:r>
            <a:r>
              <a:rPr lang="ru-RU" sz="1600" dirty="0">
                <a:solidFill>
                  <a:srgbClr val="000000"/>
                </a:solidFill>
              </a:rPr>
              <a:t> (RS) отправляются хост-устройствами для обнаружения маршрутизаторов IPv6</a:t>
            </a:r>
          </a:p>
          <a:p>
            <a:pPr lvl="1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Сообщения </a:t>
            </a:r>
            <a:r>
              <a:rPr lang="ru-RU" sz="1600" dirty="0" err="1">
                <a:solidFill>
                  <a:srgbClr val="000000"/>
                </a:solidFill>
              </a:rPr>
              <a:t>Router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Advertisement</a:t>
            </a:r>
            <a:r>
              <a:rPr lang="ru-RU" sz="1600" dirty="0">
                <a:solidFill>
                  <a:srgbClr val="000000"/>
                </a:solidFill>
              </a:rPr>
              <a:t> (RA) отправляются маршрутизаторами для информирования хостов о том, как получить GUA IPv6, и предоставления полезной информации о сети, такой как:</a:t>
            </a:r>
          </a:p>
          <a:p>
            <a:pPr lvl="2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Длина префикса и префикса сети</a:t>
            </a:r>
          </a:p>
          <a:p>
            <a:pPr lvl="2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адрес шлюза по умолчанию</a:t>
            </a:r>
          </a:p>
          <a:p>
            <a:pPr lvl="2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DNS-адреса и доменное имя</a:t>
            </a:r>
          </a:p>
          <a:p>
            <a:pPr lvl="1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RA может предоставить три метода настройки GUA IPv6:</a:t>
            </a:r>
          </a:p>
          <a:p>
            <a:pPr lvl="2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SLAAC</a:t>
            </a:r>
          </a:p>
          <a:p>
            <a:pPr lvl="2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SLAAC и DHCPv6 без сохранения состояний.</a:t>
            </a:r>
          </a:p>
          <a:p>
            <a:pPr lvl="2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Динамический DHCPv6 с сохранением состояний (без SLAAC)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</a:pPr>
            <a:endParaRPr lang="en-US" dirty="0">
              <a:solidFill>
                <a:srgbClr val="000000"/>
              </a:solidFill>
            </a:endParaRPr>
          </a:p>
          <a:p>
            <a:pPr marL="169863" indent="-169863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 dirty="0"/>
              <a:t>Динамическая адресация для IPv6 </a:t>
            </a:r>
            <a:r>
              <a:rPr lang="ru-RU" sz="1600" dirty="0" err="1"/>
              <a:t>GUAs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 smtClean="0"/>
              <a:t>Способ </a:t>
            </a:r>
            <a:r>
              <a:rPr lang="ru-RU" sz="2400" dirty="0"/>
              <a:t>1: SLAAC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2" y="1035051"/>
            <a:ext cx="8409009" cy="1654884"/>
          </a:xfrm>
        </p:spPr>
        <p:txBody>
          <a:bodyPr/>
          <a:lstStyle/>
          <a:p>
            <a:pPr marL="169863" indent="-169863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SLAAC позволяет устройству настраивать GUA без служб DHCPv6. </a:t>
            </a:r>
          </a:p>
          <a:p>
            <a:pPr marL="169863" indent="-169863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Устройства получают необходимую информацию для настройки GUA из сообщений ICMPv6 RA локального маршрутизатора.</a:t>
            </a:r>
          </a:p>
          <a:p>
            <a:pPr marL="169863" indent="-169863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Префикс предоставляется RA, и устройство использует либо EUI-64, либо метод случайной генерации для создания идентификатора интерфейса.</a:t>
            </a:r>
          </a:p>
          <a:p>
            <a:pPr marL="169863" indent="-169863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</a:endParaRP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A69E3-A7F8-4358-A22F-56AA5CCA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124" y="2849792"/>
            <a:ext cx="5061211" cy="17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8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Динамическая адресация для IPv6 GUAs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Способ 2: SLAAC и DHCP без гражданства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6" y="731837"/>
            <a:ext cx="8425635" cy="2403472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RA может поручить устройству использовать как SLAAC, так и DHCPv6 без гражданства. </a:t>
            </a:r>
          </a:p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Сообщение RA предполагает, что устройства используют следующее:</a:t>
            </a:r>
          </a:p>
          <a:p>
            <a:pPr marL="315973" lvl="2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SLAAC для создания собственного IPv6 GUA</a:t>
            </a:r>
          </a:p>
          <a:p>
            <a:pPr marL="315973" lvl="2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Локальный адрес канала маршрутизатора, IPv6-адрес источника RA, в качестве адреса шлюза по умолчанию</a:t>
            </a:r>
          </a:p>
          <a:p>
            <a:pPr marL="315973" lvl="2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DHCPv6-сервер, не сохраняющий состояния адресов, для получения другой информации, такой как адрес DNS-сервера и имя домена.</a:t>
            </a:r>
          </a:p>
          <a:p>
            <a:pPr marL="242948" lvl="1" indent="-169863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000000"/>
              </a:solidFill>
            </a:endParaRP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73035-7613-4908-A09B-92FC6C06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068" y="3438523"/>
            <a:ext cx="3613209" cy="15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Динамическая адресация для IPv6 GUAs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Способ 3: протокол DHCPv6 с учетом состояния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" y="620784"/>
            <a:ext cx="8902931" cy="2630416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>
                <a:solidFill>
                  <a:srgbClr val="000000"/>
                </a:solidFill>
              </a:rPr>
              <a:t>RA может поручить устройству использовать только DHCPv6 с сохранением состояния.</a:t>
            </a:r>
          </a:p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DHCPv6-сервер с сохранением состояния адресов аналогичен DHCP-серверу в системе IPv4. Устройство может автоматически получать GUA, длину префикса и адреса DNS-серверов от сервера DHCPv6 с сохранением состояния.</a:t>
            </a:r>
          </a:p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В сообщении RA предлагается использовать следующие устройства :</a:t>
            </a:r>
          </a:p>
          <a:p>
            <a:pPr marL="315973" lvl="2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Локальный адрес канала маршрутизатора, IPv6-адрес источника RA, в качестве адреса шлюза по умолчанию</a:t>
            </a:r>
          </a:p>
          <a:p>
            <a:pPr marL="315973" lvl="2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DHCPv6-сервер с сохранением состояния адресов для получения глобального индивидуального адреса, адрес DNS-сервера, имя домена и прочую необходимую информацию.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0BE2A-E711-4139-BAE5-9E0C41986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35" y="3404657"/>
            <a:ext cx="3613209" cy="15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27622" cy="947651"/>
          </a:xfrm>
        </p:spPr>
        <p:txBody>
          <a:bodyPr/>
          <a:lstStyle/>
          <a:p>
            <a:r>
              <a:rPr lang="ru-RU" sz="1600" dirty="0"/>
              <a:t>Динамическая адресация </a:t>
            </a:r>
            <a:r>
              <a:rPr lang="ru-RU" sz="1600" dirty="0" smtClean="0"/>
              <a:t>для процесса </a:t>
            </a:r>
            <a:r>
              <a:rPr lang="ru-RU" sz="1600" dirty="0" err="1" smtClean="0"/>
              <a:t>GUAs</a:t>
            </a:r>
            <a:r>
              <a:rPr lang="ru-RU" sz="1600" dirty="0" smtClean="0"/>
              <a:t> IPv6</a:t>
            </a:r>
            <a:br>
              <a:rPr lang="ru-RU" sz="1600" dirty="0" smtClean="0"/>
            </a:br>
            <a:r>
              <a:rPr lang="ru-RU" sz="2800" dirty="0" smtClean="0"/>
              <a:t>Процесс </a:t>
            </a:r>
            <a:r>
              <a:rPr lang="ru-RU" sz="2800" dirty="0"/>
              <a:t>EUI-64 и случайно сгенерированный идентификатор интерфейса</a:t>
            </a:r>
            <a:endParaRPr lang="ru-RU" sz="28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035050"/>
            <a:ext cx="3805857" cy="3332764"/>
          </a:xfrm>
        </p:spPr>
        <p:txBody>
          <a:bodyPr/>
          <a:lstStyle/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Если сообщение RA имеет тип SLAAC либо SLAAC + для DHCPv6-сервера без сохранения состояния адресов, клиент должен генерировать собственный идентификатор интерфейса.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Идентификатор интерфейса может быть создан с помощью EUI-64 или представлять собой случайно созданное 64-битное число.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493C9A-465A-442D-B022-1193868D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90" y="1166916"/>
            <a:ext cx="4429956" cy="34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r>
              <a:rPr lang="ru-RU" dirty="0"/>
              <a:t>В этом модуле (продолжение)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0" y="664250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Для облегчения обучения в этот модуль могут быть включены следующие функции: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6756" y="1279280"/>
          <a:ext cx="8595235" cy="2508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65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Практические лабораторные работы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Лабораторные</a:t>
                      </a:r>
                      <a:r>
                        <a:rPr lang="ru-RU" baseline="0" dirty="0" smtClean="0"/>
                        <a:t> работы</a:t>
                      </a:r>
                      <a:r>
                        <a:rPr lang="ru-RU" dirty="0" smtClean="0"/>
                        <a:t>, предназначенные для работы с физическим оборудованием.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Работа в классе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Они находятся на странице ресурсов для инструкторов. Занятия в классе предназначены для облегчения обучения, обсуждения в классе и совместной</a:t>
                      </a:r>
                      <a:r>
                        <a:rPr lang="ru-RU" baseline="0" dirty="0" smtClean="0"/>
                        <a:t> работы учащихся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Контрольная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работа по модулю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Работы</a:t>
                      </a:r>
                      <a:r>
                        <a:rPr lang="ru-RU" baseline="0" dirty="0" smtClean="0"/>
                        <a:t> для с</a:t>
                      </a:r>
                      <a:r>
                        <a:rPr lang="ru-RU" dirty="0" smtClean="0"/>
                        <a:t>амооценки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концепций и навыков, полученных в рамках серии тем, представленных в модуле.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Краткое содержание модуля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dirty="0" smtClean="0"/>
                        <a:t>Конспект материалов модуля.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9239889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4691"/>
            <a:ext cx="8345488" cy="607146"/>
          </a:xfrm>
        </p:spPr>
        <p:txBody>
          <a:bodyPr/>
          <a:lstStyle/>
          <a:p>
            <a:r>
              <a:rPr lang="ru-RU" sz="1600" dirty="0"/>
              <a:t>Динамическая адресация </a:t>
            </a:r>
            <a:r>
              <a:rPr lang="ru-RU" sz="1600" dirty="0" err="1"/>
              <a:t>GUAs</a:t>
            </a:r>
            <a:r>
              <a:rPr lang="ru-RU" sz="1600" dirty="0"/>
              <a:t> IPv6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Процесс EUI-64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7" y="1035050"/>
            <a:ext cx="8170922" cy="2012950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Организация IEEE разработала расширенный уникальный идентификатор (</a:t>
            </a:r>
            <a:r>
              <a:rPr lang="ru-RU" sz="1600" dirty="0" err="1">
                <a:solidFill>
                  <a:srgbClr val="000000"/>
                </a:solidFill>
              </a:rPr>
              <a:t>Extended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Unique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Identifier</a:t>
            </a:r>
            <a:r>
              <a:rPr lang="ru-RU" sz="1600" dirty="0">
                <a:solidFill>
                  <a:srgbClr val="000000"/>
                </a:solidFill>
              </a:rPr>
              <a:t>, EUI) или измененный процесс EUI-64.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16-битное значение </a:t>
            </a:r>
            <a:r>
              <a:rPr lang="ru-RU" sz="1600" dirty="0" err="1">
                <a:solidFill>
                  <a:srgbClr val="000000"/>
                </a:solidFill>
              </a:rPr>
              <a:t>fffe</a:t>
            </a:r>
            <a:r>
              <a:rPr lang="ru-RU" sz="1600" dirty="0">
                <a:solidFill>
                  <a:srgbClr val="000000"/>
                </a:solidFill>
              </a:rPr>
              <a:t> (в шестнадцатеричном формате) вставляется в середину 48-битного MAC-адреса </a:t>
            </a:r>
            <a:r>
              <a:rPr lang="ru-RU" sz="1600" dirty="0" err="1">
                <a:solidFill>
                  <a:srgbClr val="000000"/>
                </a:solidFill>
              </a:rPr>
              <a:t>Ethernet</a:t>
            </a:r>
            <a:r>
              <a:rPr lang="ru-RU" sz="1600" dirty="0">
                <a:solidFill>
                  <a:srgbClr val="000000"/>
                </a:solidFill>
              </a:rPr>
              <a:t> клиента.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baseline="30000" dirty="0">
                <a:solidFill>
                  <a:srgbClr val="000000"/>
                </a:solidFill>
              </a:rPr>
              <a:t>7-й</a:t>
            </a:r>
            <a:r>
              <a:rPr lang="ru-RU" sz="1600" dirty="0">
                <a:solidFill>
                  <a:srgbClr val="000000"/>
                </a:solidFill>
              </a:rPr>
              <a:t> бит MAC-адреса клиента обращен с двоичного 0 на 1.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Пример.</a:t>
            </a: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AD66462-6C30-4680-B48A-2A6E24F71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222963"/>
              </p:ext>
            </p:extLst>
          </p:nvPr>
        </p:nvGraphicFramePr>
        <p:xfrm>
          <a:off x="798511" y="3180385"/>
          <a:ext cx="3198941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83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1606858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ru-RU" sz="1100" b="0">
                          <a:solidFill>
                            <a:srgbClr val="000000"/>
                          </a:solidFill>
                        </a:rPr>
                        <a:t>48-битный MAC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b="0">
                          <a:solidFill>
                            <a:srgbClr val="000000"/>
                          </a:solidFill>
                        </a:rPr>
                        <a:t>fc:99:47:75:ce:e0</a:t>
                      </a:r>
                    </a:p>
                  </a:txBody>
                  <a:tcP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Идентификатор интерфейса EUI-64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f</a:t>
                      </a:r>
                      <a:r>
                        <a:rPr lang="ru-RU" sz="110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:99:47:</a:t>
                      </a:r>
                      <a:r>
                        <a:rPr lang="ru-RU" sz="1100">
                          <a:solidFill>
                            <a:srgbClr val="FF0000"/>
                          </a:solidFill>
                        </a:rPr>
                        <a:t>ff:fe</a:t>
                      </a:r>
                      <a:r>
                        <a:rPr lang="ru-RU" sz="1100">
                          <a:solidFill>
                            <a:srgbClr val="000000"/>
                          </a:solidFill>
                        </a:rPr>
                        <a:t>:75:ce:e0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85316" cy="731837"/>
          </a:xfrm>
        </p:spPr>
        <p:txBody>
          <a:bodyPr/>
          <a:lstStyle/>
          <a:p>
            <a:r>
              <a:rPr lang="ru-RU" sz="1600" dirty="0"/>
              <a:t>Динамическая адресация </a:t>
            </a:r>
            <a:r>
              <a:rPr lang="ru-RU" sz="1600" dirty="0"/>
              <a:t>для </a:t>
            </a:r>
            <a:r>
              <a:rPr lang="ru-RU" sz="1600" dirty="0" err="1"/>
              <a:t>GUAs</a:t>
            </a:r>
            <a:r>
              <a:rPr lang="ru-RU" sz="1600" dirty="0"/>
              <a:t> </a:t>
            </a:r>
            <a:r>
              <a:rPr lang="ru-RU" sz="1600" dirty="0" smtClean="0"/>
              <a:t>IPv6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/>
              <a:t>Случайно сгенерированные идентификаторы интерфейса</a:t>
            </a:r>
            <a:endParaRPr lang="ru-RU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5" y="731837"/>
            <a:ext cx="9069185" cy="1141849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В зависимости от операционной системы устройство может использовать случайно сгенерированный идентификатор интерфейса вместо МАС-адресов и EUI-64.</a:t>
            </a:r>
          </a:p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Например, начиная с </a:t>
            </a:r>
            <a:r>
              <a:rPr lang="ru-RU" sz="1600" dirty="0" err="1">
                <a:solidFill>
                  <a:srgbClr val="000000"/>
                </a:solidFill>
              </a:rPr>
              <a:t>Windows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Vista</a:t>
            </a:r>
            <a:r>
              <a:rPr lang="ru-RU" sz="1600" dirty="0">
                <a:solidFill>
                  <a:srgbClr val="000000"/>
                </a:solidFill>
              </a:rPr>
              <a:t> в операционных системах </a:t>
            </a:r>
            <a:r>
              <a:rPr lang="ru-RU" sz="1600" dirty="0" err="1">
                <a:solidFill>
                  <a:srgbClr val="000000"/>
                </a:solidFill>
              </a:rPr>
              <a:t>Windows</a:t>
            </a:r>
            <a:r>
              <a:rPr lang="ru-RU" sz="1600" dirty="0">
                <a:solidFill>
                  <a:srgbClr val="000000"/>
                </a:solidFill>
              </a:rPr>
              <a:t> используется случайно сгенерированный идентификатор интерфейса вместо созданного через EUI-64.</a:t>
            </a: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98DBB-B1C5-4711-B1B9-13D7E8D0E3A0}"/>
              </a:ext>
            </a:extLst>
          </p:cNvPr>
          <p:cNvSpPr txBox="1"/>
          <p:nvPr/>
        </p:nvSpPr>
        <p:spPr>
          <a:xfrm>
            <a:off x="1948293" y="5884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E99E91-0264-4741-9661-10088E9F0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422" y="2086947"/>
            <a:ext cx="5724644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C:\&gt; </a:t>
            </a:r>
            <a:r>
              <a:rPr kumimoji="0" lang="ru-RU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ipconfig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Настройка протокола IP для Windows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Подключение Ethernet-адаптера по локальной сети: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Connection-specific DNS Suffix .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IPv6 Address. . . . . . . . . . . : </a:t>
            </a:r>
            <a:r>
              <a:rPr kumimoji="0" lang="ru-RU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2001:db8:acad:1:50 a 5:8 a35:a5bb:66e1</a:t>
            </a: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Link-local IPv6-адрес. . . . .: fe80። 50a5:8a35:a5bb:66e1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Шлюз по умолчанию . . . . . . . . . : fe80::1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C:\ &gt;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8CD9D-A7A3-4436-AF67-F3D2FAC9DD8C}"/>
              </a:ext>
            </a:extLst>
          </p:cNvPr>
          <p:cNvSpPr txBox="1"/>
          <p:nvPr/>
        </p:nvSpPr>
        <p:spPr>
          <a:xfrm>
            <a:off x="249382" y="3623647"/>
            <a:ext cx="8189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b="1" dirty="0"/>
              <a:t>Примечание.</a:t>
            </a:r>
            <a:r>
              <a:rPr lang="ru-RU" sz="1600" dirty="0"/>
              <a:t> Чтобы обеспечить уникальный индивидуальный IPv6-адрес клиент может использовать процесс обнаружения </a:t>
            </a:r>
            <a:r>
              <a:rPr lang="ru-RU" sz="1600" dirty="0" err="1"/>
              <a:t>дублирующихся</a:t>
            </a:r>
            <a:r>
              <a:rPr lang="ru-RU" sz="1600" dirty="0"/>
              <a:t> адресов (</a:t>
            </a:r>
            <a:r>
              <a:rPr lang="ru-RU" sz="1600" dirty="0" err="1"/>
              <a:t>Duplicate</a:t>
            </a:r>
            <a:r>
              <a:rPr lang="ru-RU" sz="1600" dirty="0"/>
              <a:t> </a:t>
            </a:r>
            <a:r>
              <a:rPr lang="ru-RU" sz="1600" dirty="0" err="1"/>
              <a:t>Address</a:t>
            </a:r>
            <a:r>
              <a:rPr lang="ru-RU" sz="1600" dirty="0"/>
              <a:t> </a:t>
            </a:r>
            <a:r>
              <a:rPr lang="ru-RU" sz="1600" dirty="0" err="1"/>
              <a:t>Detection</a:t>
            </a:r>
            <a:r>
              <a:rPr lang="ru-RU" sz="1600" dirty="0"/>
              <a:t>, DAD). Это аналогично ARP-запросу собственного адреса. Отсутствие ответного сообщения означает, что адрес уникален.</a:t>
            </a:r>
          </a:p>
        </p:txBody>
      </p:sp>
    </p:spTree>
    <p:extLst>
      <p:ext uri="{BB962C8B-B14F-4D97-AF65-F5344CB8AC3E}">
        <p14:creationId xmlns:p14="http://schemas.microsoft.com/office/powerpoint/2010/main" val="39636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12.6 Динамическая адресация для IPv6 LLAs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935831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Динамическая адресация для IPv6 LLAs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Динамические LLA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731837"/>
            <a:ext cx="7913688" cy="1839913"/>
          </a:xfrm>
        </p:spPr>
        <p:txBody>
          <a:bodyPr/>
          <a:lstStyle/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Все интерфейсы IPv6 должны иметь протокол LLA IPv6.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Как и IPv6 </a:t>
            </a:r>
            <a:r>
              <a:rPr lang="ru-RU" sz="1600" dirty="0" err="1">
                <a:solidFill>
                  <a:srgbClr val="000000"/>
                </a:solidFill>
              </a:rPr>
              <a:t>GUAs</a:t>
            </a:r>
            <a:r>
              <a:rPr lang="ru-RU" sz="1600" dirty="0">
                <a:solidFill>
                  <a:srgbClr val="000000"/>
                </a:solidFill>
              </a:rPr>
              <a:t>, LLA можно настроить динамически.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Как показано на рисунке, локальный адрес канала динамически создается с помощью префикса FE80::/10 и полученного с помощью процесса EUI-64 или случайно сгенерированного 64-битного идентификатора интерфейса.</a:t>
            </a: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663BE-9DCB-44E6-9EF5-385C2DF61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88" y="2451757"/>
            <a:ext cx="6212312" cy="17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Динамическая адресация для LLAs IPv6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Динамические LLA в Windows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3" y="854198"/>
            <a:ext cx="8245735" cy="570410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>
                <a:solidFill>
                  <a:srgbClr val="000000"/>
                </a:solidFill>
              </a:rPr>
              <a:t>Операционные системы, такие как Windows, обычно используют один и тот же метод как для создаваемого SLAAC GUA, так и для динамически назначаемого LLA.</a:t>
            </a: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198DBB-B1C5-4711-B1B9-13D7E8D0E3A0}"/>
              </a:ext>
            </a:extLst>
          </p:cNvPr>
          <p:cNvSpPr txBox="1"/>
          <p:nvPr/>
        </p:nvSpPr>
        <p:spPr>
          <a:xfrm>
            <a:off x="1948293" y="5884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C4AD4F-4BAF-4EB5-8715-B490FBDACAF0}"/>
              </a:ext>
            </a:extLst>
          </p:cNvPr>
          <p:cNvSpPr txBox="1"/>
          <p:nvPr/>
        </p:nvSpPr>
        <p:spPr>
          <a:xfrm>
            <a:off x="709731" y="1424608"/>
            <a:ext cx="2396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1200" b="1">
                <a:solidFill>
                  <a:srgbClr val="000000"/>
                </a:solidFill>
              </a:rPr>
              <a:t>Идентификатор интерфейса, сгенерированный EUI-64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C10CD7-64FE-452E-A9FF-E0D054AA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58" y="1714714"/>
            <a:ext cx="5878531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C:\&gt; ipconfig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Настройка протокола IP для Windows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Подключение Ethernet-адаптера по локальной сети: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Connection-specific DNS Suffix . :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 Address. . . . . . . . . . . : 2001:db8:acad:1:</a:t>
            </a:r>
            <a:r>
              <a:rPr lang="ru-RU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 99:47</a:t>
            </a:r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lang="ru-RU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75:cee0</a:t>
            </a:r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Link-local IPv6-адрес. . . . . : fe80::</a:t>
            </a:r>
            <a:r>
              <a:rPr lang="ru-RU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fc99:47</a:t>
            </a:r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lang="ru-RU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75:cee0</a:t>
            </a:r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Шлюз по умолчанию . . . . . . . . . : fe80::1 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A36AD-E5C7-4064-B7CB-7A9689FEF970}"/>
              </a:ext>
            </a:extLst>
          </p:cNvPr>
          <p:cNvSpPr txBox="1"/>
          <p:nvPr/>
        </p:nvSpPr>
        <p:spPr>
          <a:xfrm>
            <a:off x="753473" y="3102431"/>
            <a:ext cx="2988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1200" b="1" dirty="0">
                <a:solidFill>
                  <a:srgbClr val="000000"/>
                </a:solidFill>
              </a:rPr>
              <a:t>Случайным образом сгенерированный 64-битный идентификатор интерфейса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A1D3F26D-DE37-49E2-BA8B-7ACBF74D3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57" y="3379430"/>
            <a:ext cx="5878532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C:\&gt; ipconfig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Windows IP Configuration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Ethernet adapter Local Area Connection: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Connection-specific DNS Suffix . :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IPv6 Address. . . . . . . . . . . : 2001:db8:acad:1:</a:t>
            </a:r>
            <a:r>
              <a:rPr lang="ru-RU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50a 5:8 a35:a5bb:66e1</a:t>
            </a:r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Link-local IPv6-адрес. . . . .: fe80።</a:t>
            </a:r>
            <a:r>
              <a:rPr lang="ru-RU" sz="100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50a 5:8 a35:a5bb:66e1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Шлюз по умолчанию . . . . . . . . . : fe80::1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 &gt;</a:t>
            </a:r>
          </a:p>
        </p:txBody>
      </p:sp>
    </p:spTree>
    <p:extLst>
      <p:ext uri="{BB962C8B-B14F-4D97-AF65-F5344CB8AC3E}">
        <p14:creationId xmlns:p14="http://schemas.microsoft.com/office/powerpoint/2010/main" val="24434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Динамическая адресация для LLA IPv6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Динамические LLA на маршрутизаторах Cisco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6" y="1035050"/>
            <a:ext cx="9002684" cy="1536700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Маршрутизаторы </a:t>
            </a:r>
            <a:r>
              <a:rPr lang="ru-RU" sz="1600" dirty="0" err="1">
                <a:solidFill>
                  <a:srgbClr val="000000"/>
                </a:solidFill>
              </a:rPr>
              <a:t>Cisco</a:t>
            </a:r>
            <a:r>
              <a:rPr lang="ru-RU" sz="1600" dirty="0">
                <a:solidFill>
                  <a:srgbClr val="000000"/>
                </a:solidFill>
              </a:rPr>
              <a:t> автоматически создают локальный IPv6-адрес канала после назначения интерфейсу глобального индивидуального адреса. По умолчанию маршрутизаторы </a:t>
            </a:r>
            <a:r>
              <a:rPr lang="ru-RU" sz="1600" dirty="0" err="1">
                <a:solidFill>
                  <a:srgbClr val="000000"/>
                </a:solidFill>
              </a:rPr>
              <a:t>Cisco</a:t>
            </a:r>
            <a:r>
              <a:rPr lang="ru-RU" sz="1600" dirty="0">
                <a:solidFill>
                  <a:srgbClr val="000000"/>
                </a:solidFill>
              </a:rPr>
              <a:t> IOS используют процесс EUI-64 для создания идентификатора интерфейса для всех локальных адресов канала в IPv6-интерфейсах.</a:t>
            </a:r>
          </a:p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Ниже приведен пример LLA, динамически настроенного на интерфейсе G0/0/0 R1:</a:t>
            </a: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C10CD7-64FE-452E-A9FF-E0D054AA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734" y="2671502"/>
            <a:ext cx="5878532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0/0/0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Hardware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ISR4221-2x1GE,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7079.b392.3640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bia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7079.b392.3640)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&lt;Данные опущены&gt;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ipv6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brief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[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FE80::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7279:B3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92:3640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2001:DB8:ACAD:1::1 </a:t>
            </a:r>
          </a:p>
        </p:txBody>
      </p:sp>
    </p:spTree>
    <p:extLst>
      <p:ext uri="{BB962C8B-B14F-4D97-AF65-F5344CB8AC3E}">
        <p14:creationId xmlns:p14="http://schemas.microsoft.com/office/powerpoint/2010/main" val="26866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Динамическая адресация для LLA IPv6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Проверка конфигурации адреса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866138"/>
            <a:ext cx="8471131" cy="1536700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Маршрутизаторы </a:t>
            </a:r>
            <a:r>
              <a:rPr lang="ru-RU" sz="1600" dirty="0" err="1">
                <a:solidFill>
                  <a:srgbClr val="000000"/>
                </a:solidFill>
              </a:rPr>
              <a:t>Cisco</a:t>
            </a:r>
            <a:r>
              <a:rPr lang="ru-RU" sz="1600" dirty="0">
                <a:solidFill>
                  <a:srgbClr val="000000"/>
                </a:solidFill>
              </a:rPr>
              <a:t> автоматически создают локальный IPv6-адрес канала после назначения интерфейсу глобального индивидуального адреса. По умолчанию маршрутизаторы </a:t>
            </a:r>
            <a:r>
              <a:rPr lang="ru-RU" sz="1600" dirty="0" err="1">
                <a:solidFill>
                  <a:srgbClr val="000000"/>
                </a:solidFill>
              </a:rPr>
              <a:t>Cisco</a:t>
            </a:r>
            <a:r>
              <a:rPr lang="ru-RU" sz="1600" dirty="0">
                <a:solidFill>
                  <a:srgbClr val="000000"/>
                </a:solidFill>
              </a:rPr>
              <a:t> IOS используют процесс EUI-64 для создания идентификатора интерфейса для всех локальных адресов канала в IPv6-интерфейсах.</a:t>
            </a:r>
          </a:p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Ниже приведен пример LLA, динамически настроенного на интерфейсе G0/0/0 R1:</a:t>
            </a: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7C10CD7-64FE-452E-A9FF-E0D054AA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78" y="2762943"/>
            <a:ext cx="5878532" cy="132343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0/0/0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Hardware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ISR4221-2x1GE,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7079.b392.3640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bia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7079.b392.3640)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&lt;Данные опущены&gt;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ipv6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brief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[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FE80::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7279:B3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FF:FE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92:3640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2001:DB8:ACAD:1::1 </a:t>
            </a:r>
          </a:p>
        </p:txBody>
      </p:sp>
    </p:spTree>
    <p:extLst>
      <p:ext uri="{BB962C8B-B14F-4D97-AF65-F5344CB8AC3E}">
        <p14:creationId xmlns:p14="http://schemas.microsoft.com/office/powerpoint/2010/main" val="734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862"/>
            <a:ext cx="9144000" cy="592921"/>
          </a:xfrm>
        </p:spPr>
        <p:txBody>
          <a:bodyPr/>
          <a:lstStyle/>
          <a:p>
            <a:pPr rtl="0"/>
            <a:r>
              <a:rPr lang="ru-RU" sz="1600"/>
              <a:t>Практика и контрольная работа модуля 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ru-RU"/>
              <a:t>Packet Tracer – Конфигурация IPv6 адресации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" y="1034322"/>
            <a:ext cx="8649325" cy="3522688"/>
          </a:xfrm>
        </p:spPr>
        <p:txBody>
          <a:bodyPr/>
          <a:lstStyle/>
          <a:p>
            <a:pPr marL="0" indent="0" rtl="0">
              <a:buNone/>
            </a:pPr>
            <a:r>
              <a:rPr lang="ru-RU" sz="1800"/>
              <a:t>В этом задании Packet Tracer вы будете делать следующее:</a:t>
            </a:r>
          </a:p>
          <a:p>
            <a:pPr rtl="0"/>
            <a:r>
              <a:rPr lang="ru-RU" sz="1800"/>
              <a:t>Настройка IPv6-адресации на маршрутизаторе</a:t>
            </a:r>
          </a:p>
          <a:p>
            <a:pPr rtl="0"/>
            <a:r>
              <a:rPr lang="ru-RU" sz="1800"/>
              <a:t>Настройка IPv6-адресации на серверах</a:t>
            </a:r>
          </a:p>
          <a:p>
            <a:pPr rtl="0"/>
            <a:r>
              <a:rPr lang="ru-RU" sz="1800"/>
              <a:t>Настройка IPv6-адресации на клиентских узлах</a:t>
            </a:r>
          </a:p>
          <a:p>
            <a:pPr rtl="0"/>
            <a:r>
              <a:rPr lang="ru-RU" sz="1800"/>
              <a:t>Тестирование и проверка подключения к сети</a:t>
            </a:r>
          </a:p>
          <a:p>
            <a:pPr marL="0" indent="0">
              <a:buNone/>
            </a:pPr>
            <a:endParaRPr lang="en-US" dirty="0"/>
          </a:p>
          <a:p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760496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12.7 Адреса многоадресной рассылки IPv6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848410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Групповые адреса IPv6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Присвоенные групповые IPv6-адреса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035050"/>
            <a:ext cx="7913688" cy="1536700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>
                <a:solidFill>
                  <a:srgbClr val="000000"/>
                </a:solidFill>
              </a:rPr>
              <a:t>Групповые адреса IPv6 имеют префикс FF00::/8 Существует два типа групповых IPv6-адресов:</a:t>
            </a:r>
          </a:p>
          <a:p>
            <a:pPr marL="358835" lvl="1" indent="-285750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Известные многоадресные адреса</a:t>
            </a:r>
          </a:p>
          <a:p>
            <a:pPr marL="358835" lvl="1" indent="-285750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000000"/>
                </a:solidFill>
              </a:rPr>
              <a:t>Групповой адрес запрашиваемого узла</a:t>
            </a:r>
          </a:p>
          <a:p>
            <a:pPr marL="285750" indent="-28575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89D51-B9C4-47DE-895E-0D438682D1AC}"/>
              </a:ext>
            </a:extLst>
          </p:cNvPr>
          <p:cNvSpPr txBox="1"/>
          <p:nvPr/>
        </p:nvSpPr>
        <p:spPr>
          <a:xfrm>
            <a:off x="347473" y="2874963"/>
            <a:ext cx="8345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b="1">
                <a:solidFill>
                  <a:srgbClr val="000000"/>
                </a:solidFill>
              </a:rPr>
              <a:t>Примечание.</a:t>
            </a:r>
            <a:r>
              <a:rPr lang="ru-RU" sz="1600">
                <a:solidFill>
                  <a:srgbClr val="000000"/>
                </a:solidFill>
              </a:rPr>
              <a:t> Групповые адреса могут быть только адресами назначения, а не адресами источника</a:t>
            </a:r>
            <a:r>
              <a:rPr lang="ru-RU" sz="1400">
                <a:solidFill>
                  <a:srgbClr val="000000"/>
                </a:solidFill>
              </a:rPr>
              <a:t>.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«Проверьте свое понимание темы»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предназначены для того, чтобы ученики могли быстро определить, поняли ли они содержание темы и могут ли они переходить к следующей, или им нужно вернуться и пересмотреть текущую тему.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Упражнения «Проверьте свое понимание темы» </a:t>
            </a:r>
            <a:r>
              <a:rPr lang="ru-RU" sz="1400" b="1" i="1" dirty="0"/>
              <a:t>не влияют </a:t>
            </a:r>
            <a:r>
              <a:rPr lang="ru-RU" sz="1400" dirty="0"/>
              <a:t>на оценки учащихся.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Для этих упражнений нет отдельных слайдов в презентации для инструкторов. Они перечислены в области заметок слайда перед их началом.</a:t>
            </a:r>
            <a:endParaRPr lang="en-US" dirty="0"/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552896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ru-RU" sz="1600" dirty="0"/>
              <a:t>Адреса многоадресной </a:t>
            </a:r>
            <a:r>
              <a:rPr lang="ru-RU" sz="1600" dirty="0" smtClean="0"/>
              <a:t>рассылки </a:t>
            </a:r>
            <a:r>
              <a:rPr lang="ru-RU" sz="1600" dirty="0"/>
              <a:t>IPv6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Известные </a:t>
            </a:r>
            <a:r>
              <a:rPr lang="ru-RU" sz="2400" dirty="0" smtClean="0"/>
              <a:t>IPv6 адреса </a:t>
            </a:r>
            <a:r>
              <a:rPr lang="ru-RU" sz="2400" dirty="0"/>
              <a:t>многоадресной </a:t>
            </a:r>
            <a:r>
              <a:rPr lang="ru-RU" sz="2400" dirty="0" smtClean="0"/>
              <a:t>рассылки</a:t>
            </a:r>
            <a:endParaRPr lang="ru-RU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8346439" cy="2329587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Присвоенные групповые адреса зарезервированы для заданных групп устройств.</a:t>
            </a:r>
          </a:p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Есть две распространенные группы присвоенных групповых IPv6-адресов:</a:t>
            </a:r>
          </a:p>
          <a:p>
            <a:pPr marL="358835" lvl="1" indent="-285750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</a:rPr>
              <a:t>Группа многоадресной рассылки для всех узлов FF02::1.</a:t>
            </a:r>
            <a:r>
              <a:rPr lang="ru-RU" dirty="0">
                <a:solidFill>
                  <a:srgbClr val="000000"/>
                </a:solidFill>
              </a:rPr>
              <a:t> Это группа многоадресной рассылки, в которую включены все устройства под управлением протокола IPv6. Пакет, отправленный этой группе, принимается и обрабатывается всеми IPv6-интерфейсами в канале или сети.</a:t>
            </a:r>
            <a:r>
              <a:rPr lang="ru-RU" b="1" dirty="0">
                <a:solidFill>
                  <a:srgbClr val="000000"/>
                </a:solidFill>
              </a:rPr>
              <a:t> </a:t>
            </a:r>
          </a:p>
          <a:p>
            <a:pPr marL="358835" lvl="1" indent="-285750" rtl="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</a:rPr>
              <a:t>Группа многоадресной рассылки для всех маршрутизаторов FF02::2.</a:t>
            </a:r>
            <a:r>
              <a:rPr lang="ru-RU" dirty="0">
                <a:solidFill>
                  <a:srgbClr val="000000"/>
                </a:solidFill>
              </a:rPr>
              <a:t> Это группа многоадресной рассылки, в которую включены все IPv6-маршрутизаторы. Маршрутизатор становится частью этой группы, когда переходит под управление протоколом IPv6 с помощью </a:t>
            </a:r>
            <a:r>
              <a:rPr lang="ru-RU" b="1" dirty="0">
                <a:solidFill>
                  <a:srgbClr val="000000"/>
                </a:solidFill>
              </a:rPr>
              <a:t>команды глобального конфигурирования </a:t>
            </a:r>
            <a:r>
              <a:rPr lang="ru-RU" dirty="0">
                <a:solidFill>
                  <a:srgbClr val="000000"/>
                </a:solidFill>
              </a:rPr>
              <a:t>ipv6 </a:t>
            </a:r>
            <a:r>
              <a:rPr lang="ru-RU" dirty="0" err="1">
                <a:solidFill>
                  <a:srgbClr val="000000"/>
                </a:solidFill>
              </a:rPr>
              <a:t>unicast-routing</a:t>
            </a:r>
            <a:r>
              <a:rPr lang="ru-RU" b="1" dirty="0">
                <a:solidFill>
                  <a:srgbClr val="000000"/>
                </a:solidFill>
              </a:rPr>
              <a:t>. </a:t>
            </a:r>
          </a:p>
          <a:p>
            <a:pPr marL="358835" lvl="1" indent="-285750"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marL="0" indent="0" algn="l" defTabSz="684213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2400" dirty="0"/>
              <a:t>Групповые адреса IPv6 </a:t>
            </a:r>
            <a:r>
              <a:rPr lang="ru-RU" sz="2400" dirty="0"/>
              <a:t>запрашиваемых </a:t>
            </a:r>
            <a:r>
              <a:rPr lang="ru-RU" sz="2400" dirty="0"/>
              <a:t>узлов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60164"/>
            <a:ext cx="4410331" cy="3350520"/>
          </a:xfrm>
        </p:spPr>
        <p:txBody>
          <a:bodyPr/>
          <a:lstStyle/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Групповой адрес запрашиваемых узлов аналогичен групповому адресу для всех узлов.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Преимущество группового адреса запрашиваемых узлов заключается в том, что он соответствует специальному адресу многоадресной рассылки </a:t>
            </a:r>
            <a:r>
              <a:rPr lang="ru-RU" sz="1600" dirty="0" err="1">
                <a:solidFill>
                  <a:srgbClr val="000000"/>
                </a:solidFill>
              </a:rPr>
              <a:t>Ethernet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Это позволяет сетевой плате </a:t>
            </a:r>
            <a:r>
              <a:rPr lang="ru-RU" sz="1600" dirty="0" err="1">
                <a:solidFill>
                  <a:srgbClr val="000000"/>
                </a:solidFill>
              </a:rPr>
              <a:t>Ethernet</a:t>
            </a:r>
            <a:r>
              <a:rPr lang="ru-RU" sz="1600" dirty="0">
                <a:solidFill>
                  <a:srgbClr val="000000"/>
                </a:solidFill>
              </a:rPr>
              <a:t> отфильтровывать кадр, анализируя MAC-адрес назначения без его отправки в IPv6-процесс, чтобы убедиться, что устройство действительно является узлом назначения IPv6-пакета.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A181D-36C7-4DAF-9B3B-E20C6358C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332" y="967665"/>
            <a:ext cx="4301867" cy="30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10519"/>
          </a:xfrm>
        </p:spPr>
        <p:txBody>
          <a:bodyPr/>
          <a:lstStyle/>
          <a:p>
            <a:pPr rtl="0"/>
            <a:r>
              <a:rPr lang="ru-RU" sz="1600" dirty="0"/>
              <a:t>Практика и контрольная модуля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Лабораторная работа — </a:t>
            </a:r>
            <a:r>
              <a:rPr lang="ru-RU" dirty="0" smtClean="0"/>
              <a:t>Определение </a:t>
            </a:r>
            <a:r>
              <a:rPr lang="ru-RU" dirty="0"/>
              <a:t>адресов IPv6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" y="1034322"/>
            <a:ext cx="8649325" cy="3522688"/>
          </a:xfrm>
        </p:spPr>
        <p:txBody>
          <a:bodyPr/>
          <a:lstStyle/>
          <a:p>
            <a:pPr marL="0" indent="0" rtl="0">
              <a:buNone/>
            </a:pPr>
            <a:r>
              <a:rPr lang="ru-RU" sz="1800" dirty="0"/>
              <a:t>В этой лабораторной работе вы выполните следующие задачи: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800" dirty="0"/>
              <a:t>Определение различных типов IPv6-адресов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800" dirty="0"/>
              <a:t>Изучение IPv6-адреса сетевого интерфейса и узла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800" dirty="0"/>
              <a:t>Отработка правил сокращения IPv6-адресов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6857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12.8 Разделение сети IPv6 на подсети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704818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35935" cy="889462"/>
          </a:xfrm>
        </p:spPr>
        <p:txBody>
          <a:bodyPr/>
          <a:lstStyle/>
          <a:p>
            <a:pPr rtl="0"/>
            <a:r>
              <a:rPr lang="ru-RU" sz="1600" dirty="0"/>
              <a:t>Разделение на подсети IPv6-сети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 Разделение на подсети с использованием идентификатора подсети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035049"/>
            <a:ext cx="7984230" cy="1598084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800" dirty="0">
                <a:solidFill>
                  <a:srgbClr val="000000"/>
                </a:solidFill>
              </a:rPr>
              <a:t>IPv6 был разработан с учетом создания подсетей. 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Для создания подсетей используется отдельное поле ID подсети в GUA IPv6. 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Поле ID подсети — это область между префиксом глобальной маршрутизации и идентификатором интерфейса.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8DB5A-76F0-4B47-AE58-0F512B58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25" y="2571750"/>
            <a:ext cx="6805582" cy="15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 dirty="0"/>
              <a:t>Разделение сети IPv6 на подсети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/>
              <a:t>Пример </a:t>
            </a:r>
            <a:r>
              <a:rPr lang="ru-RU" sz="2400" dirty="0"/>
              <a:t>подсети IPv6 сети подсетейIPv6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6" y="1035049"/>
            <a:ext cx="4022311" cy="2863358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 dirty="0">
                <a:solidFill>
                  <a:srgbClr val="000000"/>
                </a:solidFill>
              </a:rPr>
              <a:t>Учитывая глобальный префикс маршрутизации 2001:db8:acad: :/48 с 16-битным идентификатором подсети.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Разрешает 65 536 /64 подсети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Обратите внимание, что префикс глобальной маршрутизации является одинаковым для всех подсетей.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</a:rPr>
              <a:t>Для каждой подсети увеличивается только </a:t>
            </a:r>
            <a:r>
              <a:rPr lang="ru-RU" sz="1600" dirty="0" err="1">
                <a:solidFill>
                  <a:srgbClr val="000000"/>
                </a:solidFill>
              </a:rPr>
              <a:t>гекстет</a:t>
            </a:r>
            <a:r>
              <a:rPr lang="ru-RU" sz="1600" dirty="0">
                <a:solidFill>
                  <a:srgbClr val="000000"/>
                </a:solidFill>
              </a:rPr>
              <a:t> идентификатора подсети в шестнадцатеричном формате.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8BF49-5FD4-4309-80FA-F52A67C7D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263" y="1035049"/>
            <a:ext cx="4446225" cy="30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 dirty="0"/>
              <a:t>Разделение на подсети IPv6-сети</a:t>
            </a:r>
            <a:r>
              <a:rPr lang="en-US" dirty="0"/>
              <a:t/>
            </a:r>
            <a:br>
              <a:rPr lang="en-US" dirty="0"/>
            </a:br>
            <a:r>
              <a:rPr lang="ru-RU" sz="2400" dirty="0"/>
              <a:t> </a:t>
            </a:r>
            <a:r>
              <a:rPr lang="ru-RU" sz="2400" dirty="0" smtClean="0"/>
              <a:t>Распределение подсети </a:t>
            </a:r>
            <a:r>
              <a:rPr lang="ru-RU" sz="2400" dirty="0"/>
              <a:t>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864525"/>
            <a:ext cx="8387542" cy="1514658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400" dirty="0">
                <a:solidFill>
                  <a:srgbClr val="000000"/>
                </a:solidFill>
              </a:rPr>
              <a:t>Как показано на рисунке, в примере топологии потребуются подсети для каждой локальной сети (LAN), а также для канала сети WAN между маршрутизаторами R1 и R2.</a:t>
            </a:r>
          </a:p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400" dirty="0">
                <a:solidFill>
                  <a:srgbClr val="000000"/>
                </a:solidFill>
              </a:rPr>
              <a:t>Были выделены пять подсетей IPv6 с полем ID подсети 0001 по 0005. Каждая подсеть /64 предоставит гораздо больше адресов, чем может когда-либо понадобиться.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4560F-645D-4891-932C-5DFEA2110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98" y="2295062"/>
            <a:ext cx="3127775" cy="2099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A817A-D8FB-45B9-BB3D-6E5C7DC6B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07" y="2427572"/>
            <a:ext cx="3392842" cy="19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ru-RU" sz="1600"/>
              <a:t>Разделение сети IPv6 на подсети </a:t>
            </a:r>
            <a:r>
              <a:rPr lang="en-US" dirty="0"/>
              <a:t/>
            </a:r>
            <a:br>
              <a:rPr lang="en-US" dirty="0"/>
            </a:br>
            <a:r>
              <a:rPr lang="ru-RU" sz="2400"/>
              <a:t>Маршрутизатор, сконфигурированный с подсетями IPv6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86660"/>
            <a:ext cx="7380549" cy="731838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ru-RU" sz="1600">
                <a:solidFill>
                  <a:srgbClr val="000000"/>
                </a:solidFill>
              </a:rPr>
              <a:t>Аналогично настройке IPv4, на рисунке 4 показано, что каждый интерфейс маршрутизатора был настроен как находящийся в другой IPv6-подсети.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34DE4A8-80F8-41EF-8BA3-2E8FBDCC8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65" y="1871767"/>
            <a:ext cx="5398141" cy="178510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interface gigabitethernet 0/0/0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ipv6 address 2001:db8:acad:1::1/64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no shutdown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exit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interface gigabitethernet 0/0/1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ipv6 address 2001:db8:acad:2::1/64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no shutdown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exit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interface serial 0/1/0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ipv6 address 2001:db8:acad:2::1/64</a:t>
            </a:r>
          </a:p>
          <a:p>
            <a:pPr lvl="0" defTabSz="914400" rtl="0" eaLnBrk="0" hangingPunct="0"/>
            <a:r>
              <a:rPr lang="ru-RU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R1(config-if)# no shutdown</a:t>
            </a:r>
          </a:p>
        </p:txBody>
      </p:sp>
    </p:spTree>
    <p:extLst>
      <p:ext uri="{BB962C8B-B14F-4D97-AF65-F5344CB8AC3E}">
        <p14:creationId xmlns:p14="http://schemas.microsoft.com/office/powerpoint/2010/main" val="28817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15="http://schemas.microsoft.com/office/drawing/2012/chart" xmlns:c="http://schemas.openxmlformats.org/drawingml/2006/chart">
      <p:transition xmlns:p14="http://schemas.microsoft.com/office/powerpoint/2010/main"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ru-RU">
                <a:solidFill>
                  <a:schemeClr val="accent5">
                    <a:lumMod val="40000"/>
                    <a:lumOff val="60000"/>
                  </a:schemeClr>
                </a:solidFill>
              </a:rPr>
              <a:t>2.9 Практика и контрольная работа модуля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672151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862"/>
            <a:ext cx="9144000" cy="592921"/>
          </a:xfrm>
        </p:spPr>
        <p:txBody>
          <a:bodyPr/>
          <a:lstStyle/>
          <a:p>
            <a:pPr rtl="0"/>
            <a:r>
              <a:rPr lang="ru-RU" sz="1600"/>
              <a:t>Практика и контрольная работа модуля 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ru-RU"/>
              <a:t>Packet Trace - Реализация схемы адресации разделенной на подсети IPv6-сети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" y="1034322"/>
            <a:ext cx="8649325" cy="3522688"/>
          </a:xfrm>
        </p:spPr>
        <p:txBody>
          <a:bodyPr/>
          <a:lstStyle/>
          <a:p>
            <a:pPr marL="0" indent="0" rtl="0">
              <a:buNone/>
            </a:pPr>
            <a:r>
              <a:rPr lang="ru-RU" sz="1800"/>
              <a:t>В этом задании Packet Tracer вы будете делать следующее:</a:t>
            </a:r>
          </a:p>
          <a:p>
            <a:pPr rtl="0"/>
            <a:r>
              <a:rPr lang="ru-RU" sz="1800"/>
              <a:t>Определение IPv6-подсетей и схемы адресации</a:t>
            </a:r>
          </a:p>
          <a:p>
            <a:pPr rtl="0"/>
            <a:r>
              <a:rPr lang="ru-RU" sz="1800"/>
              <a:t>Настройка адресации IPv6 на маршрутизаторах и ПК.</a:t>
            </a:r>
          </a:p>
          <a:p>
            <a:pPr rtl="0"/>
            <a:r>
              <a:rPr lang="ru-RU" sz="1800"/>
              <a:t>Проверка подключения</a:t>
            </a:r>
          </a:p>
          <a:p>
            <a:pPr marL="0" indent="0">
              <a:buNone/>
            </a:pPr>
            <a:endParaRPr lang="en-US" dirty="0"/>
          </a:p>
          <a:p>
            <a:endParaRPr lang="en-US" alt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4466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12: </a:t>
            </a:r>
            <a:r>
              <a:rPr lang="ru-RU" dirty="0"/>
              <a:t>Задания</a:t>
            </a:r>
            <a:endParaRPr lang="ru-RU" dirty="0"/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35598" y="624737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sz="1600" dirty="0"/>
              <a:t>Какие задания представлены в этом модуле?</a:t>
            </a:r>
            <a:endParaRPr lang="en-US" sz="1600" dirty="0"/>
          </a:p>
          <a:p>
            <a:pPr marL="0" indent="0">
              <a:spcBef>
                <a:spcPct val="30000"/>
              </a:spcBef>
              <a:buNone/>
            </a:pPr>
            <a:endParaRPr lang="en-US" sz="1600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98325"/>
              </p:ext>
            </p:extLst>
          </p:nvPr>
        </p:nvGraphicFramePr>
        <p:xfrm>
          <a:off x="427595" y="973151"/>
          <a:ext cx="8288809" cy="377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143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109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509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Страница </a:t>
                      </a:r>
                      <a:r>
                        <a:rPr lang="ru-RU" sz="1200" dirty="0"/>
                        <a:t>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 задания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Название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Функционал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12.1.3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  <a:endParaRPr lang="ru-RU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Проблемы IPv4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12.2.4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Задание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Отработка преобразования </a:t>
                      </a:r>
                      <a:r>
                        <a:rPr lang="en-US" sz="1100" dirty="0" smtClean="0"/>
                        <a:t>IPv6-</a:t>
                      </a:r>
                      <a:r>
                        <a:rPr lang="ru-RU" sz="1100" dirty="0" smtClean="0"/>
                        <a:t>адресов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12.3.8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  <a:endParaRPr lang="ru-RU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Типы адресов IPv6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12.4.4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Проверка синтаксиса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Статическая конфигурация GUA и LLA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77432351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12.5.8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  <a:endParaRPr lang="ru-RU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динамическая адресация для </a:t>
                      </a:r>
                      <a:r>
                        <a:rPr lang="ru-RU" sz="1100" dirty="0" err="1" smtClean="0"/>
                        <a:t>GUAs</a:t>
                      </a:r>
                      <a:r>
                        <a:rPr lang="ru-RU" sz="1100" dirty="0" smtClean="0"/>
                        <a:t> IPv6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30792547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12.6.5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Проверка синтаксиса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Проверка конфигурации </a:t>
                      </a:r>
                      <a:r>
                        <a:rPr lang="en-US" sz="1100" dirty="0" smtClean="0"/>
                        <a:t>IPv6-</a:t>
                      </a:r>
                      <a:r>
                        <a:rPr lang="ru-RU" sz="1100" dirty="0" smtClean="0"/>
                        <a:t>адреса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73583044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12.6.6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Настройка </a:t>
                      </a:r>
                      <a:r>
                        <a:rPr lang="en-US" sz="1100" dirty="0" smtClean="0"/>
                        <a:t>IPv6-</a:t>
                      </a:r>
                      <a:r>
                        <a:rPr lang="ru-RU" sz="1100" dirty="0" smtClean="0"/>
                        <a:t>адресации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49783946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12.7.4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Лабораторная</a:t>
                      </a:r>
                      <a:r>
                        <a:rPr lang="ru-RU" sz="1100" baseline="0" dirty="0" smtClean="0"/>
                        <a:t> работа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Определение </a:t>
                      </a:r>
                      <a:r>
                        <a:rPr lang="en-US" sz="1100" dirty="0" smtClean="0"/>
                        <a:t>IPv6-</a:t>
                      </a:r>
                      <a:r>
                        <a:rPr lang="ru-RU" sz="1100" dirty="0" smtClean="0"/>
                        <a:t>адресов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02784487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12.8.5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Проверьте свое понимание темы</a:t>
                      </a:r>
                      <a:endParaRPr lang="ru-RU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Подсеть в сети </a:t>
                      </a:r>
                      <a:r>
                        <a:rPr lang="en-US" sz="1100" dirty="0" smtClean="0"/>
                        <a:t>IPv6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511364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9338"/>
          </a:xfrm>
        </p:spPr>
        <p:txBody>
          <a:bodyPr/>
          <a:lstStyle/>
          <a:p>
            <a:pPr rtl="0"/>
            <a:r>
              <a:rPr lang="ru-RU" sz="1600" dirty="0"/>
              <a:t>Практика модуля и контрольная модуля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ru-RU" dirty="0"/>
              <a:t> Лабораторная работа — настройка адресов IPv6 на сетевых устройствах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913010-55BD-654E-8C45-7CAB421D7C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882" y="1034322"/>
            <a:ext cx="8649325" cy="3522688"/>
          </a:xfrm>
        </p:spPr>
        <p:txBody>
          <a:bodyPr/>
          <a:lstStyle/>
          <a:p>
            <a:pPr marL="0" indent="0" rtl="0">
              <a:buNone/>
            </a:pPr>
            <a:r>
              <a:rPr lang="ru-RU" sz="1800" dirty="0"/>
              <a:t>В этой лабораторной работе вы выполните следующие задачи: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800" dirty="0"/>
              <a:t>Настройка топологии и конфигурация основных параметров маршрутизатора и коммутатора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800" dirty="0"/>
              <a:t>Ручная настройка IPv6-адресов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ru-RU" sz="1800" dirty="0" smtClean="0"/>
              <a:t>Проверка наличия </a:t>
            </a:r>
            <a:r>
              <a:rPr lang="ru-RU" sz="1800" dirty="0"/>
              <a:t>сквозного соединения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380527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400">
                <a:latin typeface="Arial" charset="0"/>
              </a:rPr>
              <a:t>Практика и контрольная работа модуля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>
                <a:latin typeface="Arial" charset="0"/>
              </a:rPr>
              <a:t>Что я изучил в этом модуле?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7" y="739677"/>
            <a:ext cx="8998643" cy="4155319"/>
          </a:xfrm>
        </p:spPr>
        <p:txBody>
          <a:bodyPr/>
          <a:lstStyle/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50" dirty="0"/>
              <a:t>Теоретическое максимальное количество IPv4-адресов — 4,3 миллиарда.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50" dirty="0"/>
              <a:t>Специалисты IETF создали различные протоколы и инструменты, которые позволяют сетевым администраторам постепенно переводить свои сети на протокол IPv6. Методы перехода можно разделить на три категории: двойной стек, </a:t>
            </a:r>
            <a:r>
              <a:rPr lang="ru-RU" sz="1550" dirty="0" err="1"/>
              <a:t>туннелирование</a:t>
            </a:r>
            <a:r>
              <a:rPr lang="ru-RU" sz="1550" dirty="0"/>
              <a:t> и трансляция.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50" dirty="0"/>
              <a:t>Длина IPv6-адресов </a:t>
            </a:r>
            <a:r>
              <a:rPr lang="ru-RU" sz="1550" dirty="0" smtClean="0"/>
              <a:t>- </a:t>
            </a:r>
            <a:r>
              <a:rPr lang="ru-RU" sz="1550" dirty="0"/>
              <a:t>128 бит, написанных в виде строки шестнадцатеричных значений.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50" dirty="0"/>
              <a:t>Предпочтительный формат записи IPv6-адреса: x:x:x:x:x:x:x:x, где каждый «x» состоит из четырех шестнадцатеричных цифр. 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50" dirty="0"/>
              <a:t>Существует три типа IPv6-адресов: </a:t>
            </a:r>
            <a:r>
              <a:rPr lang="ru-RU" sz="1550" dirty="0" smtClean="0"/>
              <a:t>индивидуальные, групповые </a:t>
            </a:r>
            <a:r>
              <a:rPr lang="ru-RU" sz="1550" dirty="0"/>
              <a:t>и произвольные.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50" dirty="0"/>
              <a:t>Индивидуальный адрес служит для однозначного определения интерфейса устройства под управлением протокола IPv6. 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50" dirty="0"/>
              <a:t>Глобальные индивидуальные IPv6-адреса (GUA) уникальны по всему миру и доступны для маршрутизации через Интернет IPv6. 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50" dirty="0"/>
              <a:t>Локальный IPv6-адрес канала позволяет устройству обмениваться данными с другими устройствами с включенным протоколом IPv6 в том же канале (подсети) и только в нем.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50" dirty="0"/>
              <a:t>Команда для настройки GUA IPv6 на интерфейсе — </a:t>
            </a:r>
            <a:r>
              <a:rPr lang="ru-RU" sz="1550" b="1" dirty="0"/>
              <a:t>IPv6 адрес</a:t>
            </a:r>
            <a:r>
              <a:rPr lang="ru-RU" sz="1550" dirty="0"/>
              <a:t> </a:t>
            </a:r>
            <a:r>
              <a:rPr lang="ru-RU" sz="1550" i="1" dirty="0"/>
              <a:t>ipv6-address/</a:t>
            </a:r>
            <a:r>
              <a:rPr lang="ru-RU" sz="1550" i="1" dirty="0" err="1"/>
              <a:t>prefix-length</a:t>
            </a:r>
            <a:r>
              <a:rPr lang="ru-RU" sz="1550" dirty="0"/>
              <a:t> . </a:t>
            </a:r>
          </a:p>
          <a:p>
            <a:pPr marL="115887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50" dirty="0"/>
              <a:t>Устройство получает GUA динамически через сообщения ICMPv6. IPv6-маршрутизаторы каждые 200 секунд отправляют сообщения RA ICMPv6 всем устройствам в сети под управлением IPv6.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ru-RU" sz="1400">
                <a:latin typeface="Arial" charset="0"/>
              </a:rPr>
              <a:t>Практика и контрольная работа модуля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>
                <a:latin typeface="Arial" charset="0"/>
              </a:rPr>
              <a:t> Что я изучил в этом модуле? (продолжение)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56" y="722744"/>
            <a:ext cx="9164899" cy="4155319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Сообщения RA имеют три метода: SLAAC, SLAAC с сервером DHCPv6 без состояния и DHCPv6 с сохранением состояния (без SLAAC).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Идентификатор интерфейса может быть создан с помощью EUI-64 или представлять собой случайно созданное 64-битное число.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Этот процесс использует 48-битный MAC-адрес </a:t>
            </a:r>
            <a:r>
              <a:rPr lang="ru-RU" dirty="0" err="1"/>
              <a:t>Ethernet</a:t>
            </a:r>
            <a:r>
              <a:rPr lang="ru-RU" dirty="0"/>
              <a:t> клиента и в середину этого адреса вставляет еще 16 бит для создания 64-битного идентификатора интерфейса.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В зависимости от операционной системы устройство может использовать случайно сгенерированный идентификатор интерфейса вместо МАС-адресов и EUI-64.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стройства </a:t>
            </a:r>
            <a:r>
              <a:rPr lang="ru-RU" dirty="0"/>
              <a:t>IPv6 должны иметь протокол LLA IPv6. LLA можно </a:t>
            </a:r>
            <a:r>
              <a:rPr lang="ru-RU" dirty="0" smtClean="0"/>
              <a:t>создать </a:t>
            </a:r>
            <a:r>
              <a:rPr lang="ru-RU" dirty="0"/>
              <a:t>вручную </a:t>
            </a:r>
            <a:r>
              <a:rPr lang="ru-RU" dirty="0" smtClean="0"/>
              <a:t>или </a:t>
            </a:r>
            <a:r>
              <a:rPr lang="ru-RU" dirty="0"/>
              <a:t>динамически.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Маршрутизаторы </a:t>
            </a:r>
            <a:r>
              <a:rPr lang="ru-RU" dirty="0" err="1"/>
              <a:t>Cisco</a:t>
            </a:r>
            <a:r>
              <a:rPr lang="ru-RU" dirty="0"/>
              <a:t> автоматически создают локальный IPv6-адрес канала после назначения интерфейсу глобального индивидуального адреса.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Существует два типа адресов многоадресной рассылки IPv6: известные адреса многоадресной рассылки и адреса многоадресной рассылки запрашиваемых узлов.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Две группы многоадресной рассылки commonIPv6 назначаются: ff02:1 группа многоадресной рассылки всех узлов и ff02: :2 группа многоадресной рассылки всех маршрутизаторов.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Групповой адрес запрашиваемых узлов аналогичен групповому адресу для всех узлов. Преимущество группового адреса запрашиваемых узлов </a:t>
            </a:r>
            <a:r>
              <a:rPr lang="ru-RU" dirty="0" smtClean="0"/>
              <a:t>- он </a:t>
            </a:r>
            <a:r>
              <a:rPr lang="ru-RU" dirty="0"/>
              <a:t>соответствует специальному адресу многоадресной рассылки </a:t>
            </a:r>
            <a:r>
              <a:rPr lang="ru-RU" dirty="0" err="1"/>
              <a:t>Ethernet</a:t>
            </a:r>
            <a:r>
              <a:rPr lang="ru-RU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создания </a:t>
            </a:r>
            <a:r>
              <a:rPr lang="ru-RU" dirty="0"/>
              <a:t>IPv6 подсетей </a:t>
            </a:r>
            <a:r>
              <a:rPr lang="ru-RU" dirty="0"/>
              <a:t>используется отдельное поле ID подсети в GUA IPv6.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074777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r>
              <a:rPr lang="ru-RU" sz="1400" dirty="0" smtClean="0">
                <a:latin typeface="Arial" charset="0"/>
              </a:rPr>
              <a:t>Модуль </a:t>
            </a:r>
            <a:r>
              <a:rPr lang="ru-RU" sz="1400" dirty="0">
                <a:latin typeface="Arial" charset="0"/>
              </a:rPr>
              <a:t>12: </a:t>
            </a:r>
            <a:r>
              <a:rPr lang="ru-RU" sz="1400" dirty="0">
                <a:latin typeface="Arial" charset="0"/>
              </a:rPr>
              <a:t>Адресация </a:t>
            </a:r>
            <a:r>
              <a:rPr lang="en-US" sz="1400" dirty="0">
                <a:latin typeface="Arial" charset="0"/>
              </a:rPr>
              <a:t>IPv6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ru-RU" dirty="0">
                <a:latin typeface="Arial" charset="0"/>
              </a:rPr>
              <a:t>Новые термины и команды</a:t>
            </a:r>
            <a:endParaRPr lang="ru-RU" dirty="0">
              <a:latin typeface="Arial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762915"/>
              </p:ext>
            </p:extLst>
          </p:nvPr>
        </p:nvGraphicFramePr>
        <p:xfrm>
          <a:off x="99152" y="798513"/>
          <a:ext cx="3425283" cy="228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5283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Hextet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Link-local address (LLA)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ipv6 address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show ipv6 interface brief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SLAAC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Router advertisement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Router solicitation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EUI-64</a:t>
                      </a:r>
                    </a:p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>
                          <a:solidFill>
                            <a:srgbClr val="000000"/>
                          </a:solidFill>
                        </a:rPr>
                        <a:t>Solicited node multicast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12: </a:t>
            </a:r>
            <a:r>
              <a:rPr lang="ru-RU" dirty="0" smtClean="0"/>
              <a:t>Задания (Продолжение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35598" y="624737"/>
            <a:ext cx="8695135" cy="348414"/>
          </a:xfrm>
        </p:spPr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ru-RU" sz="1600" dirty="0"/>
              <a:t>Какие задания представлены в этом модуле?</a:t>
            </a:r>
            <a:endParaRPr lang="en-US" sz="1600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303454"/>
              </p:ext>
            </p:extLst>
          </p:nvPr>
        </p:nvGraphicFramePr>
        <p:xfrm>
          <a:off x="427595" y="973151"/>
          <a:ext cx="8288809" cy="108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143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109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509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Страница </a:t>
                      </a:r>
                      <a:r>
                        <a:rPr lang="ru-RU" sz="1200" dirty="0"/>
                        <a:t>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Тип</a:t>
                      </a:r>
                      <a:r>
                        <a:rPr lang="ru-RU" sz="1200" baseline="0" dirty="0" smtClean="0"/>
                        <a:t> задания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Название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200" dirty="0" smtClean="0"/>
                        <a:t>Функционал</a:t>
                      </a:r>
                      <a:endParaRPr lang="ru-RU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12.9.1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/>
                        <a:t>Packet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Tracer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Реализация схемы адресации разделенной на подсети IPv6-сети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27">
                <a:tc>
                  <a:txBody>
                    <a:bodyPr/>
                    <a:lstStyle/>
                    <a:p>
                      <a:pPr algn="ctr" rtl="0"/>
                      <a:r>
                        <a:rPr lang="ru-RU" sz="1100"/>
                        <a:t>12.9.2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Лабораторная</a:t>
                      </a:r>
                      <a:r>
                        <a:rPr lang="ru-RU" sz="1100" baseline="0" dirty="0" smtClean="0"/>
                        <a:t> работа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dirty="0" smtClean="0"/>
                        <a:t>Настройка IPv6-адресов на сетевых устройствах</a:t>
                      </a:r>
                      <a:endParaRPr lang="ru-RU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1714185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ru-RU" dirty="0" smtClean="0"/>
              <a:t>12: </a:t>
            </a:r>
            <a:r>
              <a:rPr lang="ru-RU" dirty="0"/>
              <a:t>Рекомендации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798944"/>
            <a:ext cx="8853286" cy="40410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Перед обучением по модулю </a:t>
            </a:r>
            <a:r>
              <a:rPr lang="ru-RU" sz="1600" dirty="0" smtClean="0"/>
              <a:t>12 </a:t>
            </a:r>
            <a:r>
              <a:rPr lang="ru-RU" sz="1600" dirty="0"/>
              <a:t>инструктор должен: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Просмотреть задания и лабораторные работы для этого модуля.</a:t>
            </a:r>
          </a:p>
          <a:p>
            <a:pPr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Постараться включить как можно больше вопросов, чтобы привлечь внимание учащихся во время презентации в классе.</a:t>
            </a:r>
          </a:p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 smtClean="0"/>
              <a:t>Тема12.1</a:t>
            </a:r>
            <a:endParaRPr lang="ru-RU" sz="16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ru-RU" sz="1600" dirty="0" smtClean="0"/>
              <a:t>Каковы причины исчерпания адресного пространства IPv4?</a:t>
            </a:r>
            <a:endParaRPr lang="ru-RU" sz="1600" dirty="0"/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ru-RU" sz="1600" dirty="0" smtClean="0"/>
              <a:t>Обсудите три основные технологии перехода на IPv6.</a:t>
            </a:r>
            <a:endParaRPr lang="ru-RU" sz="1600" dirty="0"/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Тема </a:t>
            </a:r>
            <a:r>
              <a:rPr lang="ru-RU" sz="1600" dirty="0"/>
              <a:t>12.2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ru-RU" sz="1600" dirty="0" smtClean="0"/>
              <a:t>Продемонстрируйте примеры сокращение адресов IPv6.</a:t>
            </a:r>
            <a:endParaRPr lang="ru-RU" sz="1600" dirty="0"/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Объясните, почему в адресе IPv6 может быть только </a:t>
            </a:r>
            <a:r>
              <a:rPr lang="ru-RU" sz="1600" dirty="0" smtClean="0"/>
              <a:t>одно двойное двоеточие “::”</a:t>
            </a:r>
            <a:endParaRPr lang="ru-RU" sz="16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1760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12: </a:t>
            </a:r>
            <a:r>
              <a:rPr lang="ru-RU" dirty="0" smtClean="0"/>
              <a:t>Рекомендации (Продолжение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46788"/>
            <a:ext cx="8853286" cy="4155319"/>
          </a:xfrm>
        </p:spPr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400" dirty="0"/>
              <a:t> </a:t>
            </a:r>
            <a:r>
              <a:rPr lang="ru-RU" sz="1600" dirty="0"/>
              <a:t>Тема </a:t>
            </a:r>
            <a:r>
              <a:rPr lang="ru-RU" sz="1600" dirty="0"/>
              <a:t>12.3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 smtClean="0"/>
              <a:t>Приведите пример того</a:t>
            </a:r>
            <a:r>
              <a:rPr lang="ru-RU" sz="1600" dirty="0"/>
              <a:t>, когда будут использоваться </a:t>
            </a:r>
            <a:r>
              <a:rPr lang="ru-RU" sz="1600" dirty="0" smtClean="0"/>
              <a:t>ULA.</a:t>
            </a:r>
            <a:endParaRPr lang="ru-RU" sz="1600" dirty="0"/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 smtClean="0"/>
              <a:t>На доске в классе разберите </a:t>
            </a:r>
            <a:r>
              <a:rPr lang="ru-RU" sz="1600" dirty="0"/>
              <a:t>три части адреса IPv6: префикс глобальной маршрутизации, идентификатор подсети и идентификатор </a:t>
            </a:r>
            <a:r>
              <a:rPr lang="ru-RU" sz="1600" dirty="0" smtClean="0"/>
              <a:t>интерфейса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ru-RU" sz="1600" dirty="0"/>
              <a:t>Тема </a:t>
            </a:r>
            <a:r>
              <a:rPr lang="ru-RU" sz="1600" dirty="0"/>
              <a:t>12.4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Спросите студентов или проведите обсуждение в классе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Если возможно, покажите, как настроить GUA в </a:t>
            </a:r>
            <a:r>
              <a:rPr lang="ru-RU" sz="1600" dirty="0" err="1"/>
              <a:t>Cisco</a:t>
            </a:r>
            <a:r>
              <a:rPr lang="ru-RU" sz="1600" dirty="0"/>
              <a:t> IOS.</a:t>
            </a:r>
          </a:p>
          <a:p>
            <a:pPr lvl="2">
              <a:lnSpc>
                <a:spcPct val="85000"/>
              </a:lnSpc>
              <a:spcBef>
                <a:spcPct val="30000"/>
              </a:spcBef>
            </a:pPr>
            <a:r>
              <a:rPr lang="ru-RU" sz="1600" dirty="0"/>
              <a:t>Если возможно, покажите, как настроить GUA в графическом интерфейсе </a:t>
            </a:r>
            <a:r>
              <a:rPr lang="ru-RU" sz="1600" dirty="0" err="1"/>
              <a:t>Windows</a:t>
            </a:r>
            <a:r>
              <a:rPr lang="ru-RU" sz="1600" dirty="0"/>
              <a:t>.</a:t>
            </a:r>
            <a:endParaRPr lang="en-US" sz="14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sz="12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4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576059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12265</TotalTime>
  <Words>5163</Words>
  <Application>Microsoft Office PowerPoint</Application>
  <PresentationFormat>Экран (16:9)</PresentationFormat>
  <Paragraphs>735</Paragraphs>
  <Slides>64</Slides>
  <Notes>62</Notes>
  <HiddenSlides>11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3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Courier New</vt:lpstr>
      <vt:lpstr>Wingdings</vt:lpstr>
      <vt:lpstr>Default Theme</vt:lpstr>
      <vt:lpstr>Модуль 12: Адресация IPv6</vt:lpstr>
      <vt:lpstr>Материалы для инструкторов. Модуль 12. Руководство по планированию</vt:lpstr>
      <vt:lpstr>В этом модуле</vt:lpstr>
      <vt:lpstr>В этом модуле (продолжение)</vt:lpstr>
      <vt:lpstr>«Проверьте свое понимание темы»</vt:lpstr>
      <vt:lpstr>Модуль 12: Задания</vt:lpstr>
      <vt:lpstr>Модуль 12: Задания (Продолжение)</vt:lpstr>
      <vt:lpstr>Модуль 12: Рекомендации</vt:lpstr>
      <vt:lpstr>Модуль 12: Рекомендации (Продолжение)</vt:lpstr>
      <vt:lpstr>Модуль 12: Рекомендации (Продолжение)</vt:lpstr>
      <vt:lpstr>Модуль 12: Рекомендации (Продолжение)</vt:lpstr>
      <vt:lpstr>Модуль 12: Адресация IPv6</vt:lpstr>
      <vt:lpstr>Задачи модуля</vt:lpstr>
      <vt:lpstr>Цели модуля (продолжение)</vt:lpstr>
      <vt:lpstr>12.1 Проблемы IPv4</vt:lpstr>
      <vt:lpstr>Проблемы IPv4 Необходимость IPv6</vt:lpstr>
      <vt:lpstr>Проблемы адресации IPv4   Параллельное использование протоколов IPv4 и IPv6</vt:lpstr>
      <vt:lpstr>12.2 Представление IPv6-адресов</vt:lpstr>
      <vt:lpstr>Представление адресов IPv6  Форматы адресации IPv6</vt:lpstr>
      <vt:lpstr> Правило представления адресов IPv6 1 — Пропустить ведущий ноль</vt:lpstr>
      <vt:lpstr> Правило представления адресов IPv6 2 — двойное двоеточие</vt:lpstr>
      <vt:lpstr>12.3 Типы адресов IPv6</vt:lpstr>
      <vt:lpstr>Существует три типа IPv6-адресов:  Индивидуальные (одноадресные), групповые (многоадресные) и произвольные рассылки.</vt:lpstr>
      <vt:lpstr>Типы IPv6-адресов  Длина префикса IPv6-адреса</vt:lpstr>
      <vt:lpstr>Типы адресов IPv6  Другие типы IPv6-адресов одноадресной рассылки</vt:lpstr>
      <vt:lpstr>Типы адресов IPv6 Примечание об уникальном локальном адресе</vt:lpstr>
      <vt:lpstr>Типы адресов IPv6 IPv6 GUA</vt:lpstr>
      <vt:lpstr>Типы адресов IPv6 Структура GUAIPv6</vt:lpstr>
      <vt:lpstr>Типы адресов IPv6 LLA</vt:lpstr>
      <vt:lpstr>12.4 Статическая конфигурация GUA и LLA</vt:lpstr>
      <vt:lpstr>Статическая конфигурация GUA и LLA Статическая конфигурация GUA на маршрутизаторе</vt:lpstr>
      <vt:lpstr>Статическая конфигурация GUA и LLA Статическая конфигурация GUA на узле Windows</vt:lpstr>
      <vt:lpstr>Статическая конфигурация GUA и LLA Статическая конфигурация GUA локального одноадресного адреса</vt:lpstr>
      <vt:lpstr>12.5 Динамическая адресация для GUAs IPv6</vt:lpstr>
      <vt:lpstr>Динамическая адресация для глобальных динамических адресов одноадресной рассылки IPv6 Сообщения RS и RA</vt:lpstr>
      <vt:lpstr>Динамическая адресация для IPv6 GUAs Способ 1: SLAAC</vt:lpstr>
      <vt:lpstr>Динамическая адресация для IPv6 GUAs Способ 2: SLAAC и DHCP без гражданства</vt:lpstr>
      <vt:lpstr>Динамическая адресация для IPv6 GUAs Способ 3: протокол DHCPv6 с учетом состояния</vt:lpstr>
      <vt:lpstr>Динамическая адресация для процесса GUAs IPv6 Процесс EUI-64 и случайно сгенерированный идентификатор интерфейса</vt:lpstr>
      <vt:lpstr>Динамическая адресация GUAs IPv6 Процесс EUI-64 </vt:lpstr>
      <vt:lpstr>Динамическая адресация для GUAs IPv6 Случайно сгенерированные идентификаторы интерфейса</vt:lpstr>
      <vt:lpstr>12.6 Динамическая адресация для IPv6 LLAs</vt:lpstr>
      <vt:lpstr>Динамическая адресация для IPv6 LLAs Динамические LLA</vt:lpstr>
      <vt:lpstr>Динамическая адресация для LLAs IPv6 Динамические LLA в Windows</vt:lpstr>
      <vt:lpstr>Динамическая адресация для LLA IPv6 Динамические LLA на маршрутизаторах Cisco</vt:lpstr>
      <vt:lpstr>Динамическая адресация для LLA IPv6 Проверка конфигурации адреса IPv6</vt:lpstr>
      <vt:lpstr>Практика и контрольная работа модуля  Packet Tracer – Конфигурация IPv6 адресации </vt:lpstr>
      <vt:lpstr>12.7 Адреса многоадресной рассылки IPv6</vt:lpstr>
      <vt:lpstr>Групповые адреса IPv6  Присвоенные групповые IPv6-адреса</vt:lpstr>
      <vt:lpstr>Адреса многоадресной рассылки IPv6 Известные IPv6 адреса многоадресной рассылки</vt:lpstr>
      <vt:lpstr>Групповые адреса IPv6 запрашиваемых узлов</vt:lpstr>
      <vt:lpstr>Практика и контрольная модуля Лабораторная работа — Определение адресов IPv6</vt:lpstr>
      <vt:lpstr>12.8 Разделение сети IPv6 на подсети</vt:lpstr>
      <vt:lpstr>Разделение на подсети IPv6-сети  Разделение на подсети с использованием идентификатора подсети</vt:lpstr>
      <vt:lpstr>Разделение сети IPv6 на подсети  Пример подсети IPv6 сети подсетейIPv6</vt:lpstr>
      <vt:lpstr>Разделение на подсети IPv6-сети  Распределение подсети IPv6</vt:lpstr>
      <vt:lpstr>Разделение сети IPv6 на подсети  Маршрутизатор, сконфигурированный с подсетями IPv6</vt:lpstr>
      <vt:lpstr>2.9 Практика и контрольная работа модуля</vt:lpstr>
      <vt:lpstr>Практика и контрольная работа модуля  Packet Trace - Реализация схемы адресации разделенной на подсети IPv6-сети</vt:lpstr>
      <vt:lpstr>Практика модуля и контрольная модуля   Лабораторная работа — настройка адресов IPv6 на сетевых устройствах </vt:lpstr>
      <vt:lpstr>Практика и контрольная работа модуля  Что я изучил в этом модуле?</vt:lpstr>
      <vt:lpstr>Практика и контрольная работа модуля   Что я изучил в этом модуле? (продолжение)</vt:lpstr>
      <vt:lpstr>Модуль 12: Адресация IPv6 Новые термины и команды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Mi</cp:lastModifiedBy>
  <cp:revision>398</cp:revision>
  <dcterms:created xsi:type="dcterms:W3CDTF">2019-10-18T06:21:22Z</dcterms:created>
  <dcterms:modified xsi:type="dcterms:W3CDTF">2020-06-17T09:51:21Z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