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tags/tag19.xml" ContentType="application/vnd.openxmlformats-officedocument.presentationml.tags+xml"/>
  <Override PartName="/ppt/notesSlides/notesSlide38.xml" ContentType="application/vnd.openxmlformats-officedocument.presentationml.notesSlide+xml"/>
  <Override PartName="/ppt/tags/tag20.xml" ContentType="application/vnd.openxmlformats-officedocument.presentationml.tags+xml"/>
  <Override PartName="/ppt/notesSlides/notesSlide39.xml" ContentType="application/vnd.openxmlformats-officedocument.presentationml.notesSlide+xml"/>
  <Override PartName="/ppt/tags/tag21.xml" ContentType="application/vnd.openxmlformats-officedocument.presentationml.tags+xml"/>
  <Override PartName="/ppt/notesSlides/notesSlide40.xml" ContentType="application/vnd.openxmlformats-officedocument.presentationml.notesSlide+xml"/>
  <Override PartName="/ppt/tags/tag22.xml" ContentType="application/vnd.openxmlformats-officedocument.presentationml.tags+xml"/>
  <Override PartName="/ppt/notesSlides/notesSlide41.xml" ContentType="application/vnd.openxmlformats-officedocument.presentationml.notesSlide+xml"/>
  <Override PartName="/ppt/tags/tag23.xml" ContentType="application/vnd.openxmlformats-officedocument.presentationml.tags+xml"/>
  <Override PartName="/ppt/notesSlides/notesSlide42.xml" ContentType="application/vnd.openxmlformats-officedocument.presentationml.notesSlide+xml"/>
  <Override PartName="/ppt/tags/tag2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7"/>
  </p:notesMasterIdLst>
  <p:sldIdLst>
    <p:sldId id="513" r:id="rId2"/>
    <p:sldId id="1142" r:id="rId3"/>
    <p:sldId id="1143" r:id="rId4"/>
    <p:sldId id="1144" r:id="rId5"/>
    <p:sldId id="1145" r:id="rId6"/>
    <p:sldId id="763" r:id="rId7"/>
    <p:sldId id="1052" r:id="rId8"/>
    <p:sldId id="1069" r:id="rId9"/>
    <p:sldId id="1140" r:id="rId10"/>
    <p:sldId id="876" r:id="rId11"/>
    <p:sldId id="860" r:id="rId12"/>
    <p:sldId id="759" r:id="rId13"/>
    <p:sldId id="1108" r:id="rId14"/>
    <p:sldId id="1119" r:id="rId15"/>
    <p:sldId id="1120" r:id="rId16"/>
    <p:sldId id="1056" r:id="rId17"/>
    <p:sldId id="1097" r:id="rId18"/>
    <p:sldId id="1121" r:id="rId19"/>
    <p:sldId id="1122" r:id="rId20"/>
    <p:sldId id="1123" r:id="rId21"/>
    <p:sldId id="1124" r:id="rId22"/>
    <p:sldId id="1103" r:id="rId23"/>
    <p:sldId id="1115" r:id="rId24"/>
    <p:sldId id="1125" r:id="rId25"/>
    <p:sldId id="1126" r:id="rId26"/>
    <p:sldId id="1127" r:id="rId27"/>
    <p:sldId id="1128" r:id="rId28"/>
    <p:sldId id="1129" r:id="rId29"/>
    <p:sldId id="1130" r:id="rId30"/>
    <p:sldId id="1104" r:id="rId31"/>
    <p:sldId id="1118" r:id="rId32"/>
    <p:sldId id="1131" r:id="rId33"/>
    <p:sldId id="1132" r:id="rId34"/>
    <p:sldId id="1133" r:id="rId35"/>
    <p:sldId id="1134" r:id="rId36"/>
    <p:sldId id="1135" r:id="rId37"/>
    <p:sldId id="1136" r:id="rId38"/>
    <p:sldId id="957" r:id="rId39"/>
    <p:sldId id="958" r:id="rId40"/>
    <p:sldId id="1139" r:id="rId41"/>
    <p:sldId id="1137" r:id="rId42"/>
    <p:sldId id="1138" r:id="rId43"/>
    <p:sldId id="1141" r:id="rId44"/>
    <p:sldId id="874" r:id="rId45"/>
    <p:sldId id="291" r:id="rId46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15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75163" autoAdjust="0"/>
  </p:normalViewPr>
  <p:slideViewPr>
    <p:cSldViewPr snapToGrid="0" showGuides="1">
      <p:cViewPr varScale="1">
        <p:scale>
          <a:sx n="68" d="100"/>
          <a:sy n="68" d="100"/>
        </p:scale>
        <p:origin x="1332" y="5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16.0 Принципы обеспечения безопасности сети</a:t>
            </a:r>
          </a:p>
          <a:p>
            <a:pPr rtl="0"/>
            <a:r>
              <a:rPr lang="ru-RU"/>
              <a:t>16.1. Угрозы и уязвимости безопасности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16.1. Угрозы и уязвимости безопасности</a:t>
            </a:r>
          </a:p>
          <a:p>
            <a:pPr rtl="0"/>
            <a:r>
              <a:rPr lang="ru-RU"/>
              <a:t>16.1.1 – Типы угроз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55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16.1. Угрозы и уязвимости безопасности</a:t>
            </a:r>
          </a:p>
          <a:p>
            <a:pPr rtl="0"/>
            <a:r>
              <a:rPr lang="ru-RU"/>
              <a:t>16.1.2. Типы уязвимостей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37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16.1. Угрозы и уязвимости безопасности</a:t>
            </a:r>
          </a:p>
          <a:p>
            <a:pPr rtl="0"/>
            <a:r>
              <a:rPr lang="ru-RU"/>
              <a:t>16.1.3 – Физическая безопасность</a:t>
            </a:r>
          </a:p>
          <a:p>
            <a:pPr rtl="0"/>
            <a:r>
              <a:rPr lang="ru-RU"/>
              <a:t>16.1.4 –Проверьте свое понимание темы Угрозы и уязвимости 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760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16.0 Принципы обеспечения безопасности сети</a:t>
            </a:r>
          </a:p>
          <a:p>
            <a:pPr rtl="0"/>
            <a:r>
              <a:rPr lang="ru-RU"/>
              <a:t>16.2 Сетевые атаки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16.2 – Сетевые атаки</a:t>
            </a:r>
          </a:p>
          <a:p>
            <a:pPr rtl="0"/>
            <a:r>
              <a:rPr lang="ru-RU"/>
              <a:t>16.2.1 - Типы вредоносного ПО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16.2 – Сетевые атаки</a:t>
            </a:r>
          </a:p>
          <a:p>
            <a:pPr rtl="0"/>
            <a:r>
              <a:rPr lang="ru-RU"/>
              <a:t>16.2.2. - Разведывательные атаки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344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16.2 – Сетевые атаки</a:t>
            </a:r>
          </a:p>
          <a:p>
            <a:pPr rtl="0"/>
            <a:r>
              <a:rPr lang="ru-RU"/>
              <a:t>16.2.3 - Атаки доступа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797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16.2 – Сетевые атаки</a:t>
            </a:r>
          </a:p>
          <a:p>
            <a:pPr rtl="0"/>
            <a:r>
              <a:rPr lang="ru-RU"/>
              <a:t>16.2.4 – Атака типа «отказ в обслуживании»</a:t>
            </a:r>
          </a:p>
          <a:p>
            <a:pPr rtl="0"/>
            <a:r>
              <a:rPr lang="ru-RU"/>
              <a:t>16.2.5 – Проверьте свое понимание темы Сетевые атаки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57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16.2 – Сетевые атаки</a:t>
            </a:r>
          </a:p>
          <a:p>
            <a:pPr rtl="0"/>
            <a:r>
              <a:rPr lang="ru-RU"/>
              <a:t>16.2.6 – Лабораторная работа. - Изучение угроз безопасности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1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57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16.0 Принципы обеспечения безопасности сети</a:t>
            </a:r>
          </a:p>
          <a:p>
            <a:pPr rtl="0"/>
            <a:r>
              <a:rPr lang="ru-RU"/>
              <a:t>16.3 Защита от сетевых атак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43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16.3.1 – Углубленный подход к защите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716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16.3.2 Сохранение резервных копий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881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16.3.3 – Обновление и установка исправлений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586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16.3.4. Аутентификация, авторизация и учет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774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16.3.5 - Межсетевые экраны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567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16.3.6 — Типы межсетевых экранов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51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16.3 – Защита от сетевых атак</a:t>
            </a:r>
          </a:p>
          <a:p>
            <a:pPr rtl="0"/>
            <a:r>
              <a:rPr lang="ru-RU"/>
              <a:t>16.3.7 Безопасность оконечных устройств</a:t>
            </a:r>
          </a:p>
          <a:p>
            <a:pPr rtl="0"/>
            <a:r>
              <a:rPr lang="ru-RU"/>
              <a:t>16.3.8 — Проверьте свое понимание — Нейтрализация сетевых атак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97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16.0 Принципы обеспечения безопасности сети</a:t>
            </a:r>
          </a:p>
          <a:p>
            <a:pPr rtl="0"/>
            <a:r>
              <a:rPr lang="ru-RU"/>
              <a:t>16.4 Безопасность устройств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384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16.4.1 — Cisco AutoSecure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7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 rtl="0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58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16.4.2 - Пароли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086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16.4.3 – Расширенная защита пароля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978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16.4.4 - Активация подключения по SSH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388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16.4.5 – Отключите неиспользуемые службы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22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16.4.6 – Packet Tracer - Настройка безопасного пароля и протокола SSH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494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16 - Принципы обеспечения безопасности сети</a:t>
            </a:r>
          </a:p>
          <a:p>
            <a:pPr rtl="0"/>
            <a:r>
              <a:rPr lang="ru-RU"/>
              <a:t>16.4 — Безопасность устройств</a:t>
            </a:r>
          </a:p>
          <a:p>
            <a:pPr rtl="0"/>
            <a:r>
              <a:rPr lang="ru-RU"/>
              <a:t>16.4.7 — Лабораторная работа. - Доступ к сетевым устройствам по протоколу SSH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81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16.0 Принципы обеспечения безопасности сети</a:t>
            </a:r>
          </a:p>
          <a:p>
            <a:pPr rtl="0"/>
            <a:r>
              <a:rPr lang="ru-RU"/>
              <a:t>16.5 Практика и контрольная работа модуля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39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200"/>
              <a:t>16 - Принципы обеспечения безопасности сети</a:t>
            </a:r>
          </a:p>
          <a:p>
            <a:pPr rtl="0"/>
            <a:r>
              <a:rPr lang="ru-RU" sz="1200"/>
              <a:t>16.5 – Практика и контрольная работа модуля</a:t>
            </a:r>
          </a:p>
          <a:p>
            <a:pPr rtl="0"/>
            <a:r>
              <a:rPr lang="ru-RU" sz="1200"/>
              <a:t>16.5.1 — Packet Tracer - Безопасность сетевых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200"/>
              <a:t>16 - Принципы обеспечения безопасности сети</a:t>
            </a:r>
          </a:p>
          <a:p>
            <a:pPr rtl="0"/>
            <a:r>
              <a:rPr lang="ru-RU" sz="1200"/>
              <a:t>16.5 – Практика и контрольная работа модуля</a:t>
            </a:r>
          </a:p>
          <a:p>
            <a:pPr rtl="0"/>
            <a:r>
              <a:rPr lang="ru-RU" sz="1200"/>
              <a:t>16.5.2 – Лабораторная работа - Обеспечение безопасности сетевых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745914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200"/>
              <a:t>16 - Принципы обеспечения безопасности сети</a:t>
            </a:r>
          </a:p>
          <a:p>
            <a:pPr rtl="0"/>
            <a:r>
              <a:rPr lang="ru-RU" sz="1200"/>
              <a:t>16.5 – Практика и контрольная работа модуля</a:t>
            </a:r>
          </a:p>
          <a:p>
            <a:pPr rtl="0"/>
            <a:r>
              <a:rPr lang="ru-RU" sz="1200"/>
              <a:t>16.5.3 - Что я изучил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13924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200"/>
              <a:t>16 - Принципы обеспечения безопасности сети</a:t>
            </a:r>
          </a:p>
          <a:p>
            <a:pPr rtl="0"/>
            <a:r>
              <a:rPr lang="ru-RU" sz="1200"/>
              <a:t>16.5 – Практика и контрольная работа модуля</a:t>
            </a:r>
          </a:p>
          <a:p>
            <a:pPr rtl="0"/>
            <a:r>
              <a:rPr lang="ru-RU" sz="1200"/>
              <a:t>16.5.3 - Что я изучил в этом модуле? (продолжение)</a:t>
            </a:r>
          </a:p>
          <a:p>
            <a:pPr rtl="0"/>
            <a:r>
              <a:rPr lang="ru-RU" sz="1200"/>
              <a:t>16.5.4 – Контрольная по модулю - Принципы обеспечения безопасности сети</a:t>
            </a:r>
          </a:p>
        </p:txBody>
      </p:sp>
    </p:spTree>
    <p:extLst>
      <p:ext uri="{BB962C8B-B14F-4D97-AF65-F5344CB8AC3E}">
        <p14:creationId xmlns:p14="http://schemas.microsoft.com/office/powerpoint/2010/main" val="2527915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 sz="1200"/>
              <a:t>16 - Принципы обеспечения безопасности сети</a:t>
            </a:r>
          </a:p>
          <a:p>
            <a:pPr rtl="0"/>
            <a:r>
              <a:rPr lang="ru-RU" sz="1200"/>
              <a:t>16.5 – Практика и контрольная работа модуля</a:t>
            </a:r>
          </a:p>
          <a:p>
            <a:pPr rtl="0"/>
            <a:r>
              <a:rPr lang="ru-RU" sz="1200"/>
              <a:t>16.5.3 - Что я изучил в этом модуле? (продолжение)</a:t>
            </a:r>
          </a:p>
          <a:p>
            <a:pPr rtl="0"/>
            <a:r>
              <a:rPr lang="ru-RU" sz="1200"/>
              <a:t>16.5.4 – Контрольная по модулю - Принципы обеспечения безопасности сети</a:t>
            </a:r>
          </a:p>
        </p:txBody>
      </p:sp>
    </p:spTree>
    <p:extLst>
      <p:ext uri="{BB962C8B-B14F-4D97-AF65-F5344CB8AC3E}">
        <p14:creationId xmlns:p14="http://schemas.microsoft.com/office/powerpoint/2010/main" val="601181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44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9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99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 baseline="0"/>
              <a:t>Введение в сетевые технологии v</a:t>
            </a:r>
            <a:r>
              <a:rPr lang="ru-RU" b="0"/>
              <a:t>7.0 (ITN)</a:t>
            </a:r>
          </a:p>
          <a:p>
            <a:pPr rtl="0"/>
            <a:r>
              <a:rPr lang="ru-RU"/>
              <a:t>Модуль 16: Принципы обеспечения безопасности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11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/>
              <a:t>16 - Принципы обеспечения безопасности сети</a:t>
            </a:r>
          </a:p>
          <a:p>
            <a:pPr rtl="0">
              <a:buFontTx/>
              <a:buNone/>
            </a:pPr>
            <a:r>
              <a:rPr lang="ru-RU"/>
              <a:t>16.0.2 - Что я буду изучать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16: Принципы обеспечения безопасности сети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16: Принципы обеспечения безопасности сети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/>
              <a:t>Задачи модуля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E99C3-C6EF-8348-99C6-8024418D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757551"/>
          </a:xfrm>
        </p:spPr>
        <p:txBody>
          <a:bodyPr/>
          <a:lstStyle/>
          <a:p>
            <a:pPr marL="0" lvl="0" indent="0" defTabSz="91440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Заголовок модуля: </a:t>
            </a:r>
            <a:r>
              <a:rPr lang="ru-RU" sz="14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Принципы обеспечения безопасности сети</a:t>
            </a:r>
          </a:p>
          <a:p>
            <a:pPr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0" lvl="0" indent="0" defTabSz="91440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Цель модуля</a:t>
            </a:r>
            <a:r>
              <a:rPr lang="ru-RU" sz="14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400"/>
              <a:t>Выполнить настройку функций, повышающих уровень безопасности, на коммутаторах и маршрутизаторах.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03BE17-8BB3-DF41-A2CF-06DE014D1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07306"/>
              </p:ext>
            </p:extLst>
          </p:nvPr>
        </p:nvGraphicFramePr>
        <p:xfrm>
          <a:off x="692252" y="2036966"/>
          <a:ext cx="7756912" cy="25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672">
                  <a:extLst>
                    <a:ext uri="{9D8B030D-6E8A-4147-A177-3AD203B41FA5}">
                      <a16:colId xmlns:a16="http://schemas.microsoft.com/office/drawing/2014/main" val="2579019526"/>
                    </a:ext>
                  </a:extLst>
                </a:gridCol>
                <a:gridCol w="4329240">
                  <a:extLst>
                    <a:ext uri="{9D8B030D-6E8A-4147-A177-3AD203B41FA5}">
                      <a16:colId xmlns:a16="http://schemas.microsoft.com/office/drawing/2014/main" val="1764220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b="1">
                          <a:effectLst/>
                        </a:rPr>
                        <a:t>Заголовок темы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b="1">
                          <a:effectLst/>
                        </a:rPr>
                        <a:t>Цель темы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4240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Угрозы безопасности и уязвимости</a:t>
                      </a: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b="0">
                          <a:effectLst/>
                        </a:rPr>
                        <a:t>Объяснить необходимость применения базовых мер безопасности на сетевых устройствах.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5095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Сетевые атаки</a:t>
                      </a: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b="0">
                          <a:effectLst/>
                        </a:rPr>
                        <a:t>Определить уязвимости системы безопасности.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7208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Защита от сетевых атак</a:t>
                      </a: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b="0">
                          <a:effectLst/>
                        </a:rPr>
                        <a:t>Перечислить основные методики снижения рисков.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2880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b="1">
                          <a:solidFill>
                            <a:schemeClr val="bg1"/>
                          </a:solidFill>
                          <a:effectLst/>
                        </a:rPr>
                        <a:t>Обеспечение безопасности устройств</a:t>
                      </a: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b="0">
                          <a:effectLst/>
                        </a:rPr>
                        <a:t>Выполнить настройку сетевых устройств с использованием функций дополнительной защиты для отражения угроз безопасности.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348099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16.1. Угрозы и уязвимости безопасности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 dirty="0" smtClean="0"/>
              <a:t>Угрозы </a:t>
            </a:r>
            <a:r>
              <a:rPr lang="ru-RU" sz="1600" dirty="0"/>
              <a:t>и уязвимости системы безопасности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Типы </a:t>
            </a:r>
            <a:r>
              <a:rPr lang="ru-RU" sz="2400" dirty="0"/>
              <a:t>угроз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42ADA-E5AB-0E45-818A-AEC8B90B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537363" cy="3689897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Атака на сеть может иметь разрушительные последствия с потерей времени и средств в результате повреждения или хищения важной информации и ресурсов. Злоумышленники могут получить доступ к сети, используя уязвимости программного обеспечения, атаки на аппаратное обеспечение, подбор имени пользователя и пароля. Злоумышленников, которые получают доступ, внося изменения в ПО или используя его уязвимости, называют хакерами.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Хакер, получивший доступ к сети, сразу становится источником четырех видов угроз, как показано на рисунке.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Кража информации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Утечка </a:t>
            </a:r>
            <a:r>
              <a:rPr lang="ru-RU" sz="1600" dirty="0" smtClean="0">
                <a:solidFill>
                  <a:srgbClr val="000000"/>
                </a:solidFill>
              </a:rPr>
              <a:t>данных и их неправомерное </a:t>
            </a:r>
            <a:r>
              <a:rPr lang="ru-RU" sz="1600" dirty="0">
                <a:solidFill>
                  <a:srgbClr val="000000"/>
                </a:solidFill>
              </a:rPr>
              <a:t>использование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Кража персональных данных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Прекращение 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9439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Угрозы и уязвимости системы безопасности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Типы уязвимостей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41A9FF-8CDE-E44C-BE13-FAE40B97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638175"/>
            <a:ext cx="8888200" cy="3923165"/>
          </a:xfrm>
        </p:spPr>
        <p:txBody>
          <a:bodyPr/>
          <a:lstStyle/>
          <a:p>
            <a:pPr marL="0" indent="0" algn="l" rtl="0"/>
            <a:r>
              <a:rPr lang="ru-RU" sz="1400" dirty="0">
                <a:solidFill>
                  <a:srgbClr val="000000"/>
                </a:solidFill>
              </a:rPr>
              <a:t>Уязвимость — степень незащищенности, свойственная каждой сети и устройству. Некоторая степень уязвимости присуща маршрутизаторам, коммутаторам, настольным компьютерам, серверам и даже устройствам безопасности. Как правило, атакам подвержены такие оконечные </a:t>
            </a:r>
            <a:r>
              <a:rPr lang="ru-RU" sz="1400" dirty="0" smtClean="0">
                <a:solidFill>
                  <a:srgbClr val="000000"/>
                </a:solidFill>
              </a:rPr>
              <a:t>устройства</a:t>
            </a:r>
            <a:r>
              <a:rPr lang="ru-RU" sz="1400" dirty="0">
                <a:solidFill>
                  <a:srgbClr val="000000"/>
                </a:solidFill>
              </a:rPr>
              <a:t>, как серверы и настольные компьютеры. </a:t>
            </a:r>
          </a:p>
          <a:p>
            <a:pPr marL="0" indent="0" algn="l" rtl="0"/>
            <a:r>
              <a:rPr lang="ru-RU" sz="1400" dirty="0">
                <a:solidFill>
                  <a:srgbClr val="000000"/>
                </a:solidFill>
              </a:rPr>
              <a:t>Существует три основных типа уязвимостей: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Технологические уязвимости могут включать в себя слабости протокола TCP/IP, слабые места операционной системы и слабости сетевого оборудования.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Уязвимости конфигурации могут включать незащищенные учетные записи пользователей, системные учетные записи с ненадежными паролями, неправильно настроенные интернет-службы, незащищенные параметры по умолчанию и неправильно настроенное сетевое оборудование.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Уязвимости политики безопасности могут включать в себя отсутствие письменной политики безопасности, политики, отсутствие непрерывности проверки подлинности, неприменение логических элементов управления доступом, установку программного и аппаратного обеспечения и изменения, не соответствующие политике, а также несуществующий план аварийного восстановления.</a:t>
            </a:r>
          </a:p>
          <a:p>
            <a:pPr marL="73085" lvl="1" indent="0" rtl="0">
              <a:buNone/>
            </a:pPr>
            <a:r>
              <a:rPr lang="ru-RU" dirty="0">
                <a:solidFill>
                  <a:srgbClr val="000000"/>
                </a:solidFill>
              </a:rPr>
              <a:t>Все три типа уязвимостей могут быть причиной атак, включая атаки с использованием вредоносного ПО и сетевые атаки.</a:t>
            </a:r>
          </a:p>
          <a:p>
            <a:pPr marL="73085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Угрозы безопасности и уязвимости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Физическая безопасность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E9617-78ED-F348-B02A-ACCF736F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731837"/>
            <a:ext cx="8927184" cy="3689897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Злоумышленник может блокировать доступ к сетевым ресурсам, если их можно повредить на физическом уровне. Имеется четыре класса угроз: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Угрозы для аппаратного обеспечения</a:t>
            </a:r>
            <a:r>
              <a:rPr lang="ru-RU" sz="1600" dirty="0">
                <a:solidFill>
                  <a:srgbClr val="000000"/>
                </a:solidFill>
              </a:rPr>
              <a:t>  — физическое повреждение серверов, маршрутизаторов, коммутаторов, кабельных линий и рабочих станций.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Угрозы со стороны окружающей среды</a:t>
            </a:r>
            <a:r>
              <a:rPr lang="ru-RU" sz="1600" dirty="0">
                <a:solidFill>
                  <a:srgbClr val="000000"/>
                </a:solidFill>
              </a:rPr>
              <a:t>  — предельные температуры (слишком высокие или слишком низкие) или крайние значения влажности (слишком низкая или слишком высокая)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Электрические угрозы</a:t>
            </a:r>
            <a:r>
              <a:rPr lang="ru-RU" sz="1600" dirty="0">
                <a:solidFill>
                  <a:srgbClr val="000000"/>
                </a:solidFill>
              </a:rPr>
              <a:t>  — всплески напряжения, недостаточное напряжение в электрической сети (провалы напряжения), колебания напряжения (шум) и полное отключение электропитания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Эксплуатационные угрозы </a:t>
            </a:r>
            <a:r>
              <a:rPr lang="ru-RU" sz="1600" dirty="0">
                <a:solidFill>
                  <a:srgbClr val="000000"/>
                </a:solidFill>
              </a:rPr>
              <a:t> — ненадлежащее обращение с ключевыми электрическими компонентами (электростатический разряд), нехватка важных запасных деталей, неправильная прокладка кабелей и ненадлежащая маркировка.</a:t>
            </a:r>
          </a:p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Для </a:t>
            </a:r>
            <a:r>
              <a:rPr lang="ru-RU" sz="1600" dirty="0">
                <a:solidFill>
                  <a:srgbClr val="000000"/>
                </a:solidFill>
              </a:rPr>
              <a:t>решения этих проблем необходимо разработать и осуществить хороший план обеспечения физической безопасности.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16.2 Сетевые атаки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 dirty="0" smtClean="0"/>
              <a:t>Сетевые </a:t>
            </a:r>
            <a:r>
              <a:rPr lang="ru-RU" sz="1600" dirty="0"/>
              <a:t>атаки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Типы </a:t>
            </a:r>
            <a:r>
              <a:rPr lang="ru-RU" sz="2400" dirty="0"/>
              <a:t>вредоносных программ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ACB52D-A827-B043-A26A-2C368D80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1023"/>
            <a:ext cx="9144000" cy="3780711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Вредоносное ПО ― это вредоносное программное обеспечение (или вредоносный код). Такой код или ПО разрабатывается с целью повредить, разрушить, украсть данные либо причинить вред или совершить незаконные действия в отношении данных, узлов или сетей. Ниже перечислены типы вредоносных программ: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Вирус </a:t>
            </a:r>
            <a:r>
              <a:rPr lang="ru-RU" sz="1600" b="1" dirty="0" smtClean="0">
                <a:solidFill>
                  <a:srgbClr val="000000"/>
                </a:solidFill>
              </a:rPr>
              <a:t>- </a:t>
            </a:r>
            <a:r>
              <a:rPr lang="ru-RU" sz="1600" dirty="0">
                <a:solidFill>
                  <a:srgbClr val="000000"/>
                </a:solidFill>
              </a:rPr>
              <a:t>это </a:t>
            </a:r>
            <a:r>
              <a:rPr lang="ru-RU" sz="1600" dirty="0" smtClean="0">
                <a:solidFill>
                  <a:srgbClr val="000000"/>
                </a:solidFill>
              </a:rPr>
              <a:t>тип </a:t>
            </a:r>
            <a:r>
              <a:rPr lang="ru-RU" sz="1600" dirty="0">
                <a:solidFill>
                  <a:srgbClr val="000000"/>
                </a:solidFill>
              </a:rPr>
              <a:t>вредоносного ПО, который распространяется путем внедрения своей копии в другую программу, заражая ее и становясь ее частью. Вирусы распространяются с одного компьютера на другой, инфицируя все объекты на своем пути.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Черви - </a:t>
            </a:r>
            <a:r>
              <a:rPr lang="ru-RU" sz="1600" dirty="0" smtClean="0">
                <a:solidFill>
                  <a:srgbClr val="000000"/>
                </a:solidFill>
              </a:rPr>
              <a:t>Похожи </a:t>
            </a:r>
            <a:r>
              <a:rPr lang="ru-RU" sz="1600" dirty="0">
                <a:solidFill>
                  <a:srgbClr val="000000"/>
                </a:solidFill>
              </a:rPr>
              <a:t>на вирусы тем, что они копируют свои функциональные части и могут нанести не меньший ущерб. В отличие от вирусов, для распространения которых обязательно должен </a:t>
            </a:r>
            <a:r>
              <a:rPr lang="ru-RU" sz="1600" dirty="0" smtClean="0">
                <a:solidFill>
                  <a:srgbClr val="000000"/>
                </a:solidFill>
              </a:rPr>
              <a:t>быть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зараженный файл, черви </a:t>
            </a:r>
            <a:r>
              <a:rPr lang="ru-RU" sz="1600" dirty="0" smtClean="0">
                <a:solidFill>
                  <a:srgbClr val="000000"/>
                </a:solidFill>
              </a:rPr>
              <a:t>- отдельные </a:t>
            </a:r>
            <a:r>
              <a:rPr lang="ru-RU" sz="1600" dirty="0">
                <a:solidFill>
                  <a:srgbClr val="000000"/>
                </a:solidFill>
              </a:rPr>
              <a:t>программы, распространяющиеся без участия программы-носителя или человека.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Троянские кони - </a:t>
            </a:r>
            <a:r>
              <a:rPr lang="ru-RU" sz="1600" dirty="0">
                <a:solidFill>
                  <a:srgbClr val="000000"/>
                </a:solidFill>
              </a:rPr>
              <a:t>Они маскируются под легитимные программы. В отличие от вирусов и червей такие вредоносные программы не распространяются путем заражения других </a:t>
            </a:r>
            <a:r>
              <a:rPr lang="ru-RU" sz="1600" dirty="0" smtClean="0">
                <a:solidFill>
                  <a:srgbClr val="000000"/>
                </a:solidFill>
              </a:rPr>
              <a:t>файлов и не </a:t>
            </a:r>
            <a:r>
              <a:rPr lang="ru-RU" sz="1600" dirty="0">
                <a:solidFill>
                  <a:srgbClr val="000000"/>
                </a:solidFill>
              </a:rPr>
              <a:t>реплицируют сами себя. Они самовоспроизводятся. Обязательным условием для их распространения является открытие пользователем почтового вложения или загрузка и запуск файла из Интернета.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Сетевые атаки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Разведывательные атаки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7B553-BAE5-144D-9EB3-2483E33A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763736"/>
            <a:ext cx="8729220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Помимо атак с использованием вредоносного кода сети также могут стать целью различных сетевых атак. Сетевые атаки можно разделить на три основные категории: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Разведывательные атаки — </a:t>
            </a:r>
            <a:r>
              <a:rPr lang="ru-RU" dirty="0">
                <a:solidFill>
                  <a:srgbClr val="000000"/>
                </a:solidFill>
              </a:rPr>
              <a:t>обнаружение и сопоставление систем, служб или уязвимостей.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Атаки доступа</a:t>
            </a:r>
            <a:r>
              <a:rPr lang="ru-RU" dirty="0">
                <a:solidFill>
                  <a:srgbClr val="000000"/>
                </a:solidFill>
              </a:rPr>
              <a:t> — несанкционированные неправомерные действия с данными, доступ к системе или использование прав пользователя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Отказ в обслуживании</a:t>
            </a:r>
            <a:r>
              <a:rPr lang="ru-RU" dirty="0">
                <a:solidFill>
                  <a:srgbClr val="000000"/>
                </a:solidFill>
              </a:rPr>
              <a:t> — отключение или повреждение сетей, систем или служб.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Злоумышленники </a:t>
            </a:r>
            <a:r>
              <a:rPr lang="ru-RU" sz="1600" dirty="0">
                <a:solidFill>
                  <a:srgbClr val="000000"/>
                </a:solidFill>
              </a:rPr>
              <a:t>могут использовать инструменты Интернета, </a:t>
            </a:r>
            <a:r>
              <a:rPr lang="ru-RU" sz="1600" dirty="0" smtClean="0">
                <a:solidFill>
                  <a:srgbClr val="000000"/>
                </a:solidFill>
              </a:rPr>
              <a:t>например, </a:t>
            </a:r>
            <a:r>
              <a:rPr lang="ru-RU" sz="1600" dirty="0">
                <a:solidFill>
                  <a:srgbClr val="000000"/>
                </a:solidFill>
              </a:rPr>
              <a:t>программные средства </a:t>
            </a:r>
            <a:r>
              <a:rPr lang="ru-RU" sz="1600" b="1" dirty="0" err="1">
                <a:solidFill>
                  <a:srgbClr val="000000"/>
                </a:solidFill>
              </a:rPr>
              <a:t>nslookup</a:t>
            </a:r>
            <a:r>
              <a:rPr lang="ru-RU" sz="1600" dirty="0">
                <a:solidFill>
                  <a:srgbClr val="000000"/>
                </a:solidFill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</a:rPr>
              <a:t>whois</a:t>
            </a:r>
            <a:r>
              <a:rPr lang="ru-RU" sz="1600" dirty="0">
                <a:solidFill>
                  <a:srgbClr val="000000"/>
                </a:solidFill>
              </a:rPr>
              <a:t>, которые позволяют с легкостью определить пространство IP-адресов, назначенное определенной корпорации или юридическому лицу. После определения пространства IP-адресов злоумышленник может отправить команду </a:t>
            </a:r>
            <a:r>
              <a:rPr lang="ru-RU" sz="1600" dirty="0" err="1">
                <a:solidFill>
                  <a:srgbClr val="000000"/>
                </a:solidFill>
              </a:rPr>
              <a:t>ping</a:t>
            </a:r>
            <a:r>
              <a:rPr lang="ru-RU" sz="1600" dirty="0">
                <a:solidFill>
                  <a:srgbClr val="000000"/>
                </a:solidFill>
              </a:rPr>
              <a:t> для проверки связи с общедоступными IP-адресами, чтобы выявить активные адреса. </a:t>
            </a:r>
          </a:p>
        </p:txBody>
      </p:sp>
    </p:spTree>
    <p:extLst>
      <p:ext uri="{BB962C8B-B14F-4D97-AF65-F5344CB8AC3E}">
        <p14:creationId xmlns:p14="http://schemas.microsoft.com/office/powerpoint/2010/main" val="15778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Сетевые атаки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Атаки доступа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45427-F5AC-4D45-8D34-7EA32559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0832"/>
            <a:ext cx="9144000" cy="3630902"/>
          </a:xfrm>
        </p:spPr>
        <p:txBody>
          <a:bodyPr/>
          <a:lstStyle/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Известные </a:t>
            </a:r>
            <a:r>
              <a:rPr lang="ru-RU" sz="1600" dirty="0">
                <a:solidFill>
                  <a:srgbClr val="000000"/>
                </a:solidFill>
              </a:rPr>
              <a:t>уязвимости в сервисах аутентификации, FTP- и веб-сервисах, чтобы получить доступ к учетным </a:t>
            </a:r>
            <a:r>
              <a:rPr lang="ru-RU" sz="1600" dirty="0" smtClean="0">
                <a:solidFill>
                  <a:srgbClr val="000000"/>
                </a:solidFill>
              </a:rPr>
              <a:t>записям, базам </a:t>
            </a:r>
            <a:r>
              <a:rPr lang="ru-RU" sz="1600" dirty="0">
                <a:solidFill>
                  <a:srgbClr val="000000"/>
                </a:solidFill>
              </a:rPr>
              <a:t>данных и другой конфиденциальной информации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Атаки </a:t>
            </a:r>
            <a:r>
              <a:rPr lang="ru-RU" sz="1600" dirty="0">
                <a:solidFill>
                  <a:srgbClr val="000000"/>
                </a:solidFill>
              </a:rPr>
              <a:t>доступа можно разделить на четыре типа: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Атаки с паролем -</a:t>
            </a:r>
            <a:r>
              <a:rPr lang="ru-RU" sz="1600" dirty="0">
                <a:solidFill>
                  <a:srgbClr val="000000"/>
                </a:solidFill>
              </a:rPr>
              <a:t> Реализованы с использованием грубой силы, троянского коня и </a:t>
            </a:r>
            <a:r>
              <a:rPr lang="ru-RU" sz="1600" dirty="0" err="1">
                <a:solidFill>
                  <a:srgbClr val="000000"/>
                </a:solidFill>
              </a:rPr>
              <a:t>снифферов</a:t>
            </a:r>
            <a:r>
              <a:rPr lang="ru-RU" sz="1600" dirty="0">
                <a:solidFill>
                  <a:srgbClr val="000000"/>
                </a:solidFill>
              </a:rPr>
              <a:t> пакетов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При атаке с злоупотреблением доверия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хакер </a:t>
            </a:r>
            <a:r>
              <a:rPr lang="ru-RU" sz="1600" dirty="0">
                <a:solidFill>
                  <a:srgbClr val="000000"/>
                </a:solidFill>
              </a:rPr>
              <a:t>использует несанкционированные привилегии для получения доступа к системе, что может поставить под угрозу цель.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Переадресация </a:t>
            </a:r>
            <a:r>
              <a:rPr lang="ru-RU" sz="1600" b="1" dirty="0" smtClean="0">
                <a:solidFill>
                  <a:srgbClr val="000000"/>
                </a:solidFill>
              </a:rPr>
              <a:t>портов - </a:t>
            </a:r>
            <a:r>
              <a:rPr lang="ru-RU" sz="1600" dirty="0" smtClean="0">
                <a:solidFill>
                  <a:srgbClr val="000000"/>
                </a:solidFill>
              </a:rPr>
              <a:t>хакер </a:t>
            </a:r>
            <a:r>
              <a:rPr lang="ru-RU" sz="1600" dirty="0">
                <a:solidFill>
                  <a:srgbClr val="000000"/>
                </a:solidFill>
              </a:rPr>
              <a:t>использует взломанную систему в качестве базы для атак на другие целевые объекты. Например, хакер, использующий SSH-протокол (</a:t>
            </a:r>
            <a:r>
              <a:rPr lang="ru-RU" sz="1600" dirty="0" err="1">
                <a:solidFill>
                  <a:srgbClr val="000000"/>
                </a:solidFill>
              </a:rPr>
              <a:t>port</a:t>
            </a:r>
            <a:r>
              <a:rPr lang="ru-RU" sz="1600" dirty="0">
                <a:solidFill>
                  <a:srgbClr val="000000"/>
                </a:solidFill>
              </a:rPr>
              <a:t> 22) для подключения к скомпрометированному хосту А. Хост А является доверенным хостом для хоста В, и, следовательно, хакер теперь может использовать для доступа к этому хосту протокол </a:t>
            </a:r>
            <a:r>
              <a:rPr lang="ru-RU" sz="1600" dirty="0" err="1">
                <a:solidFill>
                  <a:srgbClr val="000000"/>
                </a:solidFill>
              </a:rPr>
              <a:t>Telnet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port</a:t>
            </a:r>
            <a:r>
              <a:rPr lang="ru-RU" sz="1600" dirty="0">
                <a:solidFill>
                  <a:srgbClr val="000000"/>
                </a:solidFill>
              </a:rPr>
              <a:t> 23).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А</a:t>
            </a:r>
            <a:r>
              <a:rPr lang="ru-RU" sz="1600" b="1" dirty="0" smtClean="0">
                <a:solidFill>
                  <a:srgbClr val="000000"/>
                </a:solidFill>
              </a:rPr>
              <a:t>така </a:t>
            </a:r>
            <a:r>
              <a:rPr lang="ru-RU" sz="1600" b="1" dirty="0">
                <a:solidFill>
                  <a:srgbClr val="000000"/>
                </a:solidFill>
              </a:rPr>
              <a:t>через посредника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хакер </a:t>
            </a:r>
            <a:r>
              <a:rPr lang="ru-RU" sz="1600" dirty="0">
                <a:solidFill>
                  <a:srgbClr val="000000"/>
                </a:solidFill>
              </a:rPr>
              <a:t>располагается между двумя доверяемыми объектами, чтобы читать, изменять или перенаправлять данные, которыми они обмениваются.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13030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</a:t>
            </a:r>
            <a:r>
              <a:rPr lang="ru-RU" dirty="0" smtClean="0"/>
              <a:t>16. </a:t>
            </a:r>
            <a:r>
              <a:rPr lang="ru-RU" dirty="0"/>
              <a:t>Руководство по планированию</a:t>
            </a:r>
            <a:endParaRPr lang="ru-RU" dirty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</a:t>
            </a:r>
            <a:r>
              <a:rPr lang="ru-RU" dirty="0" smtClean="0"/>
              <a:t>10</a:t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  <a:endParaRPr lang="ru-RU" sz="16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5621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Сетевые атаки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Атаки типа «отказ в обслуживании» (DoS-атаки)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71778-F5B8-0740-BF78-E8482928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988" y="763736"/>
            <a:ext cx="9209988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Атаки типа </a:t>
            </a:r>
            <a:r>
              <a:rPr lang="ru-RU" sz="1600" dirty="0" err="1" smtClean="0">
                <a:solidFill>
                  <a:srgbClr val="000000"/>
                </a:solidFill>
              </a:rPr>
              <a:t>DoS</a:t>
            </a:r>
            <a:r>
              <a:rPr lang="ru-RU" sz="1600" dirty="0" smtClean="0">
                <a:solidFill>
                  <a:srgbClr val="000000"/>
                </a:solidFill>
              </a:rPr>
              <a:t>-атаки </a:t>
            </a:r>
            <a:r>
              <a:rPr lang="ru-RU" sz="1600" dirty="0">
                <a:solidFill>
                  <a:srgbClr val="000000"/>
                </a:solidFill>
              </a:rPr>
              <a:t>широко распространены, и их последствия устранить труднее всего. Однако ввиду простоты реализации </a:t>
            </a: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 и потенциально существенного вреда от них администраторы безопасности должны уделять таким атакам особое внимание.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-атаки могут принимать различные формы. </a:t>
            </a:r>
            <a:r>
              <a:rPr lang="ru-RU" sz="1600" dirty="0" smtClean="0">
                <a:solidFill>
                  <a:srgbClr val="000000"/>
                </a:solidFill>
              </a:rPr>
              <a:t>Такие </a:t>
            </a:r>
            <a:r>
              <a:rPr lang="ru-RU" sz="1600" dirty="0">
                <a:solidFill>
                  <a:srgbClr val="000000"/>
                </a:solidFill>
              </a:rPr>
              <a:t>атаки, потребляя системные ресурсы, мешают авторизованным пользователям использовать службу. Для предотвращения </a:t>
            </a: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 важно </a:t>
            </a:r>
            <a:r>
              <a:rPr lang="ru-RU" sz="1600" dirty="0" smtClean="0">
                <a:solidFill>
                  <a:srgbClr val="000000"/>
                </a:solidFill>
              </a:rPr>
              <a:t>следить, </a:t>
            </a:r>
            <a:r>
              <a:rPr lang="ru-RU" sz="1600" dirty="0">
                <a:solidFill>
                  <a:srgbClr val="000000"/>
                </a:solidFill>
              </a:rPr>
              <a:t>чтобы на компьютере были установлены актуальные обновления для системы безопасности как для ОС, так и для приложений.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-атаки представляют высокий риск, поскольку могут легко нарушить обмен информацией и вести к крупным потерям времени и средств. Проводить такие атаки относительно несложно, это под силу даже неопытным злоумышленникам.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Распределенные атаки типа </a:t>
            </a:r>
            <a:r>
              <a:rPr lang="ru-RU" sz="1600" dirty="0" err="1" smtClean="0">
                <a:solidFill>
                  <a:srgbClr val="000000"/>
                </a:solidFill>
              </a:rPr>
              <a:t>DDoS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похожи на </a:t>
            </a: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-атаки, но проводятся </a:t>
            </a:r>
            <a:r>
              <a:rPr lang="ru-RU" sz="1600" dirty="0" smtClean="0">
                <a:solidFill>
                  <a:srgbClr val="000000"/>
                </a:solidFill>
              </a:rPr>
              <a:t>скоординировано </a:t>
            </a:r>
            <a:r>
              <a:rPr lang="ru-RU" sz="1600" dirty="0">
                <a:solidFill>
                  <a:srgbClr val="000000"/>
                </a:solidFill>
              </a:rPr>
              <a:t>из нескольких источников. Например, злоумышленник создает сеть зараженных хостов, известных как зомби. Сеть зомби называется </a:t>
            </a:r>
            <a:r>
              <a:rPr lang="ru-RU" sz="1600" dirty="0" err="1">
                <a:solidFill>
                  <a:srgbClr val="000000"/>
                </a:solidFill>
              </a:rPr>
              <a:t>ботнетом</a:t>
            </a:r>
            <a:r>
              <a:rPr lang="ru-RU" sz="1600" dirty="0">
                <a:solidFill>
                  <a:srgbClr val="000000"/>
                </a:solidFill>
              </a:rPr>
              <a:t>. Злоумышленник использует программу командования и управления (</a:t>
            </a:r>
            <a:r>
              <a:rPr lang="ru-RU" sz="1600" dirty="0" err="1">
                <a:solidFill>
                  <a:srgbClr val="000000"/>
                </a:solidFill>
              </a:rPr>
              <a:t>CnC</a:t>
            </a:r>
            <a:r>
              <a:rPr lang="ru-RU" sz="1600" dirty="0">
                <a:solidFill>
                  <a:srgbClr val="000000"/>
                </a:solidFill>
              </a:rPr>
              <a:t>), чтобы инструктировать </a:t>
            </a:r>
            <a:r>
              <a:rPr lang="ru-RU" sz="1600" dirty="0" err="1">
                <a:solidFill>
                  <a:srgbClr val="000000"/>
                </a:solidFill>
              </a:rPr>
              <a:t>ботнет</a:t>
            </a:r>
            <a:r>
              <a:rPr lang="ru-RU" sz="1600" dirty="0">
                <a:solidFill>
                  <a:srgbClr val="000000"/>
                </a:solidFill>
              </a:rPr>
              <a:t> зомби выполнять </a:t>
            </a:r>
            <a:r>
              <a:rPr lang="ru-RU" sz="1600" dirty="0" err="1">
                <a:solidFill>
                  <a:srgbClr val="000000"/>
                </a:solidFill>
              </a:rPr>
              <a:t>DDoS</a:t>
            </a:r>
            <a:r>
              <a:rPr lang="ru-RU" sz="1600" dirty="0">
                <a:solidFill>
                  <a:srgbClr val="000000"/>
                </a:solidFill>
              </a:rPr>
              <a:t>-атаку.</a:t>
            </a:r>
          </a:p>
        </p:txBody>
      </p:sp>
    </p:spTree>
    <p:extLst>
      <p:ext uri="{BB962C8B-B14F-4D97-AF65-F5344CB8AC3E}">
        <p14:creationId xmlns:p14="http://schemas.microsoft.com/office/powerpoint/2010/main" val="382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594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Сетевые </a:t>
            </a:r>
            <a:r>
              <a:rPr lang="ru-RU" sz="1600" dirty="0" smtClean="0"/>
              <a:t>атаки 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Лабораторная работа. Изучение угроз безопасности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1B16B-774E-DB43-B28A-A4E5C04B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63736"/>
            <a:ext cx="8280057" cy="3657998"/>
          </a:xfrm>
        </p:spPr>
        <p:txBody>
          <a:bodyPr/>
          <a:lstStyle/>
          <a:p>
            <a:pPr algn="l" rtl="0"/>
            <a:r>
              <a:rPr lang="ru-RU">
                <a:solidFill>
                  <a:srgbClr val="000000"/>
                </a:solidFill>
              </a:rPr>
              <a:t>В этой лабораторной работе вы выполните следующие задачи.</a:t>
            </a:r>
          </a:p>
          <a:p>
            <a:pPr lvl="1" rtl="0"/>
            <a:r>
              <a:rPr lang="ru-RU" sz="1600">
                <a:solidFill>
                  <a:srgbClr val="000000"/>
                </a:solidFill>
              </a:rPr>
              <a:t>Часть 1. Изучение веб-сайта SANS</a:t>
            </a:r>
          </a:p>
          <a:p>
            <a:pPr lvl="1" rtl="0"/>
            <a:r>
              <a:rPr lang="ru-RU" sz="1600">
                <a:solidFill>
                  <a:srgbClr val="000000"/>
                </a:solidFill>
              </a:rPr>
              <a:t>Часть 2. Определение новых угроз безопасности сети</a:t>
            </a:r>
          </a:p>
          <a:p>
            <a:pPr lvl="1" rtl="0"/>
            <a:r>
              <a:rPr lang="ru-RU" sz="1600">
                <a:solidFill>
                  <a:srgbClr val="000000"/>
                </a:solidFill>
              </a:rPr>
              <a:t>Часть 3. Подробное описание отдельной угрозы безопасности сети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8180820" cy="929640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16.3 Защита от сетевых атак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8969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3A8A3-E3B9-4A40-AB98-4B5FFBA2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1969" y="1234537"/>
            <a:ext cx="3932031" cy="29383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Нейтрализация сетевых атак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Углубленный подход к защите подход к защите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8BC15-1425-E14F-991C-4BB9051652DA}"/>
              </a:ext>
            </a:extLst>
          </p:cNvPr>
          <p:cNvSpPr/>
          <p:nvPr/>
        </p:nvSpPr>
        <p:spPr>
          <a:xfrm>
            <a:off x="160256" y="763736"/>
            <a:ext cx="5750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600" dirty="0"/>
              <a:t>Чтобы снизить уровень сетевых атак, сначала необходимо обеспечить безопасность устройств, включая маршрутизаторы, коммутаторы, серверы и хосты. Одним из решений является использование углубленного </a:t>
            </a:r>
            <a:r>
              <a:rPr lang="ru-RU" sz="1600" dirty="0" smtClean="0"/>
              <a:t>подхода к </a:t>
            </a:r>
            <a:r>
              <a:rPr lang="ru-RU" sz="1600" dirty="0"/>
              <a:t>обеспечению безопасности, также известного как многоуровневый </a:t>
            </a:r>
            <a:r>
              <a:rPr lang="ru-RU" sz="1600" dirty="0" smtClean="0"/>
              <a:t>подход. </a:t>
            </a:r>
            <a:r>
              <a:rPr lang="ru-RU" sz="1600" dirty="0"/>
              <a:t>Такой подход предполагает совместную работу сетевых устройств и сервисов.</a:t>
            </a:r>
          </a:p>
          <a:p>
            <a:endParaRPr lang="en-US" sz="1600" dirty="0"/>
          </a:p>
          <a:p>
            <a:pPr rtl="0"/>
            <a:r>
              <a:rPr lang="ru-RU" sz="1600" dirty="0"/>
              <a:t>Для защиты пользователей и активов </a:t>
            </a:r>
            <a:r>
              <a:rPr lang="ru-RU" sz="1600" dirty="0" smtClean="0"/>
              <a:t>от </a:t>
            </a:r>
            <a:r>
              <a:rPr lang="ru-RU" sz="1600" dirty="0"/>
              <a:t>угроз TCP/IP реализовано несколько устройств и служб безопасности.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ru-RU" sz="1600" dirty="0"/>
              <a:t>VPN 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ru-RU" sz="1600" dirty="0"/>
              <a:t>Межсетевой экран ASA 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ru-RU" sz="1600" dirty="0"/>
              <a:t>IPS 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ru-RU" sz="1600" dirty="0"/>
              <a:t>ESA/WSA 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ru-RU" sz="1600" dirty="0"/>
              <a:t>Сервер AAA </a:t>
            </a:r>
          </a:p>
        </p:txBody>
      </p:sp>
    </p:spTree>
    <p:extLst>
      <p:ext uri="{BB962C8B-B14F-4D97-AF65-F5344CB8AC3E}">
        <p14:creationId xmlns:p14="http://schemas.microsoft.com/office/powerpoint/2010/main" val="24844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Нейтрализация сетевых атак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Сохранение резервных копий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052EF-CCCA-7244-8B97-05B32CA4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763736"/>
            <a:ext cx="8840968" cy="1293664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Резервное копирование данных </a:t>
            </a:r>
            <a:r>
              <a:rPr lang="ru-RU" sz="1600" dirty="0" smtClean="0">
                <a:solidFill>
                  <a:srgbClr val="000000"/>
                </a:solidFill>
              </a:rPr>
              <a:t>—эффективный способ </a:t>
            </a:r>
            <a:r>
              <a:rPr lang="ru-RU" sz="1600" dirty="0">
                <a:solidFill>
                  <a:srgbClr val="000000"/>
                </a:solidFill>
              </a:rPr>
              <a:t>защиты данных от потери. Регулярно выполняйте резервное копирование, как определено в политике безопасности. Резервные копии данных обычно хранятся отдельно, чтобы защитить носитель с резервными копиями на случай, если что-либо произойдет в основном помещении. </a:t>
            </a:r>
            <a:endParaRPr lang="ru-RU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000000"/>
                </a:solidFill>
              </a:rPr>
              <a:t>таблице приведены соображения по резервному копированию и их описания.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DDB9CF-5732-B04F-9B5F-86F9581E9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65375"/>
              </p:ext>
            </p:extLst>
          </p:nvPr>
        </p:nvGraphicFramePr>
        <p:xfrm>
          <a:off x="236357" y="2168165"/>
          <a:ext cx="8634953" cy="247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097">
                  <a:extLst>
                    <a:ext uri="{9D8B030D-6E8A-4147-A177-3AD203B41FA5}">
                      <a16:colId xmlns:a16="http://schemas.microsoft.com/office/drawing/2014/main" val="3315903213"/>
                    </a:ext>
                  </a:extLst>
                </a:gridCol>
                <a:gridCol w="7126856">
                  <a:extLst>
                    <a:ext uri="{9D8B030D-6E8A-4147-A177-3AD203B41FA5}">
                      <a16:colId xmlns:a16="http://schemas.microsoft.com/office/drawing/2014/main" val="1742692061"/>
                    </a:ext>
                  </a:extLst>
                </a:gridCol>
              </a:tblGrid>
              <a:tr h="3299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>
                          <a:effectLst/>
                        </a:rPr>
                        <a:t>Рассмотрение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>
                          <a:effectLst/>
                        </a:rPr>
                        <a:t>Описание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24535824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pPr rtl="0" fontAlgn="ctr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Частота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Регулярно выполняйте резервное копирование, как определено в политике безопасности.</a:t>
                      </a:r>
                    </a:p>
                    <a:p>
                      <a:pPr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Полное резервное копирование может занять длительное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время.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722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Хранение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Всегда проверяйте резервные копии, чтобы обеспечить целостность данных и проверить процедуры восстановления файлов.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9124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Безопасность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Необходимо переносить резервные копии в автономное хранилище ежедневно, еженедельно или ежемесячно в соответствии с политикой безопасности.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2593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Проверка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Резервные копии должны быть защищены с помощью надежных паролей. Пароль необходим для восстановления данных.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4572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746"/>
            <a:ext cx="8345488" cy="590270"/>
          </a:xfrm>
        </p:spPr>
        <p:txBody>
          <a:bodyPr/>
          <a:lstStyle/>
          <a:p>
            <a:r>
              <a:rPr lang="ru-RU" sz="1600" dirty="0"/>
              <a:t>Защита от сетевых </a:t>
            </a:r>
            <a:r>
              <a:rPr lang="ru-RU" sz="1600" dirty="0" smtClean="0"/>
              <a:t>атак</a:t>
            </a:r>
            <a:br>
              <a:rPr lang="ru-RU" sz="1600" dirty="0" smtClean="0"/>
            </a:br>
            <a:r>
              <a:rPr lang="ru-RU" dirty="0" smtClean="0"/>
              <a:t>Обновление </a:t>
            </a:r>
            <a:r>
              <a:rPr lang="ru-RU" dirty="0"/>
              <a:t>и установка исправлений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E0CAE-B33F-7048-9C60-93C74AD2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3736"/>
            <a:ext cx="4832140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По мере появления </a:t>
            </a:r>
            <a:r>
              <a:rPr lang="ru-RU" sz="1600" dirty="0" smtClean="0">
                <a:solidFill>
                  <a:srgbClr val="000000"/>
                </a:solidFill>
              </a:rPr>
              <a:t>нового вредоносного ПО предприятиям </a:t>
            </a:r>
            <a:r>
              <a:rPr lang="ru-RU" sz="1600" dirty="0">
                <a:solidFill>
                  <a:srgbClr val="000000"/>
                </a:solidFill>
              </a:rPr>
              <a:t>рекомендуется постоянно следить за обновлением антивирусного </a:t>
            </a:r>
            <a:r>
              <a:rPr lang="ru-RU" sz="1600" dirty="0" smtClean="0">
                <a:solidFill>
                  <a:srgbClr val="000000"/>
                </a:solidFill>
              </a:rPr>
              <a:t>ПО до </a:t>
            </a:r>
            <a:r>
              <a:rPr lang="ru-RU" sz="1600" dirty="0">
                <a:solidFill>
                  <a:srgbClr val="000000"/>
                </a:solidFill>
              </a:rPr>
              <a:t>последних версий.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Наиболее действенный метод минимизации последствий атаки вируса-червя — загрузить обновления для системы безопасности с сайта поставщика </a:t>
            </a:r>
            <a:r>
              <a:rPr lang="ru-RU" sz="1600" dirty="0" smtClean="0">
                <a:solidFill>
                  <a:srgbClr val="000000"/>
                </a:solidFill>
              </a:rPr>
              <a:t>ОС и </a:t>
            </a:r>
            <a:r>
              <a:rPr lang="ru-RU" sz="1600" dirty="0">
                <a:solidFill>
                  <a:srgbClr val="000000"/>
                </a:solidFill>
              </a:rPr>
              <a:t>установить соответствующие обновления на все уязвимые копии систем.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Одно из решений для управления критически важными исправлениями безопасности заключается в том, чтобы убедиться, что все конечные системы автоматически загружают обновления.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B1276-4D3A-B546-B0D3-54E99AE8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41" y="1000259"/>
            <a:ext cx="4311859" cy="25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69" y="943673"/>
            <a:ext cx="4263931" cy="3298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Защита от сетевых атак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Аутентификация, авторизация и учет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2DAB5F-C15E-E04B-84DE-6D7A5FEC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3" y="763737"/>
            <a:ext cx="5043341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Такие службы по обеспечению сетевой безопасности, как аутентификация, авторизация и учет </a:t>
            </a:r>
            <a:r>
              <a:rPr lang="ru-RU" sz="1600" dirty="0" smtClean="0">
                <a:solidFill>
                  <a:srgbClr val="000000"/>
                </a:solidFill>
              </a:rPr>
              <a:t>(ААА</a:t>
            </a:r>
            <a:r>
              <a:rPr lang="ru-RU" sz="1600" dirty="0">
                <a:solidFill>
                  <a:srgbClr val="000000"/>
                </a:solidFill>
              </a:rPr>
              <a:t>), являются базовой инфраструктурой, которая устанавливает средства контроля доступа на каком-либо сетевом устройстве.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Сочетание служб аутентификации, авторизации и учета — это метод, позволяющий контролировать вход разрешенных пользователей (аутентификация), какие действия они могут выполнять, находясь в сети (авторизация), а также следить за их действиями во время доступа к сети (учет).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Концепция служб аутентификации, авторизации и учета (AAA) похожа на использование кредитной карты.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Защита от сетевых атак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 Межсетевые экраны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EB5ED-A167-6645-BE7C-2A7AF2A2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448800"/>
            <a:ext cx="4530439" cy="3972934"/>
          </a:xfrm>
        </p:spPr>
        <p:txBody>
          <a:bodyPr/>
          <a:lstStyle/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Межсетевой экран ставится между двумя (или более) сетями и контролирует трафик между ними, а также позволяет предотвратить несанкционированный доступ.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Межсетевой экран может позволить внешним пользователям управлять доступом к определенным службам. Например, серверы, доступные внешним пользователям, обычно размещаются в специальной сети, которая называется демилитаризованной </a:t>
            </a:r>
            <a:r>
              <a:rPr lang="ru-RU" sz="1600" dirty="0" smtClean="0">
                <a:solidFill>
                  <a:srgbClr val="000000"/>
                </a:solidFill>
              </a:rPr>
              <a:t>зоной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(DMZ). DMZ </a:t>
            </a:r>
            <a:r>
              <a:rPr lang="ru-RU" sz="1600" dirty="0" smtClean="0">
                <a:solidFill>
                  <a:srgbClr val="000000"/>
                </a:solidFill>
              </a:rPr>
              <a:t>позволяет администратору </a:t>
            </a:r>
            <a:r>
              <a:rPr lang="ru-RU" sz="1600" dirty="0">
                <a:solidFill>
                  <a:srgbClr val="000000"/>
                </a:solidFill>
              </a:rPr>
              <a:t>применять определенные политики для хостов, подключенных к этой сети.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C2CBC-4812-1544-ABD2-7293DEBB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45" y="448800"/>
            <a:ext cx="3611364" cy="1128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C9A1B-2D7F-4240-88EA-111FBDBB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44" y="1486889"/>
            <a:ext cx="3611365" cy="1106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0D756-D9AD-BB4E-8C8D-FF29770DE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59" y="2785952"/>
            <a:ext cx="3239733" cy="18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Защита от сетевых атак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Типы </a:t>
            </a:r>
            <a:r>
              <a:rPr lang="ru-RU" sz="2400" dirty="0"/>
              <a:t>межсетевых экранов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518DF6-F66A-404B-BAB8-473E3312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763736"/>
            <a:ext cx="8795208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Решения для межсетевых экранов собраны в различные комплекты. В брандмауэрах используются различные методы для определения разрешения или запрета доступа к сети. В этот список входят следующие продукты: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Фильтрация пакетов</a:t>
            </a:r>
            <a:r>
              <a:rPr lang="ru-RU" sz="1600" dirty="0">
                <a:solidFill>
                  <a:srgbClr val="000000"/>
                </a:solidFill>
              </a:rPr>
              <a:t> — запрет или разрешение доступа на основе IP- или MAC-адресов.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Фильтрация по приложениям</a:t>
            </a:r>
            <a:r>
              <a:rPr lang="ru-RU" sz="1600" dirty="0">
                <a:solidFill>
                  <a:srgbClr val="000000"/>
                </a:solidFill>
              </a:rPr>
              <a:t> — запрет или разрешение доступа для конкретных типов приложений на основе номеров портов.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Фильтрация по URL-адресам</a:t>
            </a:r>
            <a:r>
              <a:rPr lang="ru-RU" sz="1600" dirty="0">
                <a:solidFill>
                  <a:srgbClr val="000000"/>
                </a:solidFill>
              </a:rPr>
              <a:t> — запрет или разрешение доступа к веб-сайтам на основе конкретных URL-адресов или ключевых слов.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Анализ пакетов с учетом состояний соединений (SPI)</a:t>
            </a:r>
            <a:r>
              <a:rPr lang="ru-RU" sz="1600" dirty="0">
                <a:solidFill>
                  <a:srgbClr val="000000"/>
                </a:solidFill>
              </a:rPr>
              <a:t>  — входящие пакеты должны представлять собой легитимные отклики на запросы внутренних узлов. </a:t>
            </a:r>
            <a:r>
              <a:rPr lang="ru-RU" sz="1600" dirty="0" err="1">
                <a:solidFill>
                  <a:srgbClr val="000000"/>
                </a:solidFill>
              </a:rPr>
              <a:t>Незапрошенные</a:t>
            </a:r>
            <a:r>
              <a:rPr lang="ru-RU" sz="1600" dirty="0">
                <a:solidFill>
                  <a:srgbClr val="000000"/>
                </a:solidFill>
              </a:rPr>
              <a:t> пакеты блокируются, если они не разрешены в явном виде. SPI также предоставляет возможность распознавать и блокировать конкретные типы атак, например атаку типа «отказ в обслуживании» (</a:t>
            </a:r>
            <a:r>
              <a:rPr lang="ru-RU" sz="1600" dirty="0" err="1">
                <a:solidFill>
                  <a:srgbClr val="000000"/>
                </a:solidFill>
              </a:rPr>
              <a:t>DoS</a:t>
            </a:r>
            <a:r>
              <a:rPr lang="ru-RU" sz="1600" dirty="0">
                <a:solidFill>
                  <a:srgbClr val="000000"/>
                </a:solidFill>
              </a:rPr>
              <a:t>-атака).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Защита от сетевых атак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Безопасность оконечных устройств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EE6A9-38A8-5940-A05B-817C4E7C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63736"/>
            <a:ext cx="8280057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Оконечное устройство, или узел, представляет собой отдельную компьютерную систему или устройство, которое выступает в роли клиента сети. К наиболее распространенным оконечным устройствам относятся ноутбуки, настольные компьютеры, серверы и смартфоны и планшеты.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Защита оконечных устройств — одна из наиболее сложных задач, входящих в обязанности администратора сети, поскольку в данном случае имеет значение человеческий фактор. Компании необходимо разработать и тщательно задокументировать соответствующие политики и ознакомить с ними сотрудников.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Сотрудников необходимо обучить правильно использовать сеть. Политики зачастую подразумевают использование антивирусного ПО и меры предотвращения несанкционированного вторжения на узел. Комплексные решения для защиты оконечных устройств используют функции контроля доступа к </a:t>
            </a:r>
            <a:r>
              <a:rPr lang="ru-RU" sz="1600" dirty="0" smtClean="0">
                <a:solidFill>
                  <a:srgbClr val="000000"/>
                </a:solidFill>
              </a:rPr>
              <a:t>сети.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  <a:endParaRPr lang="ru-R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38697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16.4 Безопасность устройств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59807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Cisco AutoSecure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D2B98-3FC5-0547-B3D3-64215AA8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763736"/>
            <a:ext cx="8983744" cy="365799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При установке на устройство новой </a:t>
            </a:r>
            <a:r>
              <a:rPr lang="ru-RU" sz="1600" dirty="0" smtClean="0">
                <a:solidFill>
                  <a:srgbClr val="000000"/>
                </a:solidFill>
              </a:rPr>
              <a:t>ОС настройки </a:t>
            </a:r>
            <a:r>
              <a:rPr lang="ru-RU" sz="1600" dirty="0">
                <a:solidFill>
                  <a:srgbClr val="000000"/>
                </a:solidFill>
              </a:rPr>
              <a:t>системы безопасности имеют значения по умолчанию. В большинстве случаев </a:t>
            </a:r>
            <a:r>
              <a:rPr lang="ru-RU" sz="1600" dirty="0" smtClean="0">
                <a:solidFill>
                  <a:srgbClr val="000000"/>
                </a:solidFill>
              </a:rPr>
              <a:t>этого недостаточно. </a:t>
            </a:r>
            <a:r>
              <a:rPr lang="ru-RU" sz="1600" dirty="0">
                <a:solidFill>
                  <a:srgbClr val="000000"/>
                </a:solidFill>
              </a:rPr>
              <a:t>В маршрутизаторах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для обеспечения безопасности системы можно использовать функцию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AutoSecure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Кроме </a:t>
            </a:r>
            <a:r>
              <a:rPr lang="ru-RU" sz="1600" dirty="0">
                <a:solidFill>
                  <a:srgbClr val="000000"/>
                </a:solidFill>
              </a:rPr>
              <a:t>того, существует ряд простых шагов, которые можно применить для большинства </a:t>
            </a:r>
            <a:r>
              <a:rPr lang="ru-RU" sz="1600" dirty="0" smtClean="0">
                <a:solidFill>
                  <a:srgbClr val="000000"/>
                </a:solidFill>
              </a:rPr>
              <a:t>ОС:</a:t>
            </a:r>
            <a:endParaRPr lang="ru-RU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Установленные по умолчанию </a:t>
            </a:r>
            <a:r>
              <a:rPr lang="ru-RU" sz="1600" dirty="0" smtClean="0">
                <a:solidFill>
                  <a:srgbClr val="000000"/>
                </a:solidFill>
              </a:rPr>
              <a:t>логины и </a:t>
            </a:r>
            <a:r>
              <a:rPr lang="ru-RU" sz="1600" dirty="0">
                <a:solidFill>
                  <a:srgbClr val="000000"/>
                </a:solidFill>
              </a:rPr>
              <a:t>пароли необходимо немедленно изменить.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Доступом к системным ресурсам должны обладать только лица, наделенные соответствующими правами.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Все невостребованные службы и приложения при возможности необходимо отключить или удалить.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Зачастую устройства, полученные от производителя, до отгрузки хранились на складе в течение определенного периода, и поэтому на них не установлены актуальные обновления. Прежде чем внедрять любое ПО, важно сначала его обновить и установить любые имеющиеся обновления для системы безопасности.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Пароли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9C2A-4C2A-774B-84F0-F2FF0A7A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628649"/>
            <a:ext cx="8943974" cy="4105275"/>
          </a:xfrm>
        </p:spPr>
        <p:txBody>
          <a:bodyPr/>
          <a:lstStyle/>
          <a:p>
            <a:pPr marL="0" indent="0" algn="l" rtl="0"/>
            <a:r>
              <a:rPr lang="ru-RU" sz="1500" dirty="0">
                <a:solidFill>
                  <a:srgbClr val="000000"/>
                </a:solidFill>
              </a:rPr>
              <a:t>Для защиты сетевых устройств необходимо использовать надежные пароли. Ниже приведены стандартные рекомендации по выбору пароля.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Используйте пароль длиной не менее 8 символов (предпочтительно 10 и более символов). 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Выбирайте сложные пароли. Включайте в пароль комбинацию букв в верхнем и нижнем регистре, цифр, специальных символов и пробелов (если допускается их использование).</a:t>
            </a: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Избегайте использования </a:t>
            </a:r>
            <a:r>
              <a:rPr lang="ru-RU" sz="1500" dirty="0" smtClean="0">
                <a:solidFill>
                  <a:srgbClr val="000000"/>
                </a:solidFill>
              </a:rPr>
              <a:t>паролей на </a:t>
            </a:r>
            <a:r>
              <a:rPr lang="ru-RU" sz="1500" dirty="0">
                <a:solidFill>
                  <a:srgbClr val="000000"/>
                </a:solidFill>
              </a:rPr>
              <a:t>основе повторений, обычных слов из словаря, последовательностей букв или цифр, имени пользователя, имен родственников и домашних животных, биографических данных (дата рождения, номер паспорта, имена родителей и </a:t>
            </a:r>
            <a:r>
              <a:rPr lang="ru-RU" sz="1500" dirty="0" smtClean="0">
                <a:solidFill>
                  <a:srgbClr val="000000"/>
                </a:solidFill>
              </a:rPr>
              <a:t>пр.).</a:t>
            </a:r>
            <a:endParaRPr lang="ru-RU" sz="1500" dirty="0">
              <a:solidFill>
                <a:srgbClr val="000000"/>
              </a:solidFill>
            </a:endParaRP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Допустите в пароле намеренную ошибку. Например, </a:t>
            </a:r>
            <a:r>
              <a:rPr lang="ru-RU" sz="1500" dirty="0" err="1">
                <a:solidFill>
                  <a:srgbClr val="000000"/>
                </a:solidFill>
              </a:rPr>
              <a:t>Ivanov</a:t>
            </a:r>
            <a:r>
              <a:rPr lang="ru-RU" sz="1500" dirty="0">
                <a:solidFill>
                  <a:srgbClr val="000000"/>
                </a:solidFill>
              </a:rPr>
              <a:t> = </a:t>
            </a:r>
            <a:r>
              <a:rPr lang="ru-RU" sz="1500" dirty="0" err="1">
                <a:solidFill>
                  <a:srgbClr val="000000"/>
                </a:solidFill>
              </a:rPr>
              <a:t>Ivonov</a:t>
            </a:r>
            <a:r>
              <a:rPr lang="ru-RU" sz="1500" dirty="0">
                <a:solidFill>
                  <a:srgbClr val="000000"/>
                </a:solidFill>
              </a:rPr>
              <a:t> = </a:t>
            </a:r>
            <a:r>
              <a:rPr lang="ru-RU" sz="1500" dirty="0" smtClean="0">
                <a:solidFill>
                  <a:srgbClr val="000000"/>
                </a:solidFill>
              </a:rPr>
              <a:t>1vOnov.</a:t>
            </a:r>
            <a:endParaRPr lang="ru-RU" sz="1500" dirty="0">
              <a:solidFill>
                <a:srgbClr val="000000"/>
              </a:solidFill>
            </a:endParaRP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Периодически меняйте пароли. </a:t>
            </a:r>
            <a:endParaRPr lang="ru-RU" sz="1500" dirty="0" smtClean="0">
              <a:solidFill>
                <a:srgbClr val="000000"/>
              </a:solidFill>
            </a:endParaRPr>
          </a:p>
          <a:p>
            <a:pPr marL="358835" lvl="1" indent="-285750" rtl="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00"/>
                </a:solidFill>
              </a:rPr>
              <a:t>Не </a:t>
            </a:r>
            <a:r>
              <a:rPr lang="ru-RU" sz="1500" dirty="0">
                <a:solidFill>
                  <a:srgbClr val="000000"/>
                </a:solidFill>
              </a:rPr>
              <a:t>записывайте пароли на бумаге и не оставляйте их в легко доступных </a:t>
            </a:r>
            <a:r>
              <a:rPr lang="ru-RU" sz="1500" dirty="0" smtClean="0">
                <a:solidFill>
                  <a:srgbClr val="000000"/>
                </a:solidFill>
              </a:rPr>
              <a:t>местах.</a:t>
            </a:r>
          </a:p>
          <a:p>
            <a:pPr marL="73085" lvl="1" indent="0" rtl="0">
              <a:buNone/>
            </a:pPr>
            <a:r>
              <a:rPr lang="ru-RU" sz="1500" dirty="0" smtClean="0">
                <a:solidFill>
                  <a:srgbClr val="000000"/>
                </a:solidFill>
              </a:rPr>
              <a:t>Маршрутизаторы </a:t>
            </a:r>
            <a:r>
              <a:rPr lang="ru-RU" sz="1500" dirty="0" err="1">
                <a:solidFill>
                  <a:srgbClr val="000000"/>
                </a:solidFill>
              </a:rPr>
              <a:t>Cisco</a:t>
            </a:r>
            <a:r>
              <a:rPr lang="ru-RU" sz="1500" dirty="0">
                <a:solidFill>
                  <a:srgbClr val="000000"/>
                </a:solidFill>
              </a:rPr>
              <a:t> игнорируют начальные пробелы в паролях, но пробелы после первого символа учитываются. Таким образом, один из способов создать надежный пароль — использовать пробел в пароле и задать фразу, состоящую из нескольких слов. Это называется парольной фразой. Парольную фразу зачастую проще запомнить, чем обычный пароль. Парольная фраза также имеет большую длину, чем простой пароль, и ее сложнее подобрать.</a:t>
            </a:r>
          </a:p>
        </p:txBody>
      </p:sp>
    </p:spTree>
    <p:extLst>
      <p:ext uri="{BB962C8B-B14F-4D97-AF65-F5344CB8AC3E}">
        <p14:creationId xmlns:p14="http://schemas.microsoft.com/office/powerpoint/2010/main" val="33761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Расширенная защита пароля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5CFD92-7DEA-E848-9393-FBAD017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736"/>
            <a:ext cx="4788816" cy="3855888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Существует ряд действий, которые можно выполнить, чтобы обеспечить сохранность пароля в тайне на маршрутизаторах и коммутаторах включающих следующее: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Чтобы зашифровать пароли, используйте команду глобальной конфигурации </a:t>
            </a:r>
            <a:r>
              <a:rPr lang="ru-RU" sz="1600" b="1" dirty="0" err="1">
                <a:solidFill>
                  <a:srgbClr val="000000"/>
                </a:solidFill>
              </a:rPr>
              <a:t>service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password-encryption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Установите минимально допустимую длину пароля с помощью команды </a:t>
            </a:r>
            <a:r>
              <a:rPr lang="ru-RU" sz="1600" b="1" dirty="0" err="1">
                <a:solidFill>
                  <a:srgbClr val="000000"/>
                </a:solidFill>
              </a:rPr>
              <a:t>security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password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min-length</a:t>
            </a:r>
            <a:r>
              <a:rPr lang="ru-RU" sz="1600" dirty="0">
                <a:solidFill>
                  <a:srgbClr val="000000"/>
                </a:solidFill>
              </a:rPr>
              <a:t> 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Обнаружьте атаки с использованием пароля грубой силы с </a:t>
            </a:r>
            <a:r>
              <a:rPr lang="ru-RU" sz="1600" dirty="0" smtClean="0">
                <a:solidFill>
                  <a:srgbClr val="000000"/>
                </a:solidFill>
              </a:rPr>
              <a:t>помощью </a:t>
            </a:r>
            <a:r>
              <a:rPr lang="ru-RU" sz="1600" b="1" dirty="0" smtClean="0">
                <a:solidFill>
                  <a:srgbClr val="000000"/>
                </a:solidFill>
              </a:rPr>
              <a:t>команды </a:t>
            </a:r>
            <a:r>
              <a:rPr lang="ru-RU" sz="1600" b="1" dirty="0" err="1">
                <a:solidFill>
                  <a:srgbClr val="000000"/>
                </a:solidFill>
              </a:rPr>
              <a:t>login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block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for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i="1" dirty="0">
                <a:solidFill>
                  <a:srgbClr val="000000"/>
                </a:solidFill>
              </a:rPr>
              <a:t>#</a:t>
            </a:r>
            <a:r>
              <a:rPr lang="ru-RU" sz="1600" b="1" dirty="0">
                <a:solidFill>
                  <a:srgbClr val="000000"/>
                </a:solidFill>
              </a:rPr>
              <a:t> </a:t>
            </a:r>
            <a:r>
              <a:rPr lang="ru-RU" sz="1600" b="1" dirty="0" err="1">
                <a:solidFill>
                  <a:srgbClr val="000000"/>
                </a:solidFill>
              </a:rPr>
              <a:t>attempts</a:t>
            </a:r>
            <a:r>
              <a:rPr lang="ru-RU" sz="1600" b="1" dirty="0">
                <a:solidFill>
                  <a:srgbClr val="000000"/>
                </a:solidFill>
              </a:rPr>
              <a:t> </a:t>
            </a:r>
            <a:r>
              <a:rPr lang="ru-RU" sz="1600" b="1" i="1" dirty="0">
                <a:solidFill>
                  <a:srgbClr val="000000"/>
                </a:solidFill>
              </a:rPr>
              <a:t>#</a:t>
            </a:r>
            <a:r>
              <a:rPr lang="ru-RU" sz="1600" b="1" dirty="0">
                <a:solidFill>
                  <a:srgbClr val="000000"/>
                </a:solidFill>
              </a:rPr>
              <a:t> </a:t>
            </a:r>
            <a:r>
              <a:rPr lang="ru-RU" sz="1600" b="1" dirty="0" err="1">
                <a:solidFill>
                  <a:srgbClr val="000000"/>
                </a:solidFill>
              </a:rPr>
              <a:t>within</a:t>
            </a:r>
            <a:r>
              <a:rPr lang="ru-RU" sz="1600" b="1" dirty="0">
                <a:solidFill>
                  <a:srgbClr val="000000"/>
                </a:solidFill>
              </a:rPr>
              <a:t> </a:t>
            </a:r>
            <a:r>
              <a:rPr lang="ru-RU" sz="1600" b="1" i="1" dirty="0">
                <a:solidFill>
                  <a:srgbClr val="000000"/>
                </a:solidFill>
              </a:rPr>
              <a:t>#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endParaRPr lang="ru-RU" sz="1600" dirty="0"/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Отключение доступа к неактивному привилегированному режиму EXEC через определенное время </a:t>
            </a:r>
            <a:r>
              <a:rPr lang="ru-RU" sz="1600" dirty="0" smtClean="0">
                <a:solidFill>
                  <a:srgbClr val="000000"/>
                </a:solidFill>
              </a:rPr>
              <a:t>(</a:t>
            </a:r>
            <a:r>
              <a:rPr lang="ru-RU" sz="1600" b="1" dirty="0" err="1" smtClean="0">
                <a:solidFill>
                  <a:srgbClr val="000000"/>
                </a:solidFill>
              </a:rPr>
              <a:t>exec-timeout</a:t>
            </a:r>
            <a:r>
              <a:rPr lang="ru-RU" sz="1600" b="1" dirty="0" smtClean="0">
                <a:solidFill>
                  <a:srgbClr val="000000"/>
                </a:solidFill>
              </a:rPr>
              <a:t>)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643C7-ED48-7D44-A04A-1E402EFD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91" y="897428"/>
            <a:ext cx="4377809" cy="27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Активация подключения по SSH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8C5E5-D82C-6746-A97C-44478B55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666750"/>
            <a:ext cx="8905875" cy="3924300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Настройка поддержки протокола SSH </a:t>
            </a:r>
            <a:r>
              <a:rPr lang="ru-RU" sz="1600" dirty="0" smtClean="0">
                <a:solidFill>
                  <a:srgbClr val="000000"/>
                </a:solidFill>
              </a:rPr>
              <a:t>выполняется </a:t>
            </a:r>
            <a:r>
              <a:rPr lang="ru-RU" sz="1600" dirty="0">
                <a:solidFill>
                  <a:srgbClr val="000000"/>
                </a:solidFill>
              </a:rPr>
              <a:t>в четыре </a:t>
            </a:r>
            <a:r>
              <a:rPr lang="ru-RU" sz="1600" dirty="0" smtClean="0">
                <a:solidFill>
                  <a:srgbClr val="000000"/>
                </a:solidFill>
              </a:rPr>
              <a:t>этапа: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</a:rPr>
              <a:t>Настройте уникальное имя хоста устройства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</a:rPr>
              <a:t>Настройте </a:t>
            </a:r>
            <a:r>
              <a:rPr lang="ru-RU" sz="1400" b="1" dirty="0">
                <a:solidFill>
                  <a:srgbClr val="000000"/>
                </a:solidFill>
              </a:rPr>
              <a:t>доменное имя </a:t>
            </a:r>
            <a:r>
              <a:rPr lang="ru-RU" sz="1400" b="1" dirty="0" smtClean="0">
                <a:solidFill>
                  <a:srgbClr val="000000"/>
                </a:solidFill>
              </a:rPr>
              <a:t>IP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 </a:t>
            </a:r>
            <a:r>
              <a:rPr lang="ru-RU" sz="1400" dirty="0">
                <a:solidFill>
                  <a:srgbClr val="000000"/>
                </a:solidFill>
              </a:rPr>
              <a:t>помощью команды  </a:t>
            </a:r>
            <a:r>
              <a:rPr lang="ru-RU" sz="1400" b="1" dirty="0" err="1">
                <a:solidFill>
                  <a:srgbClr val="000000"/>
                </a:solidFill>
              </a:rPr>
              <a:t>ip-domain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name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</a:rPr>
              <a:t>Создайте ключ для шифрования SSH-трафика</a:t>
            </a:r>
            <a:r>
              <a:rPr lang="ru-RU" sz="1400" dirty="0">
                <a:solidFill>
                  <a:srgbClr val="000000"/>
                </a:solidFill>
              </a:rPr>
              <a:t>. SSH шифрует трафик между источником и получателем. Однако для этого уникальный ключ проверки подлинности должен быть создан с помощью команды глобальной конфигурации  </a:t>
            </a:r>
            <a:r>
              <a:rPr lang="ru-RU" sz="1400" b="1" dirty="0" err="1">
                <a:solidFill>
                  <a:srgbClr val="000000"/>
                </a:solidFill>
              </a:rPr>
              <a:t>crypto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key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generate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rsa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general-keys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modulus</a:t>
            </a:r>
            <a:r>
              <a:rPr lang="ru-RU" sz="1400" dirty="0">
                <a:solidFill>
                  <a:srgbClr val="000000"/>
                </a:solidFill>
              </a:rPr>
              <a:t> </a:t>
            </a:r>
            <a:r>
              <a:rPr lang="ru-RU" sz="1400" i="1" dirty="0" err="1">
                <a:solidFill>
                  <a:srgbClr val="000000"/>
                </a:solidFill>
              </a:rPr>
              <a:t>bits</a:t>
            </a:r>
            <a:r>
              <a:rPr lang="ru-RU" sz="1400" dirty="0">
                <a:solidFill>
                  <a:srgbClr val="000000"/>
                </a:solidFill>
              </a:rPr>
              <a:t>. Следует лишь отметить, что модуль определяет размер ключа, который может быть в диапазоне от 360 </a:t>
            </a:r>
            <a:r>
              <a:rPr lang="ru-RU" sz="1400" i="1" dirty="0">
                <a:solidFill>
                  <a:srgbClr val="000000"/>
                </a:solidFill>
              </a:rPr>
              <a:t>бит</a:t>
            </a:r>
            <a:r>
              <a:rPr lang="ru-RU" sz="1400" dirty="0">
                <a:solidFill>
                  <a:srgbClr val="000000"/>
                </a:solidFill>
              </a:rPr>
              <a:t> до 2048 бит. Чем больше значение бита, тем безопаснее ключ. Однако большие значения битов также требовать больше времени для шифрования и расшифровки информации. Минимальная рекомендуемая длина модуля — 1024 бит.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</a:rPr>
              <a:t>Проверьте или создайте запись локальной базы данных</a:t>
            </a:r>
            <a:r>
              <a:rPr lang="ru-RU" sz="1400" dirty="0">
                <a:solidFill>
                  <a:srgbClr val="000000"/>
                </a:solidFill>
              </a:rPr>
              <a:t>. Создайте учетную запись пользователя в локальной базе данных с помощью команды  </a:t>
            </a:r>
            <a:r>
              <a:rPr lang="ru-RU" sz="1400" b="1" dirty="0" err="1" smtClean="0">
                <a:solidFill>
                  <a:srgbClr val="000000"/>
                </a:solidFill>
              </a:rPr>
              <a:t>username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</a:rPr>
              <a:t>Пользователи проходят аутентификацию в локальной базе данных.</a:t>
            </a:r>
            <a:r>
              <a:rPr lang="ru-RU" sz="1400" dirty="0">
                <a:solidFill>
                  <a:srgbClr val="000000"/>
                </a:solidFill>
              </a:rPr>
              <a:t> Используйте команду конфигурации  </a:t>
            </a:r>
            <a:r>
              <a:rPr lang="ru-RU" sz="1400" b="1" dirty="0" err="1">
                <a:solidFill>
                  <a:srgbClr val="000000"/>
                </a:solidFill>
              </a:rPr>
              <a:t>login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local</a:t>
            </a:r>
            <a:r>
              <a:rPr lang="ru-RU" sz="1400" dirty="0">
                <a:solidFill>
                  <a:srgbClr val="000000"/>
                </a:solidFill>
              </a:rPr>
              <a:t>  для проверки подлинности строки </a:t>
            </a:r>
            <a:r>
              <a:rPr lang="ru-RU" sz="1400" dirty="0" err="1">
                <a:solidFill>
                  <a:srgbClr val="000000"/>
                </a:solidFill>
              </a:rPr>
              <a:t>vty</a:t>
            </a:r>
            <a:r>
              <a:rPr lang="ru-RU" sz="1400" dirty="0">
                <a:solidFill>
                  <a:srgbClr val="000000"/>
                </a:solidFill>
              </a:rPr>
              <a:t> в локальной базе данных.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ru-RU" sz="1400" b="1" dirty="0">
                <a:solidFill>
                  <a:srgbClr val="000000"/>
                </a:solidFill>
              </a:rPr>
              <a:t>Включите входящие сеансы SSH с использованием </a:t>
            </a:r>
            <a:r>
              <a:rPr lang="ru-RU" sz="1400" b="1" dirty="0" err="1">
                <a:solidFill>
                  <a:srgbClr val="000000"/>
                </a:solidFill>
              </a:rPr>
              <a:t>vty</a:t>
            </a:r>
            <a:r>
              <a:rPr lang="ru-RU" sz="1400" b="1" dirty="0">
                <a:solidFill>
                  <a:srgbClr val="000000"/>
                </a:solidFill>
              </a:rPr>
              <a:t>. </a:t>
            </a:r>
            <a:r>
              <a:rPr lang="ru-RU" sz="1400" dirty="0">
                <a:solidFill>
                  <a:srgbClr val="000000"/>
                </a:solidFill>
              </a:rPr>
              <a:t>По умолчанию сеанс ввода не разрешен на линиях </a:t>
            </a:r>
            <a:r>
              <a:rPr lang="ru-RU" sz="1400" dirty="0" err="1">
                <a:solidFill>
                  <a:srgbClr val="000000"/>
                </a:solidFill>
              </a:rPr>
              <a:t>vty</a:t>
            </a:r>
            <a:r>
              <a:rPr lang="ru-RU" sz="1400" dirty="0">
                <a:solidFill>
                  <a:srgbClr val="000000"/>
                </a:solidFill>
              </a:rPr>
              <a:t>. Можно указать несколько протоколов, включая </a:t>
            </a:r>
            <a:r>
              <a:rPr lang="ru-RU" sz="1400" dirty="0" err="1">
                <a:solidFill>
                  <a:srgbClr val="000000"/>
                </a:solidFill>
              </a:rPr>
              <a:t>Telnet</a:t>
            </a:r>
            <a:r>
              <a:rPr lang="ru-RU" sz="1400" dirty="0">
                <a:solidFill>
                  <a:srgbClr val="000000"/>
                </a:solidFill>
              </a:rPr>
              <a:t> и SSH, используя команду </a:t>
            </a:r>
            <a:r>
              <a:rPr lang="ru-RU" sz="1400" b="1" dirty="0" err="1">
                <a:solidFill>
                  <a:srgbClr val="000000"/>
                </a:solidFill>
              </a:rPr>
              <a:t>transport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input</a:t>
            </a:r>
            <a:r>
              <a:rPr lang="ru-RU" sz="1400" b="1" dirty="0">
                <a:solidFill>
                  <a:srgbClr val="000000"/>
                </a:solidFill>
              </a:rPr>
              <a:t> [</a:t>
            </a:r>
            <a:r>
              <a:rPr lang="ru-RU" sz="1400" b="1" dirty="0" err="1">
                <a:solidFill>
                  <a:srgbClr val="000000"/>
                </a:solidFill>
              </a:rPr>
              <a:t>ssh</a:t>
            </a:r>
            <a:r>
              <a:rPr lang="ru-RU" sz="1400" b="1" dirty="0">
                <a:solidFill>
                  <a:srgbClr val="000000"/>
                </a:solidFill>
              </a:rPr>
              <a:t> | </a:t>
            </a:r>
            <a:r>
              <a:rPr lang="ru-RU" sz="1400" b="1" dirty="0" err="1">
                <a:solidFill>
                  <a:srgbClr val="000000"/>
                </a:solidFill>
              </a:rPr>
              <a:t>telnet</a:t>
            </a:r>
            <a:r>
              <a:rPr lang="ru-RU" sz="1400" b="1" dirty="0">
                <a:solidFill>
                  <a:srgbClr val="000000"/>
                </a:solidFill>
              </a:rPr>
              <a:t>].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Отключите неиспользуемые службы.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5FF23-EB6E-8346-A070-6A969A99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763736"/>
            <a:ext cx="8611844" cy="3657998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Маршрутизаторы и коммутаторы </a:t>
            </a:r>
            <a:r>
              <a:rPr lang="ru-RU" sz="1800" dirty="0" err="1">
                <a:solidFill>
                  <a:srgbClr val="000000"/>
                </a:solidFill>
              </a:rPr>
              <a:t>Cisco</a:t>
            </a:r>
            <a:r>
              <a:rPr lang="ru-RU" sz="1800" dirty="0">
                <a:solidFill>
                  <a:srgbClr val="000000"/>
                </a:solidFill>
              </a:rPr>
              <a:t> запускаются  с большим списком активных служб, которые могут потребоваться или не потребоваться при работе в  сети. Отключите все неиспользуемые службы, чтобы сохранить системные ресурсы, такие как  ЦП и ОЗУ, и предотвратить использование этих служб злоумышленниками.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Тип служб, которые по умолчанию включен, зависит от версии IOS. Например, IOS-XE обычно имеет открытые только порты HTTPS и DHCP. Это можно проверить с помощью команды </a:t>
            </a:r>
            <a:r>
              <a:rPr lang="ru-RU" sz="1800" b="1" dirty="0" err="1">
                <a:solidFill>
                  <a:srgbClr val="000000"/>
                </a:solidFill>
              </a:rPr>
              <a:t>show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ip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ports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all</a:t>
            </a:r>
            <a:r>
              <a:rPr lang="ru-RU" sz="1800" dirty="0">
                <a:solidFill>
                  <a:srgbClr val="000000"/>
                </a:solidFill>
              </a:rPr>
              <a:t> 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В версиях IOS, предшествующих IOS-XE, используется команда </a:t>
            </a:r>
            <a:r>
              <a:rPr lang="ru-RU" sz="1800" b="1" dirty="0" err="1">
                <a:solidFill>
                  <a:srgbClr val="000000"/>
                </a:solidFill>
              </a:rPr>
              <a:t>show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control-plane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host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open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err="1">
                <a:solidFill>
                  <a:srgbClr val="000000"/>
                </a:solidFill>
              </a:rPr>
              <a:t>ports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42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9144000" cy="731837"/>
          </a:xfrm>
        </p:spPr>
        <p:txBody>
          <a:bodyPr/>
          <a:lstStyle/>
          <a:p>
            <a:pPr rtl="0"/>
            <a:r>
              <a:rPr lang="ru-RU" sz="1600" dirty="0"/>
              <a:t>Безопасность устройств 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err="1"/>
              <a:t>Packet</a:t>
            </a:r>
            <a:r>
              <a:rPr lang="ru-RU" sz="2400" dirty="0"/>
              <a:t> </a:t>
            </a:r>
            <a:r>
              <a:rPr lang="ru-RU" sz="2400" dirty="0" err="1"/>
              <a:t>Tracer</a:t>
            </a:r>
            <a:r>
              <a:rPr lang="ru-RU" sz="2400" dirty="0"/>
              <a:t>. Настройка безопасного пароля и протокола SSH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A6E1-E52E-0242-B883-D4BABEB2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989814"/>
            <a:ext cx="8280057" cy="3431920"/>
          </a:xfrm>
        </p:spPr>
        <p:txBody>
          <a:bodyPr/>
          <a:lstStyle/>
          <a:p>
            <a:pPr marL="0" indent="0" algn="l" rtl="0"/>
            <a:r>
              <a:rPr lang="ru-RU" dirty="0">
                <a:solidFill>
                  <a:srgbClr val="000000"/>
                </a:solidFill>
              </a:rPr>
              <a:t>В этом задании </a:t>
            </a:r>
            <a:r>
              <a:rPr lang="ru-RU" dirty="0" err="1">
                <a:solidFill>
                  <a:srgbClr val="000000"/>
                </a:solidFill>
              </a:rPr>
              <a:t>Packet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Tracer</a:t>
            </a:r>
            <a:r>
              <a:rPr lang="ru-RU" dirty="0">
                <a:solidFill>
                  <a:srgbClr val="000000"/>
                </a:solidFill>
              </a:rPr>
              <a:t> вы будете настраивать пароли и SSH: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Администратор сети обратился к вам с просьбой подготовить RTA и SW1 для развертывания. Перед его подключением к сети необходимо активировать функции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36957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Безопасность устройств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Лабораторная работа. Доступ к сетевым устройствам по протоколу SSH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FEBEB-B350-6D45-8DA6-C533CED0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63736"/>
            <a:ext cx="8280057" cy="3657998"/>
          </a:xfrm>
        </p:spPr>
        <p:txBody>
          <a:bodyPr/>
          <a:lstStyle/>
          <a:p>
            <a:pPr algn="l" rtl="0"/>
            <a:r>
              <a:rPr lang="ru-RU" dirty="0">
                <a:solidFill>
                  <a:srgbClr val="000000"/>
                </a:solidFill>
              </a:rPr>
              <a:t>В этой лабораторной работе вы выполните следующие задачи.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Часть 1. Настройка основных параметров устройства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Часть 2. Настройка маршрутизатора для доступа по протоколу SSH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Часть 3. Настройка коммутатора для доступа по протоколу SSH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Часть 4. SSH через интерфейс командной строки (CLI) коммутатора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16.5 Практика и контрольная работа модуля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модуля и контрольная работа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Packet Tracer — Безопасность сетевых устройств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089923-7B5D-9F43-A978-2B304986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ru-RU" sz="1800"/>
              <a:t>В этом задании вы будете настраивать маршрутизатор и коммутатор на основе списка требований.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  <a:endParaRPr lang="ru-R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62085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модуля и контрольная работа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Лабораторная работа — Безопасность сетевых устройств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089923-7B5D-9F43-A978-2B304986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105" rtl="0" fontAlgn="auto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sz="1800"/>
              <a:t>В этой лабораторной работе вы выполните следующие задачи.</a:t>
            </a:r>
          </a:p>
          <a:p>
            <a:pPr marL="342900" indent="-342900" defTabSz="457105" rtl="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/>
              <a:t>Настройка основных параметров устройств</a:t>
            </a:r>
          </a:p>
          <a:p>
            <a:pPr marL="342900" indent="-342900" defTabSz="457105" rtl="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/>
              <a:t>Настройка базовых мер безопасности на маршрутизаторе</a:t>
            </a:r>
          </a:p>
          <a:p>
            <a:pPr marL="342900" indent="-342900" defTabSz="457105" rtl="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/>
              <a:t>Настройка базовых мер безопасности на коммутаторе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64635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Что я изучил в этом модуле?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3907-4807-1B49-B489-9746A374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Хакер, получивший доступ в сеть, становится </a:t>
            </a:r>
            <a:r>
              <a:rPr lang="ru-RU" sz="1600" dirty="0" smtClean="0"/>
              <a:t>источником </a:t>
            </a:r>
            <a:r>
              <a:rPr lang="ru-RU" sz="1600" dirty="0"/>
              <a:t>хищения информации, </a:t>
            </a:r>
            <a:r>
              <a:rPr lang="ru-RU" sz="1600" dirty="0" smtClean="0"/>
              <a:t>хищения данных</a:t>
            </a:r>
            <a:r>
              <a:rPr lang="ru-RU" sz="1600" dirty="0"/>
              <a:t>, потери </a:t>
            </a:r>
            <a:r>
              <a:rPr lang="ru-RU" sz="1600" dirty="0" smtClean="0"/>
              <a:t>данных, </a:t>
            </a:r>
            <a:r>
              <a:rPr lang="ru-RU" sz="1600" dirty="0"/>
              <a:t>манипуляций </a:t>
            </a:r>
            <a:r>
              <a:rPr lang="ru-RU" sz="1600" dirty="0" smtClean="0"/>
              <a:t>и </a:t>
            </a:r>
            <a:r>
              <a:rPr lang="ru-RU" sz="1600" dirty="0"/>
              <a:t>прекращения обслуживания.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Три основных </a:t>
            </a:r>
            <a:r>
              <a:rPr lang="ru-RU" sz="1600" dirty="0" smtClean="0"/>
              <a:t>уязвимостей</a:t>
            </a:r>
            <a:r>
              <a:rPr lang="ru-RU" sz="1600" dirty="0"/>
              <a:t>: технологии, конфигурация, и политика безопасности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Четыре класса физических угроз: аппаратный, окружающая среда, электрический и техническое обслуживание.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Вредоносное </a:t>
            </a:r>
            <a:r>
              <a:rPr lang="ru-RU" sz="1600" dirty="0" smtClean="0"/>
              <a:t>ПО. Такой </a:t>
            </a:r>
            <a:r>
              <a:rPr lang="ru-RU" sz="1600" dirty="0"/>
              <a:t>код или ПО разрабатывается с целью повредить, разрушить, украсть данные либо причинить вред или совершить незаконные действия в отношении данных, узлов или сетей. К </a:t>
            </a:r>
            <a:r>
              <a:rPr lang="ru-RU" sz="1600" dirty="0" smtClean="0"/>
              <a:t>ним </a:t>
            </a:r>
            <a:r>
              <a:rPr lang="ru-RU" sz="1600" dirty="0" smtClean="0"/>
              <a:t>можно </a:t>
            </a:r>
            <a:r>
              <a:rPr lang="ru-RU" sz="1600" dirty="0"/>
              <a:t>отнести вирусы, черви и программы-трояны.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Сетевые атаки можно разделить на три основные категории: разведывательная атака, атака доступа и атака типа «отказ в обслуживании» (</a:t>
            </a:r>
            <a:r>
              <a:rPr lang="ru-RU" sz="1600" dirty="0" err="1"/>
              <a:t>DoS</a:t>
            </a:r>
            <a:r>
              <a:rPr lang="ru-RU" sz="1600" dirty="0"/>
              <a:t>-атака).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Чтобы снизить уровень сетевых атак, сначала необходимо обеспечить безопасность устройств, включая маршрутизаторы, коммутаторы, серверы и хосты. Организации используют </a:t>
            </a:r>
            <a:r>
              <a:rPr lang="ru-RU" sz="1600" dirty="0" smtClean="0"/>
              <a:t>углубленный </a:t>
            </a:r>
            <a:r>
              <a:rPr lang="ru-RU" sz="1600" dirty="0"/>
              <a:t>подход к защите сети. </a:t>
            </a:r>
            <a:endParaRPr lang="ru-RU" sz="1600" dirty="0" smtClean="0"/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Для </a:t>
            </a:r>
            <a:r>
              <a:rPr lang="ru-RU" sz="1600" dirty="0"/>
              <a:t>защиты пользователей и активов организации от угроз TCP/IP реализовано несколько устройств и служб безопасности: VPN-маршрутизатор, </a:t>
            </a:r>
            <a:r>
              <a:rPr lang="ru-RU" sz="1600" dirty="0" err="1"/>
              <a:t>межетевой</a:t>
            </a:r>
            <a:r>
              <a:rPr lang="ru-RU" sz="1600" dirty="0"/>
              <a:t> </a:t>
            </a:r>
            <a:r>
              <a:rPr lang="ru-RU" sz="1600" dirty="0" err="1"/>
              <a:t>экан</a:t>
            </a:r>
            <a:r>
              <a:rPr lang="ru-RU" sz="1600" dirty="0"/>
              <a:t> ASA, IPS, ESA/WSA  и серверы-ААА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76889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 Что я изучил в этом модуле? (продолжение)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3907-4807-1B49-B489-9746A374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8905668" cy="4155319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Инфраструктурные устройства должны иметь резервные копии файлов конфигурации и образов IOS на FTP или аналогичном файловом сервере. </a:t>
            </a:r>
            <a:endParaRPr lang="ru-RU" sz="1600" dirty="0" smtClean="0"/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Наиболее </a:t>
            </a:r>
            <a:r>
              <a:rPr lang="ru-RU" sz="1600" dirty="0"/>
              <a:t>действенный метод минимизации последствий атаки вируса-червя — загрузить обновления для системы безопасности с сайта поставщика операционной системы и установить соответствующие обновления на все уязвимые копии систем. </a:t>
            </a:r>
            <a:endParaRPr lang="ru-RU" sz="1600" dirty="0" smtClean="0"/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Сочетание </a:t>
            </a:r>
            <a:r>
              <a:rPr lang="ru-RU" sz="1600" dirty="0"/>
              <a:t>служб аутентификации, авторизации и учета — это метод, позволяющий контролировать вход разрешенных пользователей (аутентификация), какие действия они могут выполнять, находясь в сети (авторизация), а также следить за их действиями во время доступа к сети (учет).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Межсетевой экран ставится между двумя (или более) сетями и контролирует трафик между ними, а также позволяет предотвратить несанкционированный доступ.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Защита конечных устройств имеет решающее значение для сетевой безопасности. Компания должна иметь хорошо документированные политики, которые могут включать использование антивирусного программного обеспечения и предотвращение вторжения в хост. 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623157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 Что я изучил в этом модуле? (продолжение)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3907-4807-1B49-B489-9746A374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 маршрутизаторах </a:t>
            </a:r>
            <a:r>
              <a:rPr lang="ru-RU" sz="1600" dirty="0" err="1"/>
              <a:t>Cisco</a:t>
            </a:r>
            <a:r>
              <a:rPr lang="ru-RU" sz="1600" dirty="0"/>
              <a:t> для обеспечения безопасности системы можно использовать функцию </a:t>
            </a:r>
            <a:r>
              <a:rPr lang="ru-RU" sz="1600" dirty="0" err="1"/>
              <a:t>Cisco</a:t>
            </a:r>
            <a:r>
              <a:rPr lang="ru-RU" sz="1600" dirty="0"/>
              <a:t> </a:t>
            </a:r>
            <a:r>
              <a:rPr lang="ru-RU" sz="1600" dirty="0" err="1"/>
              <a:t>AutoSecure</a:t>
            </a:r>
            <a:r>
              <a:rPr lang="ru-RU" sz="1600" dirty="0"/>
              <a:t>. Для большинства ОС имена пользователей и пароли по умолчанию должны быть изменены немедленно, доступ к системным ресурсам должен быть ограничен только лицами, уполномоченными использовать эти ресурсы, а любые ненужные службы и приложения должны быть отключены и удалены, когда это возможно.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Для защиты сетевых устройств необходимо использовать надежные пароли. Парольную фразу зачастую проще запомнить, чем обычный пароль. Парольная фраза также имеет большую длину, чем простой пароль, и ее сложнее подобрать.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Для маршрутизаторов и коммутаторов шифруйте все пароли открытого текста, устанавливая минимально допустимую длину пароля, сдерживайте атаки на взлом паролей методом грубой силы и отключайте неактивный доступ в привилегированный режим EXEC по истечении указанного времени.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Настройте соответствующие устройства для поддержки SSH и отключите неиспользуемые службы.</a:t>
            </a:r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294431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1869"/>
            <a:ext cx="9144000" cy="609056"/>
          </a:xfrm>
        </p:spPr>
        <p:txBody>
          <a:bodyPr/>
          <a:lstStyle/>
          <a:p>
            <a:r>
              <a:rPr lang="ru-RU" sz="1400" dirty="0">
                <a:latin typeface="Arial" charset="0"/>
              </a:rPr>
              <a:t>Модуль 16: Принципы обеспечения безопасности сети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  <a:endParaRPr lang="ru-RU" dirty="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6162-D86A-9644-A0EE-E1EE5E70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15" y="672981"/>
            <a:ext cx="4046935" cy="4125482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threat</a:t>
            </a:r>
            <a:r>
              <a:rPr lang="ru-RU" sz="1600" dirty="0"/>
              <a:t> </a:t>
            </a:r>
            <a:r>
              <a:rPr lang="ru-RU" sz="1600" dirty="0" err="1"/>
              <a:t>actor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malware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reconnaissance</a:t>
            </a:r>
            <a:r>
              <a:rPr lang="ru-RU" sz="1600" dirty="0"/>
              <a:t> </a:t>
            </a:r>
            <a:r>
              <a:rPr lang="ru-RU" sz="1600" dirty="0" err="1"/>
              <a:t>attacks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access</a:t>
            </a:r>
            <a:r>
              <a:rPr lang="ru-RU" sz="1600" dirty="0"/>
              <a:t> </a:t>
            </a:r>
            <a:r>
              <a:rPr lang="ru-RU" sz="1600" dirty="0" err="1"/>
              <a:t>attacks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defense-in-depth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authentication</a:t>
            </a:r>
            <a:r>
              <a:rPr lang="ru-RU" sz="1600" dirty="0"/>
              <a:t>, </a:t>
            </a:r>
            <a:r>
              <a:rPr lang="ru-RU" sz="1600" dirty="0" err="1"/>
              <a:t>authorization</a:t>
            </a:r>
            <a:r>
              <a:rPr lang="ru-RU" sz="1600" dirty="0"/>
              <a:t>,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accounting</a:t>
            </a:r>
            <a:r>
              <a:rPr lang="ru-RU" sz="1600" dirty="0"/>
              <a:t> (AAA)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demilitarized</a:t>
            </a:r>
            <a:r>
              <a:rPr lang="ru-RU" sz="1600" dirty="0"/>
              <a:t> </a:t>
            </a:r>
            <a:r>
              <a:rPr lang="ru-RU" sz="1600" dirty="0" err="1"/>
              <a:t>zone</a:t>
            </a:r>
            <a:r>
              <a:rPr lang="ru-RU" sz="1600" dirty="0"/>
              <a:t> (DMZ)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Cisco</a:t>
            </a:r>
            <a:r>
              <a:rPr lang="ru-RU" sz="1600" dirty="0"/>
              <a:t> </a:t>
            </a:r>
            <a:r>
              <a:rPr lang="ru-RU" sz="1600" dirty="0" err="1"/>
              <a:t>AutoSecure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passphrase</a:t>
            </a:r>
            <a:endParaRPr lang="ru-RU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10FB2-2675-6243-8961-B699776A281B}"/>
              </a:ext>
            </a:extLst>
          </p:cNvPr>
          <p:cNvSpPr txBox="1">
            <a:spLocks/>
          </p:cNvSpPr>
          <p:nvPr/>
        </p:nvSpPr>
        <p:spPr bwMode="auto">
          <a:xfrm>
            <a:off x="4382589" y="672981"/>
            <a:ext cx="4427935" cy="41254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service</a:t>
            </a:r>
            <a:r>
              <a:rPr lang="ru-RU" sz="1600" dirty="0"/>
              <a:t> </a:t>
            </a:r>
            <a:r>
              <a:rPr lang="ru-RU" sz="1600" dirty="0" err="1"/>
              <a:t>password-encryption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security</a:t>
            </a:r>
            <a:r>
              <a:rPr lang="ru-RU" sz="1600" dirty="0"/>
              <a:t> </a:t>
            </a:r>
            <a:r>
              <a:rPr lang="ru-RU" sz="1600" dirty="0" err="1"/>
              <a:t>passwords</a:t>
            </a:r>
            <a:r>
              <a:rPr lang="ru-RU" sz="1600" dirty="0"/>
              <a:t> </a:t>
            </a:r>
            <a:r>
              <a:rPr lang="ru-RU" sz="1600" dirty="0" err="1"/>
              <a:t>min-length</a:t>
            </a:r>
            <a:r>
              <a:rPr lang="ru-RU" sz="1600" dirty="0"/>
              <a:t>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login</a:t>
            </a:r>
            <a:r>
              <a:rPr lang="ru-RU" sz="1600" dirty="0"/>
              <a:t> </a:t>
            </a:r>
            <a:r>
              <a:rPr lang="ru-RU" sz="1600" dirty="0" err="1"/>
              <a:t>block-for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exec-timeout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crypto</a:t>
            </a:r>
            <a:r>
              <a:rPr lang="ru-RU" sz="1600" dirty="0"/>
              <a:t> </a:t>
            </a:r>
            <a:r>
              <a:rPr lang="ru-RU" sz="1600" dirty="0" err="1"/>
              <a:t>key</a:t>
            </a:r>
            <a:r>
              <a:rPr lang="ru-RU" sz="1600" dirty="0"/>
              <a:t> </a:t>
            </a:r>
            <a:r>
              <a:rPr lang="ru-RU" sz="1600" dirty="0" err="1"/>
              <a:t>generate</a:t>
            </a:r>
            <a:r>
              <a:rPr lang="ru-RU" sz="1600" dirty="0"/>
              <a:t> </a:t>
            </a:r>
            <a:r>
              <a:rPr lang="ru-RU" sz="1600" dirty="0" err="1"/>
              <a:t>rsa</a:t>
            </a:r>
            <a:r>
              <a:rPr lang="ru-RU" sz="1600" dirty="0"/>
              <a:t> </a:t>
            </a:r>
            <a:r>
              <a:rPr lang="ru-RU" sz="1600" dirty="0" err="1"/>
              <a:t>general-keys</a:t>
            </a:r>
            <a:r>
              <a:rPr lang="ru-RU" sz="1600" dirty="0"/>
              <a:t> </a:t>
            </a:r>
            <a:r>
              <a:rPr lang="ru-RU" sz="1600" dirty="0" err="1"/>
              <a:t>modulus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username</a:t>
            </a:r>
            <a:r>
              <a:rPr lang="ru-RU" sz="1600" dirty="0"/>
              <a:t> </a:t>
            </a:r>
            <a:r>
              <a:rPr lang="ru-RU" sz="1600" dirty="0" err="1"/>
              <a:t>password</a:t>
            </a:r>
            <a:r>
              <a:rPr lang="ru-RU" sz="1600" dirty="0"/>
              <a:t> | </a:t>
            </a:r>
            <a:r>
              <a:rPr lang="ru-RU" sz="1600" dirty="0" err="1"/>
              <a:t>secret</a:t>
            </a:r>
            <a:r>
              <a:rPr lang="ru-RU" sz="1600" dirty="0"/>
              <a:t>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login</a:t>
            </a:r>
            <a:r>
              <a:rPr lang="ru-RU" sz="1600" dirty="0"/>
              <a:t> </a:t>
            </a:r>
            <a:r>
              <a:rPr lang="ru-RU" sz="1600" dirty="0" err="1"/>
              <a:t>local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transport</a:t>
            </a:r>
            <a:r>
              <a:rPr lang="ru-RU" sz="1600" dirty="0"/>
              <a:t> </a:t>
            </a:r>
            <a:r>
              <a:rPr lang="ru-RU" sz="1600" dirty="0" err="1"/>
              <a:t>input</a:t>
            </a:r>
            <a:r>
              <a:rPr lang="ru-RU" sz="1600" dirty="0"/>
              <a:t> </a:t>
            </a:r>
            <a:r>
              <a:rPr lang="ru-RU" sz="1600" dirty="0" err="1"/>
              <a:t>ssh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show</a:t>
            </a:r>
            <a:r>
              <a:rPr lang="ru-RU" sz="1600" dirty="0"/>
              <a:t> </a:t>
            </a:r>
            <a:r>
              <a:rPr lang="ru-RU" sz="1600" dirty="0" err="1"/>
              <a:t>ip</a:t>
            </a:r>
            <a:r>
              <a:rPr lang="ru-RU" sz="1600" dirty="0"/>
              <a:t> </a:t>
            </a:r>
            <a:r>
              <a:rPr lang="ru-RU" sz="1600" dirty="0" err="1"/>
              <a:t>ports</a:t>
            </a:r>
            <a:r>
              <a:rPr lang="ru-RU" sz="1600" dirty="0"/>
              <a:t> </a:t>
            </a:r>
            <a:r>
              <a:rPr lang="ru-RU" sz="1600" dirty="0" err="1"/>
              <a:t>all</a:t>
            </a:r>
            <a:endParaRPr lang="ru-RU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 err="1"/>
              <a:t>show</a:t>
            </a:r>
            <a:r>
              <a:rPr lang="ru-RU" sz="1600" dirty="0"/>
              <a:t> </a:t>
            </a:r>
            <a:r>
              <a:rPr lang="ru-RU" sz="1600" dirty="0" err="1"/>
              <a:t>control-plan</a:t>
            </a:r>
            <a:r>
              <a:rPr lang="ru-RU" sz="1600" dirty="0"/>
              <a:t> </a:t>
            </a:r>
            <a:r>
              <a:rPr lang="ru-RU" sz="1600" dirty="0" err="1"/>
              <a:t>host</a:t>
            </a:r>
            <a:r>
              <a:rPr lang="ru-RU" sz="1600" dirty="0"/>
              <a:t> </a:t>
            </a:r>
            <a:r>
              <a:rPr lang="ru-RU" sz="1600" dirty="0" err="1"/>
              <a:t>open-ports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  <a:endParaRPr lang="ru-RU" dirty="0"/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43587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16: </a:t>
            </a:r>
            <a:r>
              <a:rPr lang="ru-RU" dirty="0"/>
              <a:t>Задания</a:t>
            </a:r>
            <a:endParaRPr lang="ru-RU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31965"/>
              </p:ext>
            </p:extLst>
          </p:nvPr>
        </p:nvGraphicFramePr>
        <p:xfrm>
          <a:off x="457292" y="1327139"/>
          <a:ext cx="8451037" cy="326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65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8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 dirty="0">
                          <a:solidFill>
                            <a:srgbClr val="000000"/>
                          </a:solidFill>
                        </a:rPr>
                        <a:t>16.1.4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Угрозы и уязвимости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IP.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Сетевые атаки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Лабораторная работа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Изучение угроз безопасности сети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Нейтрализация сетевых атак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16.4.6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Настройка безопасного пароля и протокола SSH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16.4.7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Лабораторная работа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Доступ к сетевым устройствам по протоколу SSH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16.5.1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Безопасность сетевых устройств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220668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16.5.2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Лабораторная работа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</a:rPr>
                        <a:t>Обеспечение безопасности сетевых устройств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33629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/>
              <a:t>Какие задания представлены в этом модуле</a:t>
            </a:r>
            <a:r>
              <a:rPr lang="ru-RU" dirty="0" smtClean="0"/>
              <a:t>?</a:t>
            </a: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16: </a:t>
            </a:r>
            <a:r>
              <a:rPr lang="ru-RU" dirty="0"/>
              <a:t>Рекомендации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0" y="598919"/>
            <a:ext cx="9289355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Перед обучением по модулю </a:t>
            </a:r>
            <a:r>
              <a:rPr lang="ru-RU" sz="1400" dirty="0" smtClean="0"/>
              <a:t>16 </a:t>
            </a:r>
            <a:r>
              <a:rPr lang="ru-RU" sz="1400" dirty="0"/>
              <a:t>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Постараться включить как можно больше вопросов, чтобы привлечь внимание учащихся во время презентации в </a:t>
            </a:r>
            <a:r>
              <a:rPr lang="ru-RU" sz="1400" dirty="0" smtClean="0"/>
              <a:t>классе.</a:t>
            </a:r>
            <a:endParaRPr lang="ru-RU" sz="1550" dirty="0"/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550" dirty="0" smtClean="0"/>
              <a:t>Тема </a:t>
            </a:r>
            <a:r>
              <a:rPr lang="ru-RU" sz="1550" dirty="0"/>
              <a:t>16.1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О какой еще угрозе вы можете подумать?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Вы когда-нибудь видели или испытали </a:t>
            </a:r>
            <a:r>
              <a:rPr lang="ru-RU" sz="1550" dirty="0" smtClean="0"/>
              <a:t>сбой </a:t>
            </a:r>
            <a:r>
              <a:rPr lang="ru-RU" sz="1550" dirty="0"/>
              <a:t>в физической безопасности? Поделитесь своим опытом, если </a:t>
            </a:r>
            <a:r>
              <a:rPr lang="ru-RU" sz="1550" dirty="0" smtClean="0"/>
              <a:t>можете.</a:t>
            </a:r>
            <a:endParaRPr lang="ru-RU" sz="1550" dirty="0" smtClean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550" dirty="0" smtClean="0"/>
              <a:t>Тема </a:t>
            </a:r>
            <a:r>
              <a:rPr lang="ru-RU" sz="1550" dirty="0" smtClean="0"/>
              <a:t>16.2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 smtClean="0"/>
              <a:t>Спросите </a:t>
            </a:r>
            <a:r>
              <a:rPr lang="ru-RU" dirty="0"/>
              <a:t>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Какие методы вы могли бы использовать, чтобы защитить себя от разведывательных атак?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Можете ли вы представить </a:t>
            </a:r>
            <a:r>
              <a:rPr lang="ru-RU" sz="1550" dirty="0" smtClean="0"/>
              <a:t>другие </a:t>
            </a:r>
            <a:r>
              <a:rPr lang="ru-RU" sz="1550" dirty="0"/>
              <a:t>способы проведения атаки типа «отказ в обслуживании» (</a:t>
            </a:r>
            <a:r>
              <a:rPr lang="ru-RU" sz="1550" dirty="0" err="1"/>
              <a:t>DoS</a:t>
            </a:r>
            <a:r>
              <a:rPr lang="ru-RU" sz="1550" dirty="0"/>
              <a:t>) и каковы могут быть последствия?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16: </a:t>
            </a:r>
            <a:r>
              <a:rPr lang="ru-RU" dirty="0" smtClean="0"/>
              <a:t>Рекомендации (Продолжение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550" dirty="0"/>
              <a:t>Тема 16.1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О какой еще угрозе вы можете подумать?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Вы когда-нибудь видели или испытали сбой в физической безопасности? Поделитесь своим опытом, если можете.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550" dirty="0"/>
              <a:t>Тема 16.2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Какие методы вы могли бы использовать, чтобы защитить себя от разведывательных атак?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50" dirty="0"/>
              <a:t>Можете ли вы представить другие способы проведения атаки типа «отказ в обслуживании» (</a:t>
            </a:r>
            <a:r>
              <a:rPr lang="ru-RU" sz="1550" dirty="0" err="1"/>
              <a:t>DoS</a:t>
            </a:r>
            <a:r>
              <a:rPr lang="ru-RU" sz="1550" dirty="0"/>
              <a:t>) и каковы могут быть последствия?</a:t>
            </a:r>
            <a:endParaRPr lang="en-US" dirty="0"/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16: 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16.3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 можно применить подход «</a:t>
            </a:r>
            <a:r>
              <a:rPr lang="ru-RU" sz="1600" dirty="0" smtClean="0"/>
              <a:t>глубокая </a:t>
            </a:r>
            <a:r>
              <a:rPr lang="ru-RU" sz="1600" dirty="0"/>
              <a:t>защита» к сценарию домашней сети?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 вы думаете, бухгалтерская часть ААА помогает обеспечить </a:t>
            </a:r>
            <a:r>
              <a:rPr lang="ru-RU" sz="1600" dirty="0" smtClean="0"/>
              <a:t>безопасность?</a:t>
            </a:r>
            <a:endParaRPr lang="ru-RU" sz="16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16.4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Какие еще способы предоставления пароля вы знаете?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Службы удаленного терминала - это все, что можно сделать с помощью SSH? Изучите возможности протокола и обсудите.</a:t>
            </a:r>
            <a:endParaRPr lang="en-US" sz="11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endParaRPr lang="en-US" sz="1100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261937" lvl="2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sz="1100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84465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6109</TotalTime>
  <Words>3761</Words>
  <Application>Microsoft Office PowerPoint</Application>
  <PresentationFormat>Экран (16:9)</PresentationFormat>
  <Paragraphs>479</Paragraphs>
  <Slides>45</Slides>
  <Notes>43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Модуль 16: Принципы обеспечения безопасности сети</vt:lpstr>
      <vt:lpstr>Материалы для инструкторов. Модуль 16.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16: Задания</vt:lpstr>
      <vt:lpstr>Модуль 16: Рекомендации</vt:lpstr>
      <vt:lpstr>Модуль 16: Рекомендации (Продолжение)</vt:lpstr>
      <vt:lpstr>Модуль 16: Рекомендации (Продолжение)</vt:lpstr>
      <vt:lpstr>Модуль 16: Принципы обеспечения безопасности сети</vt:lpstr>
      <vt:lpstr>Задачи модуля</vt:lpstr>
      <vt:lpstr>16.1. Угрозы и уязвимости безопасности</vt:lpstr>
      <vt:lpstr>Угрозы и уязвимости системы безопасности  Типы угроз</vt:lpstr>
      <vt:lpstr>Угрозы и уязвимости системы безопасности  Типы уязвимостей</vt:lpstr>
      <vt:lpstr>Угрозы безопасности и уязвимости  Физическая безопасность</vt:lpstr>
      <vt:lpstr>16.2 Сетевые атаки</vt:lpstr>
      <vt:lpstr>Сетевые атаки  Типы вредоносных программ</vt:lpstr>
      <vt:lpstr>Сетевые атаки  Разведывательные атаки</vt:lpstr>
      <vt:lpstr>Сетевые атаки  Атаки доступа</vt:lpstr>
      <vt:lpstr>Сетевые атаки  Атаки типа «отказ в обслуживании» (DoS-атаки)</vt:lpstr>
      <vt:lpstr>Сетевые атаки  Лабораторная работа. Изучение угроз безопасности сети</vt:lpstr>
      <vt:lpstr>16.3 Защита от сетевых атак</vt:lpstr>
      <vt:lpstr>Нейтрализация сетевых атак  Углубленный подход к защите подход к защите</vt:lpstr>
      <vt:lpstr>Нейтрализация сетевых атак  Сохранение резервных копий</vt:lpstr>
      <vt:lpstr>Защита от сетевых атак Обновление и установка исправлений  </vt:lpstr>
      <vt:lpstr>Защита от сетевых атак  Аутентификация, авторизация и учет</vt:lpstr>
      <vt:lpstr>Защита от сетевых атак  Межсетевые экраны</vt:lpstr>
      <vt:lpstr>Защита от сетевых атак Типы межсетевых экранов</vt:lpstr>
      <vt:lpstr>Защита от сетевых атак  Безопасность оконечных устройств</vt:lpstr>
      <vt:lpstr>16.4 Безопасность устройств</vt:lpstr>
      <vt:lpstr>Безопасность устройств Cisco AutoSecure</vt:lpstr>
      <vt:lpstr>Безопасность устройств  Пароли</vt:lpstr>
      <vt:lpstr>Безопасность устройств  Расширенная защита пароля</vt:lpstr>
      <vt:lpstr>Безопасность устройств  Активация подключения по SSH</vt:lpstr>
      <vt:lpstr>Безопасность устройств Отключите неиспользуемые службы.</vt:lpstr>
      <vt:lpstr>Безопасность устройств  Packet Tracer. Настройка безопасного пароля и протокола SSH</vt:lpstr>
      <vt:lpstr>Безопасность устройств Лабораторная работа. Доступ к сетевым устройствам по протоколу SSH</vt:lpstr>
      <vt:lpstr>16.5 Практика и контрольная работа модуля</vt:lpstr>
      <vt:lpstr>Практика модуля и контрольная работа  Packet Tracer — Безопасность сетевых устройств</vt:lpstr>
      <vt:lpstr>Практика модуля и контрольная работа  Лабораторная работа — Безопасность сетевых устройств</vt:lpstr>
      <vt:lpstr>Практика и контрольная работа модуля  Что я изучил в этом модуле?</vt:lpstr>
      <vt:lpstr>Практика и контрольная работа модуля   Что я изучил в этом модуле? (продолжение)</vt:lpstr>
      <vt:lpstr>Практика и контрольная работа модуля   Что я изучил в этом модуле? (продолжение)</vt:lpstr>
      <vt:lpstr>Модуль 16: Принципы обеспечения безопасности сети Новые термины и команды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Mi</cp:lastModifiedBy>
  <cp:revision>277</cp:revision>
  <dcterms:created xsi:type="dcterms:W3CDTF">2019-10-18T06:21:22Z</dcterms:created>
  <dcterms:modified xsi:type="dcterms:W3CDTF">2020-06-05T09:22:19Z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