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9.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0.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21.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22.xml" ContentType="application/vnd.openxmlformats-officedocument.presentationml.tags+xml"/>
  <Override PartName="/ppt/notesSlides/notesSlide64.xml" ContentType="application/vnd.openxmlformats-officedocument.presentationml.notesSlide+xml"/>
  <Override PartName="/ppt/tags/tag23.xml" ContentType="application/vnd.openxmlformats-officedocument.presentationml.tags+xml"/>
  <Override PartName="/ppt/notesSlides/notesSlide65.xml" ContentType="application/vnd.openxmlformats-officedocument.presentationml.notesSlide+xml"/>
  <Override PartName="/ppt/tags/tag24.xml" ContentType="application/vnd.openxmlformats-officedocument.presentationml.tags+xml"/>
  <Override PartName="/ppt/notesSlides/notesSlide66.xml" ContentType="application/vnd.openxmlformats-officedocument.presentationml.notesSlide+xml"/>
  <Override PartName="/ppt/tags/tag25.xml" ContentType="application/vnd.openxmlformats-officedocument.presentationml.tags+xml"/>
  <Override PartName="/ppt/notesSlides/notesSlide67.xml" ContentType="application/vnd.openxmlformats-officedocument.presentationml.notesSlide+xml"/>
  <Override PartName="/ppt/tags/tag26.xml" ContentType="application/vnd.openxmlformats-officedocument.presentationml.tags+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2"/>
  </p:notesMasterIdLst>
  <p:sldIdLst>
    <p:sldId id="513" r:id="rId2"/>
    <p:sldId id="1197" r:id="rId3"/>
    <p:sldId id="1198" r:id="rId4"/>
    <p:sldId id="1199" r:id="rId5"/>
    <p:sldId id="1200" r:id="rId6"/>
    <p:sldId id="763" r:id="rId7"/>
    <p:sldId id="1144" r:id="rId8"/>
    <p:sldId id="1052" r:id="rId9"/>
    <p:sldId id="1190" r:id="rId10"/>
    <p:sldId id="1192" r:id="rId11"/>
    <p:sldId id="876" r:id="rId12"/>
    <p:sldId id="860" r:id="rId13"/>
    <p:sldId id="759" r:id="rId14"/>
    <p:sldId id="1108" r:id="rId15"/>
    <p:sldId id="1145" r:id="rId16"/>
    <p:sldId id="1146" r:id="rId17"/>
    <p:sldId id="1147" r:id="rId18"/>
    <p:sldId id="1148" r:id="rId19"/>
    <p:sldId id="1056" r:id="rId20"/>
    <p:sldId id="1149" r:id="rId21"/>
    <p:sldId id="1150" r:id="rId22"/>
    <p:sldId id="1151" r:id="rId23"/>
    <p:sldId id="1152" r:id="rId24"/>
    <p:sldId id="1103" r:id="rId25"/>
    <p:sldId id="1153" r:id="rId26"/>
    <p:sldId id="1154" r:id="rId27"/>
    <p:sldId id="1155" r:id="rId28"/>
    <p:sldId id="1104" r:id="rId29"/>
    <p:sldId id="1156" r:id="rId30"/>
    <p:sldId id="1157" r:id="rId31"/>
    <p:sldId id="1158" r:id="rId32"/>
    <p:sldId id="1159" r:id="rId33"/>
    <p:sldId id="1160" r:id="rId34"/>
    <p:sldId id="1161" r:id="rId35"/>
    <p:sldId id="1162" r:id="rId36"/>
    <p:sldId id="1163" r:id="rId37"/>
    <p:sldId id="1164" r:id="rId38"/>
    <p:sldId id="1194" r:id="rId39"/>
    <p:sldId id="1140" r:id="rId40"/>
    <p:sldId id="1165" r:id="rId41"/>
    <p:sldId id="1166" r:id="rId42"/>
    <p:sldId id="1167" r:id="rId43"/>
    <p:sldId id="1168" r:id="rId44"/>
    <p:sldId id="1169" r:id="rId45"/>
    <p:sldId id="1170" r:id="rId46"/>
    <p:sldId id="1171" r:id="rId47"/>
    <p:sldId id="1172" r:id="rId48"/>
    <p:sldId id="1173" r:id="rId49"/>
    <p:sldId id="1139" r:id="rId50"/>
    <p:sldId id="1174" r:id="rId51"/>
    <p:sldId id="1175" r:id="rId52"/>
    <p:sldId id="1176" r:id="rId53"/>
    <p:sldId id="1177" r:id="rId54"/>
    <p:sldId id="1138" r:id="rId55"/>
    <p:sldId id="1178" r:id="rId56"/>
    <p:sldId id="1179" r:id="rId57"/>
    <p:sldId id="1180" r:id="rId58"/>
    <p:sldId id="1181" r:id="rId59"/>
    <p:sldId id="1182" r:id="rId60"/>
    <p:sldId id="1183" r:id="rId61"/>
    <p:sldId id="1184" r:id="rId62"/>
    <p:sldId id="957" r:id="rId63"/>
    <p:sldId id="1185" r:id="rId64"/>
    <p:sldId id="1186" r:id="rId65"/>
    <p:sldId id="1187" r:id="rId66"/>
    <p:sldId id="1137" r:id="rId67"/>
    <p:sldId id="1188" r:id="rId68"/>
    <p:sldId id="1189" r:id="rId69"/>
    <p:sldId id="874" r:id="rId70"/>
    <p:sldId id="291" r:id="rId71"/>
  </p:sldIdLst>
  <p:sldSz cx="9144000" cy="5143500" type="screen16x9"/>
  <p:notesSz cx="6858000" cy="9144000"/>
  <p:custDataLst>
    <p:tags r:id="rId7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8"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James Riedmueller" initials="JR" lastIdx="4" clrIdx="5">
    <p:extLst>
      <p:ext uri="{19B8F6BF-5375-455C-9EA6-DF929625EA0E}">
        <p15:presenceInfo xmlns:p15="http://schemas.microsoft.com/office/powerpoint/2012/main" userId="S::james.riedmueller@janusresearch.com::b99d3b23-48e9-4972-b41f-686df6a8cf32" providerId="AD"/>
      </p:ext>
    </p:extLst>
  </p:cmAuthor>
  <p:cmAuthor id="6" name="Anna Bolen-Testa" initials="AB" lastIdx="1" clrIdx="6">
    <p:extLst>
      <p:ext uri="{19B8F6BF-5375-455C-9EA6-DF929625EA0E}">
        <p15:presenceInfo xmlns:p15="http://schemas.microsoft.com/office/powerpoint/2012/main" userId="S-1-5-21-650795749-649990105-1978746762-7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7" autoAdjust="0"/>
    <p:restoredTop sz="81021" autoAdjust="0"/>
  </p:normalViewPr>
  <p:slideViewPr>
    <p:cSldViewPr snapToGrid="0" showGuides="1">
      <p:cViewPr>
        <p:scale>
          <a:sx n="75" d="100"/>
          <a:sy n="75" d="100"/>
        </p:scale>
        <p:origin x="1220" y="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6/17/2020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12</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ru-RU"/>
              <a:t>17,0.2</a:t>
            </a:r>
          </a:p>
        </p:txBody>
      </p:sp>
    </p:spTree>
    <p:extLst>
      <p:ext uri="{BB962C8B-B14F-4D97-AF65-F5344CB8AC3E}">
        <p14:creationId xmlns:p14="http://schemas.microsoft.com/office/powerpoint/2010/main" val="173444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17.1. Устройства в сети небольшого размера</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62552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17.1. Устройства в сети небольшого размера</a:t>
            </a:r>
          </a:p>
          <a:p>
            <a:pPr rtl="0"/>
            <a:r>
              <a:rPr lang="ru-RU"/>
              <a:t>17.1.1. Топологии небольших сетей</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75155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17.1. Устройства в сети небольшого размера</a:t>
            </a:r>
          </a:p>
          <a:p>
            <a:pPr rtl="0"/>
            <a:r>
              <a:rPr lang="ru-RU"/>
              <a:t>17.1.2. Выбор устройств для небольшой сети</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2385235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17.1. Устройства в сети небольшого размера</a:t>
            </a:r>
          </a:p>
          <a:p>
            <a:pPr rtl="0"/>
            <a:r>
              <a:rPr lang="ru-RU"/>
              <a:t>17.1.3. IP-адресация в рамках небольшой сети</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3012842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17.1. Устройства в сети небольшого размера</a:t>
            </a:r>
          </a:p>
          <a:p>
            <a:pPr rtl="0"/>
            <a:r>
              <a:rPr lang="ru-RU"/>
              <a:t>17.1.4. Резервирование в небольшой сети</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2565241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17.1. Устройства в сети небольшого размера</a:t>
            </a:r>
          </a:p>
          <a:p>
            <a:pPr rtl="0"/>
            <a:r>
              <a:rPr lang="ru-RU"/>
              <a:t>17.1.5 Управление трафиком</a:t>
            </a:r>
          </a:p>
          <a:p>
            <a:pPr rtl="0"/>
            <a:r>
              <a:rPr lang="ru-RU"/>
              <a:t>17.1.6 — Проверьте ваше понимание — устройства в небольшой сети</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323538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17.2. Приложения и протоколы в сети небольшого размера</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17.2. Сетевые приложения и протоколы небольшого размера</a:t>
            </a:r>
          </a:p>
          <a:p>
            <a:pPr rtl="0"/>
            <a:r>
              <a:rPr lang="ru-RU"/>
              <a:t>17.2.1. Наиболее распространенные приложения</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193697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17.2. Сетевые приложения и протоколы небольшого размера</a:t>
            </a:r>
          </a:p>
          <a:p>
            <a:pPr rtl="0"/>
            <a:r>
              <a:rPr lang="ru-RU"/>
              <a:t>17.2.2. Общие протоколы</a:t>
            </a:r>
          </a:p>
        </p:txBody>
      </p:sp>
      <p:sp>
        <p:nvSpPr>
          <p:cNvPr id="4" name="Slide Number Placeholder 3"/>
          <p:cNvSpPr>
            <a:spLocks noGrp="1"/>
          </p:cNvSpPr>
          <p:nvPr>
            <p:ph type="sldNum" sz="quarter" idx="5"/>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291141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pPr algn="r" rtl="0"/>
              <a:t>2</a:t>
            </a:fld>
            <a:endParaRPr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354448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17.2. Сетевые приложения и протоколы небольшого размера</a:t>
            </a:r>
          </a:p>
          <a:p>
            <a:pPr rtl="0"/>
            <a:r>
              <a:rPr lang="ru-RU"/>
              <a:t>17.2.2 — Общие протоколы (продолжение)</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3788507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17.2. Сетевые приложения и протоколы небольшого размера</a:t>
            </a:r>
          </a:p>
          <a:p>
            <a:pPr rtl="0"/>
            <a:r>
              <a:rPr lang="ru-RU"/>
              <a:t>17.2.3. Приложения обработки речи и видео</a:t>
            </a:r>
          </a:p>
          <a:p>
            <a:pPr rtl="0"/>
            <a:r>
              <a:rPr lang="ru-RU"/>
              <a:t>17.2.4 — Проверьте свое понимание темы — Приложения и протоколы в небольшой сети</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3847646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17.0. Создание сети небольшого размера</a:t>
            </a:r>
          </a:p>
          <a:p>
            <a:pPr rtl="0"/>
            <a:r>
              <a:rPr lang="ru-RU"/>
              <a:t>17.3. Масштабирование до более крупных сетей</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17.3. Масштабирование до более крупных сетей</a:t>
            </a:r>
          </a:p>
          <a:p>
            <a:pPr rtl="0"/>
            <a:r>
              <a:rPr lang="ru-RU"/>
              <a:t>17.3.1. Расширение небольшой сети</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2253705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17.3. Масштабирование до более крупных сетей</a:t>
            </a:r>
          </a:p>
          <a:p>
            <a:pPr rtl="0"/>
            <a:r>
              <a:rPr lang="ru-RU"/>
              <a:t>17.3.2. Анализ протоколов</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1518496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17.3. Масштабирование до более крупных сетей</a:t>
            </a:r>
          </a:p>
          <a:p>
            <a:pPr rtl="0"/>
            <a:r>
              <a:rPr lang="ru-RU"/>
              <a:t>17.3.3. Загрузка сети сотрудниками</a:t>
            </a:r>
          </a:p>
          <a:p>
            <a:pPr rtl="0"/>
            <a:r>
              <a:rPr lang="ru-RU"/>
              <a:t>17.3.4 — Проверьте свое понимание темы  — Масштабирование для более крупных сетей</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620451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17.0. Создание сети небольшого размера</a:t>
            </a:r>
          </a:p>
          <a:p>
            <a:pPr rtl="0"/>
            <a:r>
              <a:rPr lang="ru-RU"/>
              <a:t>17.4 Проверка подключения</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17.4 Проверка подключения</a:t>
            </a:r>
          </a:p>
          <a:p>
            <a:pPr rtl="0"/>
            <a:r>
              <a:rPr lang="ru-RU"/>
              <a:t>17.4.1 — Проверка подключения с помощью Ping</a:t>
            </a:r>
          </a:p>
        </p:txBody>
      </p:sp>
      <p:sp>
        <p:nvSpPr>
          <p:cNvPr id="4" name="Slide Number Placeholder 3"/>
          <p:cNvSpPr>
            <a:spLocks noGrp="1"/>
          </p:cNvSpPr>
          <p:nvPr>
            <p:ph type="sldNum" sz="quarter" idx="5"/>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20403565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17.4 Проверка подключения</a:t>
            </a:r>
          </a:p>
          <a:p>
            <a:pPr rtl="0"/>
            <a:r>
              <a:rPr lang="ru-RU"/>
              <a:t>17.4.1 — Проверка подключения с помощью Ping (продолжение)</a:t>
            </a:r>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521877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17.4 Проверка подключения</a:t>
            </a:r>
          </a:p>
          <a:p>
            <a:pPr rtl="0"/>
            <a:r>
              <a:rPr lang="ru-RU"/>
              <a:t>17.4.2. Расширенная команда ping</a:t>
            </a:r>
          </a:p>
        </p:txBody>
      </p:sp>
      <p:sp>
        <p:nvSpPr>
          <p:cNvPr id="4" name="Slide Number Placeholder 3"/>
          <p:cNvSpPr>
            <a:spLocks noGrp="1"/>
          </p:cNvSpPr>
          <p:nvPr>
            <p:ph type="sldNum" sz="quarter" idx="5"/>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1988846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rtl="0"/>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4252997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17.4 Проверка подключения</a:t>
            </a:r>
          </a:p>
          <a:p>
            <a:pPr rtl="0"/>
            <a:r>
              <a:rPr lang="ru-RU"/>
              <a:t>17.4.3 – Проверка подключения с помощью команды Traceroute</a:t>
            </a:r>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1225926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17.4 Проверка подключения</a:t>
            </a:r>
          </a:p>
          <a:p>
            <a:pPr rtl="0"/>
            <a:r>
              <a:rPr lang="ru-RU"/>
              <a:t>17.4.3 — Проверка связи с Traceroute (продолжение)</a:t>
            </a:r>
          </a:p>
        </p:txBody>
      </p:sp>
      <p:sp>
        <p:nvSpPr>
          <p:cNvPr id="4" name="Slide Number Placeholder 3"/>
          <p:cNvSpPr>
            <a:spLocks noGrp="1"/>
          </p:cNvSpPr>
          <p:nvPr>
            <p:ph type="sldNum" sz="quarter" idx="5"/>
          </p:nvPr>
        </p:nvSpPr>
        <p:spPr/>
        <p:txBody>
          <a:bodyPr/>
          <a:lstStyle/>
          <a:p>
            <a:pPr rtl="0"/>
            <a:fld id="{5641018C-6CAF-B84E-B92C-ECB119457FBA}" type="slidenum">
              <a:rPr/>
              <a:t>33</a:t>
            </a:fld>
            <a:endParaRPr/>
          </a:p>
        </p:txBody>
      </p:sp>
    </p:spTree>
    <p:extLst>
      <p:ext uri="{BB962C8B-B14F-4D97-AF65-F5344CB8AC3E}">
        <p14:creationId xmlns:p14="http://schemas.microsoft.com/office/powerpoint/2010/main" val="2156343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17.4 Проверка подключения</a:t>
            </a:r>
          </a:p>
          <a:p>
            <a:pPr rtl="0"/>
            <a:r>
              <a:rPr lang="ru-RU"/>
              <a:t>17.4.3 — Проверка связи с Traceroute (продолжение)</a:t>
            </a:r>
          </a:p>
        </p:txBody>
      </p:sp>
      <p:sp>
        <p:nvSpPr>
          <p:cNvPr id="4" name="Slide Number Placeholder 3"/>
          <p:cNvSpPr>
            <a:spLocks noGrp="1"/>
          </p:cNvSpPr>
          <p:nvPr>
            <p:ph type="sldNum" sz="quarter" idx="5"/>
          </p:nvPr>
        </p:nvSpPr>
        <p:spPr/>
        <p:txBody>
          <a:bodyPr/>
          <a:lstStyle/>
          <a:p>
            <a:pPr rtl="0"/>
            <a:fld id="{5641018C-6CAF-B84E-B92C-ECB119457FBA}" type="slidenum">
              <a:rPr/>
              <a:t>34</a:t>
            </a:fld>
            <a:endParaRPr/>
          </a:p>
        </p:txBody>
      </p:sp>
    </p:spTree>
    <p:extLst>
      <p:ext uri="{BB962C8B-B14F-4D97-AF65-F5344CB8AC3E}">
        <p14:creationId xmlns:p14="http://schemas.microsoft.com/office/powerpoint/2010/main" val="3608403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17.4 Проверка подключения</a:t>
            </a:r>
          </a:p>
          <a:p>
            <a:pPr rtl="0"/>
            <a:r>
              <a:rPr lang="ru-RU"/>
              <a:t>17.4.4. Расширенная команда traceroute</a:t>
            </a:r>
          </a:p>
        </p:txBody>
      </p:sp>
      <p:sp>
        <p:nvSpPr>
          <p:cNvPr id="4" name="Slide Number Placeholder 3"/>
          <p:cNvSpPr>
            <a:spLocks noGrp="1"/>
          </p:cNvSpPr>
          <p:nvPr>
            <p:ph type="sldNum" sz="quarter" idx="5"/>
          </p:nvPr>
        </p:nvSpPr>
        <p:spPr/>
        <p:txBody>
          <a:bodyPr/>
          <a:lstStyle/>
          <a:p>
            <a:pPr rtl="0"/>
            <a:fld id="{5641018C-6CAF-B84E-B92C-ECB119457FBA}" type="slidenum">
              <a:rPr/>
              <a:t>35</a:t>
            </a:fld>
            <a:endParaRPr/>
          </a:p>
        </p:txBody>
      </p:sp>
    </p:spTree>
    <p:extLst>
      <p:ext uri="{BB962C8B-B14F-4D97-AF65-F5344CB8AC3E}">
        <p14:creationId xmlns:p14="http://schemas.microsoft.com/office/powerpoint/2010/main" val="1901693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17.4 Проверка подключения</a:t>
            </a:r>
          </a:p>
          <a:p>
            <a:pPr rtl="0"/>
            <a:r>
              <a:rPr lang="ru-RU"/>
              <a:t>17.4.4. Расширенная команда traceroute</a:t>
            </a:r>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2616482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17.4 Проверка подключения</a:t>
            </a:r>
          </a:p>
          <a:p>
            <a:pPr rtl="0"/>
            <a:r>
              <a:rPr lang="ru-RU"/>
              <a:t>17.4.5. Базовый уровень производительности сети</a:t>
            </a:r>
          </a:p>
        </p:txBody>
      </p:sp>
      <p:sp>
        <p:nvSpPr>
          <p:cNvPr id="4" name="Slide Number Placeholder 3"/>
          <p:cNvSpPr>
            <a:spLocks noGrp="1"/>
          </p:cNvSpPr>
          <p:nvPr>
            <p:ph type="sldNum" sz="quarter" idx="5"/>
          </p:nvPr>
        </p:nvSpPr>
        <p:spPr/>
        <p:txBody>
          <a:bodyPr/>
          <a:lstStyle/>
          <a:p>
            <a:pPr rtl="0"/>
            <a:fld id="{5641018C-6CAF-B84E-B92C-ECB119457FBA}" type="slidenum">
              <a:rPr/>
              <a:t>37</a:t>
            </a:fld>
            <a:endParaRPr/>
          </a:p>
        </p:txBody>
      </p:sp>
    </p:spTree>
    <p:extLst>
      <p:ext uri="{BB962C8B-B14F-4D97-AF65-F5344CB8AC3E}">
        <p14:creationId xmlns:p14="http://schemas.microsoft.com/office/powerpoint/2010/main" val="841866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17.4 Проверка подключения</a:t>
            </a:r>
          </a:p>
          <a:p>
            <a:pPr rtl="0"/>
            <a:r>
              <a:rPr lang="ru-RU"/>
              <a:t>17.4.6 – Лабораторная работа. Проверка задержки сети с помощью команд ping и traceroute</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38</a:t>
            </a:fld>
            <a:endParaRPr/>
          </a:p>
        </p:txBody>
      </p:sp>
    </p:spTree>
    <p:extLst>
      <p:ext uri="{BB962C8B-B14F-4D97-AF65-F5344CB8AC3E}">
        <p14:creationId xmlns:p14="http://schemas.microsoft.com/office/powerpoint/2010/main" val="3729084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17.0. Создание сети небольшого размера</a:t>
            </a:r>
          </a:p>
          <a:p>
            <a:pPr rtl="0"/>
            <a:r>
              <a:rPr lang="ru-RU"/>
              <a:t>17.5. Команды хоста и IOS</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39</a:t>
            </a:fld>
            <a:endParaRPr/>
          </a:p>
        </p:txBody>
      </p:sp>
    </p:spTree>
    <p:extLst>
      <p:ext uri="{BB962C8B-B14F-4D97-AF65-F5344CB8AC3E}">
        <p14:creationId xmlns:p14="http://schemas.microsoft.com/office/powerpoint/2010/main" val="165286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17.5. Команды хоста и IOS</a:t>
            </a:r>
          </a:p>
          <a:p>
            <a:pPr rtl="0"/>
            <a:r>
              <a:rPr lang="ru-RU"/>
              <a:t>17.5.1 — Настройка IP на хосте Windows</a:t>
            </a:r>
          </a:p>
        </p:txBody>
      </p:sp>
      <p:sp>
        <p:nvSpPr>
          <p:cNvPr id="4" name="Slide Number Placeholder 3"/>
          <p:cNvSpPr>
            <a:spLocks noGrp="1"/>
          </p:cNvSpPr>
          <p:nvPr>
            <p:ph type="sldNum" sz="quarter" idx="5"/>
          </p:nvPr>
        </p:nvSpPr>
        <p:spPr/>
        <p:txBody>
          <a:bodyPr/>
          <a:lstStyle/>
          <a:p>
            <a:pPr rtl="0"/>
            <a:fld id="{5641018C-6CAF-B84E-B92C-ECB119457FBA}" type="slidenum">
              <a:rPr/>
              <a:t>40</a:t>
            </a:fld>
            <a:endParaRPr/>
          </a:p>
        </p:txBody>
      </p:sp>
    </p:spTree>
    <p:extLst>
      <p:ext uri="{BB962C8B-B14F-4D97-AF65-F5344CB8AC3E}">
        <p14:creationId xmlns:p14="http://schemas.microsoft.com/office/powerpoint/2010/main" val="6916202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17.5. Команды хоста и IOS</a:t>
            </a:r>
          </a:p>
          <a:p>
            <a:pPr rtl="0"/>
            <a:r>
              <a:rPr lang="ru-RU"/>
              <a:t>17.5.2 — Настройка IP-конфигурации хоста под управлением Linux</a:t>
            </a:r>
          </a:p>
        </p:txBody>
      </p:sp>
      <p:sp>
        <p:nvSpPr>
          <p:cNvPr id="4" name="Slide Number Placeholder 3"/>
          <p:cNvSpPr>
            <a:spLocks noGrp="1"/>
          </p:cNvSpPr>
          <p:nvPr>
            <p:ph type="sldNum" sz="quarter" idx="5"/>
          </p:nvPr>
        </p:nvSpPr>
        <p:spPr/>
        <p:txBody>
          <a:bodyPr/>
          <a:lstStyle/>
          <a:p>
            <a:pPr rtl="0"/>
            <a:fld id="{5641018C-6CAF-B84E-B92C-ECB119457FBA}" type="slidenum">
              <a:rPr/>
              <a:t>41</a:t>
            </a:fld>
            <a:endParaRPr/>
          </a:p>
        </p:txBody>
      </p:sp>
    </p:spTree>
    <p:extLst>
      <p:ext uri="{BB962C8B-B14F-4D97-AF65-F5344CB8AC3E}">
        <p14:creationId xmlns:p14="http://schemas.microsoft.com/office/powerpoint/2010/main" val="140757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rtl="0"/>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17.5. Команды хоста и IOS</a:t>
            </a:r>
          </a:p>
          <a:p>
            <a:pPr rtl="0"/>
            <a:r>
              <a:rPr lang="ru-RU"/>
              <a:t>17.5.3 — Настройка IP на хосте macOS</a:t>
            </a:r>
          </a:p>
        </p:txBody>
      </p:sp>
      <p:sp>
        <p:nvSpPr>
          <p:cNvPr id="4" name="Slide Number Placeholder 3"/>
          <p:cNvSpPr>
            <a:spLocks noGrp="1"/>
          </p:cNvSpPr>
          <p:nvPr>
            <p:ph type="sldNum" sz="quarter" idx="5"/>
          </p:nvPr>
        </p:nvSpPr>
        <p:spPr/>
        <p:txBody>
          <a:bodyPr/>
          <a:lstStyle/>
          <a:p>
            <a:pPr rtl="0"/>
            <a:fld id="{5641018C-6CAF-B84E-B92C-ECB119457FBA}" type="slidenum">
              <a:rPr/>
              <a:t>42</a:t>
            </a:fld>
            <a:endParaRPr/>
          </a:p>
        </p:txBody>
      </p:sp>
    </p:spTree>
    <p:extLst>
      <p:ext uri="{BB962C8B-B14F-4D97-AF65-F5344CB8AC3E}">
        <p14:creationId xmlns:p14="http://schemas.microsoft.com/office/powerpoint/2010/main" val="11619261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17.5. Команды хоста и IOS</a:t>
            </a:r>
          </a:p>
          <a:p>
            <a:pPr rtl="0"/>
            <a:r>
              <a:rPr lang="ru-RU"/>
              <a:t>11.3.4.2. Команда arp</a:t>
            </a:r>
          </a:p>
        </p:txBody>
      </p:sp>
      <p:sp>
        <p:nvSpPr>
          <p:cNvPr id="4" name="Slide Number Placeholder 3"/>
          <p:cNvSpPr>
            <a:spLocks noGrp="1"/>
          </p:cNvSpPr>
          <p:nvPr>
            <p:ph type="sldNum" sz="quarter" idx="5"/>
          </p:nvPr>
        </p:nvSpPr>
        <p:spPr/>
        <p:txBody>
          <a:bodyPr/>
          <a:lstStyle/>
          <a:p>
            <a:pPr rtl="0"/>
            <a:fld id="{5641018C-6CAF-B84E-B92C-ECB119457FBA}" type="slidenum">
              <a:rPr/>
              <a:t>43</a:t>
            </a:fld>
            <a:endParaRPr/>
          </a:p>
        </p:txBody>
      </p:sp>
    </p:spTree>
    <p:extLst>
      <p:ext uri="{BB962C8B-B14F-4D97-AF65-F5344CB8AC3E}">
        <p14:creationId xmlns:p14="http://schemas.microsoft.com/office/powerpoint/2010/main" val="24404310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17.5. Команды хоста и IOS</a:t>
            </a:r>
          </a:p>
          <a:p>
            <a:pPr rtl="0"/>
            <a:r>
              <a:rPr lang="ru-RU"/>
              <a:t>17.5.5. Повторное рассмотрение наиболее распространенных команд show</a:t>
            </a:r>
          </a:p>
        </p:txBody>
      </p:sp>
      <p:sp>
        <p:nvSpPr>
          <p:cNvPr id="4" name="Slide Number Placeholder 3"/>
          <p:cNvSpPr>
            <a:spLocks noGrp="1"/>
          </p:cNvSpPr>
          <p:nvPr>
            <p:ph type="sldNum" sz="quarter" idx="5"/>
          </p:nvPr>
        </p:nvSpPr>
        <p:spPr/>
        <p:txBody>
          <a:bodyPr/>
          <a:lstStyle/>
          <a:p>
            <a:pPr rtl="0"/>
            <a:fld id="{5641018C-6CAF-B84E-B92C-ECB119457FBA}" type="slidenum">
              <a:rPr/>
              <a:t>44</a:t>
            </a:fld>
            <a:endParaRPr/>
          </a:p>
        </p:txBody>
      </p:sp>
    </p:spTree>
    <p:extLst>
      <p:ext uri="{BB962C8B-B14F-4D97-AF65-F5344CB8AC3E}">
        <p14:creationId xmlns:p14="http://schemas.microsoft.com/office/powerpoint/2010/main" val="4231316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17.5. Команды хоста и IOS</a:t>
            </a:r>
          </a:p>
          <a:p>
            <a:pPr rtl="0"/>
            <a:r>
              <a:rPr lang="ru-RU"/>
              <a:t>17.5.6 Команда show cdp neighbors</a:t>
            </a:r>
          </a:p>
        </p:txBody>
      </p:sp>
      <p:sp>
        <p:nvSpPr>
          <p:cNvPr id="4" name="Slide Number Placeholder 3"/>
          <p:cNvSpPr>
            <a:spLocks noGrp="1"/>
          </p:cNvSpPr>
          <p:nvPr>
            <p:ph type="sldNum" sz="quarter" idx="5"/>
          </p:nvPr>
        </p:nvSpPr>
        <p:spPr/>
        <p:txBody>
          <a:bodyPr/>
          <a:lstStyle/>
          <a:p>
            <a:pPr rtl="0"/>
            <a:fld id="{5641018C-6CAF-B84E-B92C-ECB119457FBA}" type="slidenum">
              <a:rPr/>
              <a:t>45</a:t>
            </a:fld>
            <a:endParaRPr/>
          </a:p>
        </p:txBody>
      </p:sp>
    </p:spTree>
    <p:extLst>
      <p:ext uri="{BB962C8B-B14F-4D97-AF65-F5344CB8AC3E}">
        <p14:creationId xmlns:p14="http://schemas.microsoft.com/office/powerpoint/2010/main" val="3323543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17.5. Команды хоста и IOS</a:t>
            </a:r>
          </a:p>
          <a:p>
            <a:pPr rtl="0"/>
            <a:r>
              <a:rPr lang="ru-RU"/>
              <a:t>17.5.7 – Команда show ip interface brief</a:t>
            </a:r>
          </a:p>
        </p:txBody>
      </p:sp>
      <p:sp>
        <p:nvSpPr>
          <p:cNvPr id="4" name="Slide Number Placeholder 3"/>
          <p:cNvSpPr>
            <a:spLocks noGrp="1"/>
          </p:cNvSpPr>
          <p:nvPr>
            <p:ph type="sldNum" sz="quarter" idx="5"/>
          </p:nvPr>
        </p:nvSpPr>
        <p:spPr/>
        <p:txBody>
          <a:bodyPr/>
          <a:lstStyle/>
          <a:p>
            <a:pPr rtl="0"/>
            <a:fld id="{5641018C-6CAF-B84E-B92C-ECB119457FBA}" type="slidenum">
              <a:rPr/>
              <a:t>46</a:t>
            </a:fld>
            <a:endParaRPr/>
          </a:p>
        </p:txBody>
      </p:sp>
    </p:spTree>
    <p:extLst>
      <p:ext uri="{BB962C8B-B14F-4D97-AF65-F5344CB8AC3E}">
        <p14:creationId xmlns:p14="http://schemas.microsoft.com/office/powerpoint/2010/main" val="2114888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17.5. Команды хоста и IOS</a:t>
            </a:r>
          </a:p>
          <a:p>
            <a:pPr rtl="0"/>
            <a:r>
              <a:rPr lang="ru-RU"/>
              <a:t>17.5.8.  - Видео - Команда show version</a:t>
            </a:r>
          </a:p>
        </p:txBody>
      </p:sp>
      <p:sp>
        <p:nvSpPr>
          <p:cNvPr id="4" name="Slide Number Placeholder 3"/>
          <p:cNvSpPr>
            <a:spLocks noGrp="1"/>
          </p:cNvSpPr>
          <p:nvPr>
            <p:ph type="sldNum" sz="quarter" idx="5"/>
          </p:nvPr>
        </p:nvSpPr>
        <p:spPr/>
        <p:txBody>
          <a:bodyPr/>
          <a:lstStyle/>
          <a:p>
            <a:pPr rtl="0"/>
            <a:fld id="{5641018C-6CAF-B84E-B92C-ECB119457FBA}" type="slidenum">
              <a:rPr/>
              <a:t>47</a:t>
            </a:fld>
            <a:endParaRPr/>
          </a:p>
        </p:txBody>
      </p:sp>
    </p:spTree>
    <p:extLst>
      <p:ext uri="{BB962C8B-B14F-4D97-AF65-F5344CB8AC3E}">
        <p14:creationId xmlns:p14="http://schemas.microsoft.com/office/powerpoint/2010/main" val="17010348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17.5. Команды хоста и IOS</a:t>
            </a:r>
          </a:p>
          <a:p>
            <a:pPr rtl="0"/>
            <a:r>
              <a:rPr lang="ru-RU"/>
              <a:t>17.5.9 — Tracer пакетов — интерпретировать выходные данные команды show</a:t>
            </a:r>
          </a:p>
        </p:txBody>
      </p:sp>
      <p:sp>
        <p:nvSpPr>
          <p:cNvPr id="4" name="Slide Number Placeholder 3"/>
          <p:cNvSpPr>
            <a:spLocks noGrp="1"/>
          </p:cNvSpPr>
          <p:nvPr>
            <p:ph type="sldNum" sz="quarter" idx="5"/>
          </p:nvPr>
        </p:nvSpPr>
        <p:spPr/>
        <p:txBody>
          <a:bodyPr/>
          <a:lstStyle/>
          <a:p>
            <a:pPr rtl="0"/>
            <a:fld id="{5641018C-6CAF-B84E-B92C-ECB119457FBA}" type="slidenum">
              <a:rPr/>
              <a:t>48</a:t>
            </a:fld>
            <a:endParaRPr/>
          </a:p>
        </p:txBody>
      </p:sp>
    </p:spTree>
    <p:extLst>
      <p:ext uri="{BB962C8B-B14F-4D97-AF65-F5344CB8AC3E}">
        <p14:creationId xmlns:p14="http://schemas.microsoft.com/office/powerpoint/2010/main" val="30705618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49</a:t>
            </a:fld>
            <a:endParaRPr/>
          </a:p>
        </p:txBody>
      </p:sp>
    </p:spTree>
    <p:extLst>
      <p:ext uri="{BB962C8B-B14F-4D97-AF65-F5344CB8AC3E}">
        <p14:creationId xmlns:p14="http://schemas.microsoft.com/office/powerpoint/2010/main" val="17636478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17.6. Методы поиска и устранения неполадок</a:t>
            </a:r>
          </a:p>
          <a:p>
            <a:pPr rtl="0"/>
            <a:r>
              <a:rPr lang="ru-RU"/>
              <a:t>17.6.1. Основные подходы к поиску и устранению неполадок</a:t>
            </a:r>
          </a:p>
        </p:txBody>
      </p:sp>
      <p:sp>
        <p:nvSpPr>
          <p:cNvPr id="4" name="Slide Number Placeholder 3"/>
          <p:cNvSpPr>
            <a:spLocks noGrp="1"/>
          </p:cNvSpPr>
          <p:nvPr>
            <p:ph type="sldNum" sz="quarter" idx="5"/>
          </p:nvPr>
        </p:nvSpPr>
        <p:spPr/>
        <p:txBody>
          <a:bodyPr/>
          <a:lstStyle/>
          <a:p>
            <a:pPr rtl="0"/>
            <a:fld id="{5641018C-6CAF-B84E-B92C-ECB119457FBA}" type="slidenum">
              <a:rPr/>
              <a:t>50</a:t>
            </a:fld>
            <a:endParaRPr/>
          </a:p>
        </p:txBody>
      </p:sp>
    </p:spTree>
    <p:extLst>
      <p:ext uri="{BB962C8B-B14F-4D97-AF65-F5344CB8AC3E}">
        <p14:creationId xmlns:p14="http://schemas.microsoft.com/office/powerpoint/2010/main" val="8589145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dirty="0"/>
              <a:t>17. Создание сети небольшого размера</a:t>
            </a:r>
          </a:p>
          <a:p>
            <a:pPr rtl="0"/>
            <a:r>
              <a:rPr lang="ru-RU" dirty="0"/>
              <a:t>17.6. Методы поиска и устранения неполадок</a:t>
            </a:r>
          </a:p>
          <a:p>
            <a:pPr rtl="0"/>
            <a:r>
              <a:rPr lang="ru-RU" dirty="0"/>
              <a:t>17.6.2. Что следует сделать: решить проблему или передать ее на более высокий уровень?</a:t>
            </a:r>
          </a:p>
        </p:txBody>
      </p:sp>
      <p:sp>
        <p:nvSpPr>
          <p:cNvPr id="4" name="Slide Number Placeholder 3"/>
          <p:cNvSpPr>
            <a:spLocks noGrp="1"/>
          </p:cNvSpPr>
          <p:nvPr>
            <p:ph type="sldNum" sz="quarter" idx="5"/>
          </p:nvPr>
        </p:nvSpPr>
        <p:spPr/>
        <p:txBody>
          <a:bodyPr/>
          <a:lstStyle/>
          <a:p>
            <a:pPr rtl="0"/>
            <a:fld id="{5641018C-6CAF-B84E-B92C-ECB119457FBA}" type="slidenum">
              <a:rPr/>
              <a:t>51</a:t>
            </a:fld>
            <a:endParaRPr/>
          </a:p>
        </p:txBody>
      </p:sp>
    </p:spTree>
    <p:extLst>
      <p:ext uri="{BB962C8B-B14F-4D97-AF65-F5344CB8AC3E}">
        <p14:creationId xmlns:p14="http://schemas.microsoft.com/office/powerpoint/2010/main" val="95040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rtl="0"/>
              <a:t>7</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056658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dirty="0"/>
              <a:t>17. Создание сети небольшого размера</a:t>
            </a:r>
          </a:p>
          <a:p>
            <a:pPr rtl="0"/>
            <a:r>
              <a:rPr lang="ru-RU" dirty="0"/>
              <a:t>17.6. </a:t>
            </a:r>
            <a:r>
              <a:rPr lang="ru-RU" dirty="0" smtClean="0"/>
              <a:t>Методы поиска и устранения неполадок</a:t>
            </a:r>
            <a:endParaRPr lang="ru-RU" dirty="0"/>
          </a:p>
          <a:p>
            <a:pPr rtl="0"/>
            <a:r>
              <a:rPr lang="ru-RU" dirty="0"/>
              <a:t>17.6.3 – Команда </a:t>
            </a:r>
            <a:r>
              <a:rPr lang="ru-RU" dirty="0" err="1"/>
              <a:t>debug</a:t>
            </a:r>
            <a:endParaRPr lang="ru-RU" dirty="0"/>
          </a:p>
        </p:txBody>
      </p:sp>
      <p:sp>
        <p:nvSpPr>
          <p:cNvPr id="4" name="Slide Number Placeholder 3"/>
          <p:cNvSpPr>
            <a:spLocks noGrp="1"/>
          </p:cNvSpPr>
          <p:nvPr>
            <p:ph type="sldNum" sz="quarter" idx="5"/>
          </p:nvPr>
        </p:nvSpPr>
        <p:spPr/>
        <p:txBody>
          <a:bodyPr/>
          <a:lstStyle/>
          <a:p>
            <a:pPr rtl="0"/>
            <a:fld id="{5641018C-6CAF-B84E-B92C-ECB119457FBA}" type="slidenum">
              <a:rPr/>
              <a:t>52</a:t>
            </a:fld>
            <a:endParaRPr/>
          </a:p>
        </p:txBody>
      </p:sp>
    </p:spTree>
    <p:extLst>
      <p:ext uri="{BB962C8B-B14F-4D97-AF65-F5344CB8AC3E}">
        <p14:creationId xmlns:p14="http://schemas.microsoft.com/office/powerpoint/2010/main" val="1687860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17.6. Методы поиска и устранения неполадок</a:t>
            </a:r>
          </a:p>
          <a:p>
            <a:pPr rtl="0"/>
            <a:r>
              <a:rPr lang="ru-RU"/>
              <a:t>17.6.4. Команда terminal monitor</a:t>
            </a:r>
          </a:p>
          <a:p>
            <a:pPr rtl="0"/>
            <a:r>
              <a:rPr lang="ru-RU"/>
              <a:t>17.6.5 — Проверьте свое понимание темы— Методы поиска и устранения неполадок</a:t>
            </a:r>
          </a:p>
        </p:txBody>
      </p:sp>
      <p:sp>
        <p:nvSpPr>
          <p:cNvPr id="4" name="Slide Number Placeholder 3"/>
          <p:cNvSpPr>
            <a:spLocks noGrp="1"/>
          </p:cNvSpPr>
          <p:nvPr>
            <p:ph type="sldNum" sz="quarter" idx="5"/>
          </p:nvPr>
        </p:nvSpPr>
        <p:spPr/>
        <p:txBody>
          <a:bodyPr/>
          <a:lstStyle/>
          <a:p>
            <a:pPr rtl="0"/>
            <a:fld id="{5641018C-6CAF-B84E-B92C-ECB119457FBA}" type="slidenum">
              <a:rPr/>
              <a:t>53</a:t>
            </a:fld>
            <a:endParaRPr/>
          </a:p>
        </p:txBody>
      </p:sp>
    </p:spTree>
    <p:extLst>
      <p:ext uri="{BB962C8B-B14F-4D97-AF65-F5344CB8AC3E}">
        <p14:creationId xmlns:p14="http://schemas.microsoft.com/office/powerpoint/2010/main" val="5481719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54</a:t>
            </a:fld>
            <a:endParaRPr/>
          </a:p>
        </p:txBody>
      </p:sp>
    </p:spTree>
    <p:extLst>
      <p:ext uri="{BB962C8B-B14F-4D97-AF65-F5344CB8AC3E}">
        <p14:creationId xmlns:p14="http://schemas.microsoft.com/office/powerpoint/2010/main" val="42881064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17.7. Сценарии поиска и устранения неполадок</a:t>
            </a:r>
          </a:p>
          <a:p>
            <a:pPr rtl="0"/>
            <a:r>
              <a:rPr lang="ru-RU"/>
              <a:t>17.7.1 — Вопросы работы и несоответсвия дуплекса</a:t>
            </a:r>
          </a:p>
        </p:txBody>
      </p:sp>
      <p:sp>
        <p:nvSpPr>
          <p:cNvPr id="4" name="Slide Number Placeholder 3"/>
          <p:cNvSpPr>
            <a:spLocks noGrp="1"/>
          </p:cNvSpPr>
          <p:nvPr>
            <p:ph type="sldNum" sz="quarter" idx="5"/>
          </p:nvPr>
        </p:nvSpPr>
        <p:spPr/>
        <p:txBody>
          <a:bodyPr/>
          <a:lstStyle/>
          <a:p>
            <a:pPr rtl="0"/>
            <a:fld id="{5641018C-6CAF-B84E-B92C-ECB119457FBA}" type="slidenum">
              <a:rPr/>
              <a:t>55</a:t>
            </a:fld>
            <a:endParaRPr/>
          </a:p>
        </p:txBody>
      </p:sp>
    </p:spTree>
    <p:extLst>
      <p:ext uri="{BB962C8B-B14F-4D97-AF65-F5344CB8AC3E}">
        <p14:creationId xmlns:p14="http://schemas.microsoft.com/office/powerpoint/2010/main" val="2971916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17.7. Сценарии поиска и устранения неполадок</a:t>
            </a:r>
          </a:p>
          <a:p>
            <a:pPr rtl="0"/>
            <a:r>
              <a:rPr lang="ru-RU"/>
              <a:t>17.7.2. Проблемы IP-адресации на устройствах IOS</a:t>
            </a:r>
          </a:p>
        </p:txBody>
      </p:sp>
      <p:sp>
        <p:nvSpPr>
          <p:cNvPr id="4" name="Slide Number Placeholder 3"/>
          <p:cNvSpPr>
            <a:spLocks noGrp="1"/>
          </p:cNvSpPr>
          <p:nvPr>
            <p:ph type="sldNum" sz="quarter" idx="5"/>
          </p:nvPr>
        </p:nvSpPr>
        <p:spPr/>
        <p:txBody>
          <a:bodyPr/>
          <a:lstStyle/>
          <a:p>
            <a:pPr rtl="0"/>
            <a:fld id="{5641018C-6CAF-B84E-B92C-ECB119457FBA}" type="slidenum">
              <a:rPr/>
              <a:t>56</a:t>
            </a:fld>
            <a:endParaRPr/>
          </a:p>
        </p:txBody>
      </p:sp>
    </p:spTree>
    <p:extLst>
      <p:ext uri="{BB962C8B-B14F-4D97-AF65-F5344CB8AC3E}">
        <p14:creationId xmlns:p14="http://schemas.microsoft.com/office/powerpoint/2010/main" val="37240725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17.7. Сценарии поиска и устранения неполадок</a:t>
            </a:r>
          </a:p>
          <a:p>
            <a:pPr rtl="0"/>
            <a:r>
              <a:rPr lang="ru-RU"/>
              <a:t>17.7.3. Проблемы IP-адресации на оконечных устройствах</a:t>
            </a:r>
          </a:p>
        </p:txBody>
      </p:sp>
      <p:sp>
        <p:nvSpPr>
          <p:cNvPr id="4" name="Slide Number Placeholder 3"/>
          <p:cNvSpPr>
            <a:spLocks noGrp="1"/>
          </p:cNvSpPr>
          <p:nvPr>
            <p:ph type="sldNum" sz="quarter" idx="5"/>
          </p:nvPr>
        </p:nvSpPr>
        <p:spPr/>
        <p:txBody>
          <a:bodyPr/>
          <a:lstStyle/>
          <a:p>
            <a:pPr rtl="0"/>
            <a:fld id="{5641018C-6CAF-B84E-B92C-ECB119457FBA}" type="slidenum">
              <a:rPr/>
              <a:t>57</a:t>
            </a:fld>
            <a:endParaRPr/>
          </a:p>
        </p:txBody>
      </p:sp>
    </p:spTree>
    <p:extLst>
      <p:ext uri="{BB962C8B-B14F-4D97-AF65-F5344CB8AC3E}">
        <p14:creationId xmlns:p14="http://schemas.microsoft.com/office/powerpoint/2010/main" val="358389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17.7. Сценарии поиска и устранения неполадок</a:t>
            </a:r>
          </a:p>
          <a:p>
            <a:pPr rtl="0"/>
            <a:r>
              <a:rPr lang="ru-RU"/>
              <a:t>17.7.4. Неполадки, связанные со шлюзом по умолчанию</a:t>
            </a:r>
          </a:p>
        </p:txBody>
      </p:sp>
      <p:sp>
        <p:nvSpPr>
          <p:cNvPr id="4" name="Slide Number Placeholder 3"/>
          <p:cNvSpPr>
            <a:spLocks noGrp="1"/>
          </p:cNvSpPr>
          <p:nvPr>
            <p:ph type="sldNum" sz="quarter" idx="5"/>
          </p:nvPr>
        </p:nvSpPr>
        <p:spPr/>
        <p:txBody>
          <a:bodyPr/>
          <a:lstStyle/>
          <a:p>
            <a:pPr rtl="0"/>
            <a:fld id="{5641018C-6CAF-B84E-B92C-ECB119457FBA}" type="slidenum">
              <a:rPr/>
              <a:t>58</a:t>
            </a:fld>
            <a:endParaRPr/>
          </a:p>
        </p:txBody>
      </p:sp>
    </p:spTree>
    <p:extLst>
      <p:ext uri="{BB962C8B-B14F-4D97-AF65-F5344CB8AC3E}">
        <p14:creationId xmlns:p14="http://schemas.microsoft.com/office/powerpoint/2010/main" val="30432465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17.7. Сценарии поиска и устранения неполадок</a:t>
            </a:r>
          </a:p>
          <a:p>
            <a:pPr rtl="0"/>
            <a:r>
              <a:rPr lang="ru-RU"/>
              <a:t>17.7.5. Поиск и устранение неполадок, связанных с DNS</a:t>
            </a:r>
          </a:p>
        </p:txBody>
      </p:sp>
      <p:sp>
        <p:nvSpPr>
          <p:cNvPr id="4" name="Slide Number Placeholder 3"/>
          <p:cNvSpPr>
            <a:spLocks noGrp="1"/>
          </p:cNvSpPr>
          <p:nvPr>
            <p:ph type="sldNum" sz="quarter" idx="5"/>
          </p:nvPr>
        </p:nvSpPr>
        <p:spPr/>
        <p:txBody>
          <a:bodyPr/>
          <a:lstStyle/>
          <a:p>
            <a:pPr rtl="0"/>
            <a:fld id="{5641018C-6CAF-B84E-B92C-ECB119457FBA}" type="slidenum">
              <a:rPr/>
              <a:t>59</a:t>
            </a:fld>
            <a:endParaRPr/>
          </a:p>
        </p:txBody>
      </p:sp>
    </p:spTree>
    <p:extLst>
      <p:ext uri="{BB962C8B-B14F-4D97-AF65-F5344CB8AC3E}">
        <p14:creationId xmlns:p14="http://schemas.microsoft.com/office/powerpoint/2010/main" val="17274064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17.7. Сценарии поиска и устранения неполадок</a:t>
            </a:r>
          </a:p>
          <a:p>
            <a:pPr rtl="0"/>
            <a:r>
              <a:rPr lang="ru-RU"/>
              <a:t>17.7.6 –Лабораторная работа. Поиск и устранение неполадок подключения</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60</a:t>
            </a:fld>
            <a:endParaRPr/>
          </a:p>
        </p:txBody>
      </p:sp>
    </p:spTree>
    <p:extLst>
      <p:ext uri="{BB962C8B-B14F-4D97-AF65-F5344CB8AC3E}">
        <p14:creationId xmlns:p14="http://schemas.microsoft.com/office/powerpoint/2010/main" val="3068880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17.7. Сценарии поиска и устранения неполадок</a:t>
            </a:r>
          </a:p>
          <a:p>
            <a:pPr rtl="0"/>
            <a:r>
              <a:rPr lang="ru-RU"/>
              <a:t>17.7.7 – Packet Tracer. Поиск и устранение неполадок подключения</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61</a:t>
            </a:fld>
            <a:endParaRPr/>
          </a:p>
        </p:txBody>
      </p:sp>
    </p:spTree>
    <p:extLst>
      <p:ext uri="{BB962C8B-B14F-4D97-AF65-F5344CB8AC3E}">
        <p14:creationId xmlns:p14="http://schemas.microsoft.com/office/powerpoint/2010/main" val="192016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8</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17.0. Создание сети небольшого размера</a:t>
            </a:r>
          </a:p>
          <a:p>
            <a:pPr rtl="0"/>
            <a:r>
              <a:rPr lang="ru-RU"/>
              <a:t>17.8 Практика и контрольная работа модуля</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62</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17.8 – Практика и контрольная работа модуля</a:t>
            </a:r>
          </a:p>
          <a:p>
            <a:pPr rtl="0"/>
            <a:r>
              <a:rPr lang="ru-RU"/>
              <a:t>17.8.1 – Лабораторная работа - Проектирование и построение сети малого предприятия</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63</a:t>
            </a:fld>
            <a:endParaRPr/>
          </a:p>
        </p:txBody>
      </p:sp>
    </p:spTree>
    <p:extLst>
      <p:ext uri="{BB962C8B-B14F-4D97-AF65-F5344CB8AC3E}">
        <p14:creationId xmlns:p14="http://schemas.microsoft.com/office/powerpoint/2010/main" val="38944276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17.8 – Практика и контрольная работа модуля</a:t>
            </a:r>
          </a:p>
          <a:p>
            <a:pPr rtl="0"/>
            <a:r>
              <a:rPr lang="ru-RU"/>
              <a:t>17.8.2 – Packet Tracer. Отработка комплексных практических навыков</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64</a:t>
            </a:fld>
            <a:endParaRPr/>
          </a:p>
        </p:txBody>
      </p:sp>
    </p:spTree>
    <p:extLst>
      <p:ext uri="{BB962C8B-B14F-4D97-AF65-F5344CB8AC3E}">
        <p14:creationId xmlns:p14="http://schemas.microsoft.com/office/powerpoint/2010/main" val="18553082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ru-RU"/>
              <a:t>17. Создание сети небольшого размера</a:t>
            </a:r>
          </a:p>
          <a:p>
            <a:pPr rtl="0"/>
            <a:r>
              <a:rPr lang="ru-RU"/>
              <a:t>17.8 – Практика и контрольная работа модуля</a:t>
            </a:r>
          </a:p>
          <a:p>
            <a:pPr rtl="0"/>
            <a:r>
              <a:rPr lang="ru-RU"/>
              <a:t>17.8.3. Packet Tracer. Поиск и устранение неполадок</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65</a:t>
            </a:fld>
            <a:endParaRPr/>
          </a:p>
        </p:txBody>
      </p:sp>
    </p:spTree>
    <p:extLst>
      <p:ext uri="{BB962C8B-B14F-4D97-AF65-F5344CB8AC3E}">
        <p14:creationId xmlns:p14="http://schemas.microsoft.com/office/powerpoint/2010/main" val="10279177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66</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ru-RU"/>
              <a:t>17. Создание сети небольшого размера</a:t>
            </a:r>
          </a:p>
          <a:p>
            <a:pPr rtl="0"/>
            <a:r>
              <a:rPr lang="ru-RU"/>
              <a:t>17.8 – Практика и контрольная работа модуля</a:t>
            </a:r>
          </a:p>
          <a:p>
            <a:pPr rtl="0"/>
            <a:r>
              <a:rPr lang="ru-RU"/>
              <a:t>17.8.4 – Что я изучил в этом модуле? (Продолжение)</a:t>
            </a:r>
          </a:p>
        </p:txBody>
      </p:sp>
    </p:spTree>
    <p:extLst>
      <p:ext uri="{BB962C8B-B14F-4D97-AF65-F5344CB8AC3E}">
        <p14:creationId xmlns:p14="http://schemas.microsoft.com/office/powerpoint/2010/main" val="11392415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67</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ru-RU"/>
              <a:t>17. Создание сети небольшого размера</a:t>
            </a:r>
          </a:p>
          <a:p>
            <a:pPr rtl="0"/>
            <a:r>
              <a:rPr lang="ru-RU"/>
              <a:t>17.8 – Практика и контрольная работа модуля</a:t>
            </a:r>
          </a:p>
          <a:p>
            <a:pPr rtl="0"/>
            <a:r>
              <a:rPr lang="ru-RU"/>
              <a:t>17.8.4 - Что я изучил в этом модуле?</a:t>
            </a:r>
          </a:p>
        </p:txBody>
      </p:sp>
    </p:spTree>
    <p:extLst>
      <p:ext uri="{BB962C8B-B14F-4D97-AF65-F5344CB8AC3E}">
        <p14:creationId xmlns:p14="http://schemas.microsoft.com/office/powerpoint/2010/main" val="40520721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68</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ru-RU"/>
              <a:t>17. Создание сети небольшого размера</a:t>
            </a:r>
          </a:p>
          <a:p>
            <a:pPr rtl="0"/>
            <a:r>
              <a:rPr lang="ru-RU"/>
              <a:t>17.8 – Практика и контрольная работа модуля</a:t>
            </a:r>
          </a:p>
          <a:p>
            <a:pPr rtl="0"/>
            <a:r>
              <a:rPr lang="ru-RU"/>
              <a:t>17.8.4 - Что я изучил в этом модуле?</a:t>
            </a:r>
          </a:p>
          <a:p>
            <a:pPr rtl="0"/>
            <a:r>
              <a:rPr lang="ru-RU"/>
              <a:t>17.8.5 — Модульная викторина — Построение небольшой сети</a:t>
            </a:r>
          </a:p>
        </p:txBody>
      </p:sp>
    </p:spTree>
    <p:extLst>
      <p:ext uri="{BB962C8B-B14F-4D97-AF65-F5344CB8AC3E}">
        <p14:creationId xmlns:p14="http://schemas.microsoft.com/office/powerpoint/2010/main" val="42867117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69</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5641018C-6CAF-B84E-B92C-ECB119457FBA}" type="slidenum">
              <a:rPr/>
              <a:t>70</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9</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63072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10</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15223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ru-RU" b="0"/>
              <a:t>Программа Сетевой академии Cisco</a:t>
            </a:r>
          </a:p>
          <a:p>
            <a:pPr rtl="0">
              <a:buFontTx/>
              <a:buNone/>
            </a:pPr>
            <a:r>
              <a:rPr lang="ru-RU" b="0" baseline="0"/>
              <a:t>Введение в сетевые технологии v</a:t>
            </a:r>
            <a:r>
              <a:rPr lang="ru-RU" b="0"/>
              <a:t>7.0 (ITN)</a:t>
            </a:r>
          </a:p>
          <a:p>
            <a:pPr rtl="0"/>
            <a:r>
              <a:rPr lang="ru-RU"/>
              <a:t>Модуль 17: Организация небольшой сети</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508118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ru-RU" sz="600">
                <a:solidFill>
                  <a:schemeClr val="accent5">
                    <a:lumMod val="50000"/>
                  </a:schemeClr>
                </a:solidFill>
                <a:latin typeface="+mn-lt"/>
                <a:ea typeface="+mn-ea"/>
                <a:cs typeface="CiscoSans Thin"/>
              </a:rPr>
              <a:t>© Cisco и/или Партнеры, 2016 г. Все права защищены.   Конфиденциальная информация Cisco</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ru-RU" sz="600">
                <a:solidFill>
                  <a:schemeClr val="accent3">
                    <a:lumMod val="85000"/>
                  </a:schemeClr>
                </a:solidFill>
                <a:latin typeface="+mn-lt"/>
                <a:ea typeface="+mn-ea"/>
                <a:cs typeface="CiscoSans Thin"/>
              </a:rPr>
              <a:t>© Cisco и/или Партнеры, 2016 г. Все права защищены.   Конфиденциальная информация Cisco</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ru-RU" dirty="0">
                <a:solidFill>
                  <a:schemeClr val="accent5">
                    <a:lumMod val="40000"/>
                    <a:lumOff val="60000"/>
                  </a:schemeClr>
                </a:solidFill>
              </a:rPr>
              <a:t>Модуль 17: Организация небольшой сети</a:t>
            </a:r>
          </a:p>
        </p:txBody>
      </p:sp>
      <p:sp>
        <p:nvSpPr>
          <p:cNvPr id="5" name="Text Placeholder 4"/>
          <p:cNvSpPr>
            <a:spLocks noGrp="1"/>
          </p:cNvSpPr>
          <p:nvPr>
            <p:ph type="body" sz="quarter" idx="13"/>
          </p:nvPr>
        </p:nvSpPr>
        <p:spPr>
          <a:xfrm>
            <a:off x="469497" y="3127609"/>
            <a:ext cx="5925246" cy="299001"/>
          </a:xfrm>
        </p:spPr>
        <p:txBody>
          <a:bodyPr/>
          <a:lstStyle/>
          <a:p>
            <a:pPr rtl="0"/>
            <a:r>
              <a:rPr lang="ru-RU">
                <a:solidFill>
                  <a:schemeClr val="bg2">
                    <a:lumMod val="40000"/>
                    <a:lumOff val="60000"/>
                  </a:schemeClr>
                </a:solidFill>
              </a:rPr>
              <a:t>Материалы для инструктора</a:t>
            </a:r>
          </a:p>
        </p:txBody>
      </p:sp>
      <p:sp>
        <p:nvSpPr>
          <p:cNvPr id="7" name="Subtitle 6"/>
          <p:cNvSpPr>
            <a:spLocks noGrp="1"/>
          </p:cNvSpPr>
          <p:nvPr>
            <p:ph type="subTitle" idx="1"/>
          </p:nvPr>
        </p:nvSpPr>
        <p:spPr>
          <a:xfrm>
            <a:off x="469497" y="3809526"/>
            <a:ext cx="2368954" cy="902174"/>
          </a:xfrm>
        </p:spPr>
        <p:txBody>
          <a:bodyPr/>
          <a:lstStyle/>
          <a:p>
            <a:pPr rtl="0"/>
            <a:r>
              <a:rPr lang="ru-RU">
                <a:solidFill>
                  <a:schemeClr val="accent5">
                    <a:lumMod val="40000"/>
                    <a:lumOff val="60000"/>
                  </a:schemeClr>
                </a:solidFill>
              </a:rPr>
              <a:t>Введение в сетевые технологии v7.0 (ITN) </a:t>
            </a:r>
          </a:p>
          <a:p>
            <a:endParaRPr lang="en-US"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Модуль 17: Рекомендации (Продолжение)</a:t>
            </a:r>
            <a:endParaRPr lang="ru-RU" dirty="0"/>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ru-RU" sz="1600" dirty="0"/>
              <a:t>Тема </a:t>
            </a:r>
            <a:r>
              <a:rPr lang="ru-RU" sz="1600" dirty="0"/>
              <a:t>17.5</a:t>
            </a:r>
          </a:p>
          <a:p>
            <a:pPr lvl="1">
              <a:lnSpc>
                <a:spcPct val="85000"/>
              </a:lnSpc>
              <a:spcBef>
                <a:spcPct val="30000"/>
              </a:spcBef>
            </a:pPr>
            <a:r>
              <a:rPr lang="ru-RU" sz="1600" dirty="0"/>
              <a:t>Спросите студентов или проведите обсуждение в классе</a:t>
            </a:r>
          </a:p>
          <a:p>
            <a:pPr lvl="2">
              <a:lnSpc>
                <a:spcPct val="85000"/>
              </a:lnSpc>
              <a:spcBef>
                <a:spcPct val="30000"/>
              </a:spcBef>
            </a:pPr>
            <a:r>
              <a:rPr lang="ru-RU" sz="1600" dirty="0"/>
              <a:t>Почему процесс </a:t>
            </a:r>
            <a:r>
              <a:rPr lang="ru-RU" sz="1600" dirty="0" err="1"/>
              <a:t>arp</a:t>
            </a:r>
            <a:r>
              <a:rPr lang="ru-RU" sz="1600" dirty="0"/>
              <a:t> так важен для сетевых операций IPv4?</a:t>
            </a:r>
          </a:p>
          <a:p>
            <a:pPr lvl="2">
              <a:lnSpc>
                <a:spcPct val="85000"/>
              </a:lnSpc>
              <a:spcBef>
                <a:spcPct val="30000"/>
              </a:spcBef>
            </a:pPr>
            <a:r>
              <a:rPr lang="ru-RU" sz="1600" dirty="0"/>
              <a:t>Какой риск </a:t>
            </a:r>
            <a:r>
              <a:rPr lang="ru-RU" sz="1600" dirty="0" smtClean="0"/>
              <a:t>возможен при использовании </a:t>
            </a:r>
            <a:r>
              <a:rPr lang="ru-RU" sz="1600" dirty="0"/>
              <a:t>протокола </a:t>
            </a:r>
            <a:r>
              <a:rPr lang="ru-RU" sz="1600" dirty="0" err="1"/>
              <a:t>Cisco</a:t>
            </a:r>
            <a:r>
              <a:rPr lang="ru-RU" sz="1600" dirty="0"/>
              <a:t> </a:t>
            </a:r>
            <a:r>
              <a:rPr lang="ru-RU" sz="1600" dirty="0" err="1"/>
              <a:t>Discovery</a:t>
            </a:r>
            <a:r>
              <a:rPr lang="ru-RU" sz="1600" dirty="0" smtClean="0"/>
              <a:t>?</a:t>
            </a:r>
            <a:endParaRPr lang="ru-RU" sz="1600" dirty="0"/>
          </a:p>
          <a:p>
            <a:pPr marL="0" indent="0">
              <a:lnSpc>
                <a:spcPct val="85000"/>
              </a:lnSpc>
              <a:spcBef>
                <a:spcPct val="30000"/>
              </a:spcBef>
              <a:buNone/>
            </a:pPr>
            <a:r>
              <a:rPr lang="ru-RU" sz="1600" dirty="0"/>
              <a:t>Тема </a:t>
            </a:r>
            <a:r>
              <a:rPr lang="ru-RU" sz="1600" dirty="0"/>
              <a:t>17.6</a:t>
            </a:r>
          </a:p>
          <a:p>
            <a:pPr lvl="1">
              <a:lnSpc>
                <a:spcPct val="85000"/>
              </a:lnSpc>
              <a:spcBef>
                <a:spcPct val="30000"/>
              </a:spcBef>
            </a:pPr>
            <a:r>
              <a:rPr lang="ru-RU" sz="1600" dirty="0"/>
              <a:t>Спросите студентов или проведите обсуждение в </a:t>
            </a:r>
            <a:r>
              <a:rPr lang="ru-RU" sz="1600" dirty="0" smtClean="0"/>
              <a:t>классе</a:t>
            </a:r>
            <a:endParaRPr lang="ru-RU" sz="1600" dirty="0"/>
          </a:p>
          <a:p>
            <a:pPr lvl="2">
              <a:lnSpc>
                <a:spcPct val="85000"/>
              </a:lnSpc>
              <a:spcBef>
                <a:spcPct val="30000"/>
              </a:spcBef>
            </a:pPr>
            <a:r>
              <a:rPr lang="ru-RU" sz="1600" dirty="0"/>
              <a:t>В каких </a:t>
            </a:r>
            <a:r>
              <a:rPr lang="ru-RU" sz="1600" dirty="0" smtClean="0"/>
              <a:t>ситуациях возможна передача решения проблемы на </a:t>
            </a:r>
            <a:r>
              <a:rPr lang="ru-RU" sz="1600" dirty="0"/>
              <a:t>более высокий </a:t>
            </a:r>
            <a:r>
              <a:rPr lang="ru-RU" sz="1600" dirty="0" smtClean="0"/>
              <a:t>уровень?</a:t>
            </a:r>
            <a:endParaRPr lang="ru-RU" sz="1600" dirty="0"/>
          </a:p>
          <a:p>
            <a:pPr lvl="2">
              <a:lnSpc>
                <a:spcPct val="85000"/>
              </a:lnSpc>
              <a:spcBef>
                <a:spcPct val="30000"/>
              </a:spcBef>
            </a:pPr>
            <a:r>
              <a:rPr lang="ru-RU" sz="1600" dirty="0"/>
              <a:t>Как вы думаете, в каких ситуациях использование команды </a:t>
            </a:r>
            <a:r>
              <a:rPr lang="ru-RU" sz="1600" dirty="0" err="1" smtClean="0"/>
              <a:t>debug</a:t>
            </a:r>
            <a:r>
              <a:rPr lang="ru-RU" sz="1600" dirty="0" smtClean="0"/>
              <a:t> </a:t>
            </a:r>
            <a:r>
              <a:rPr lang="ru-RU" sz="1600" dirty="0"/>
              <a:t>не </a:t>
            </a:r>
            <a:r>
              <a:rPr lang="ru-RU" sz="1600" dirty="0" smtClean="0"/>
              <a:t>подходит</a:t>
            </a:r>
            <a:r>
              <a:rPr lang="ru-RU" sz="1600" dirty="0" smtClean="0"/>
              <a:t>?</a:t>
            </a:r>
          </a:p>
          <a:p>
            <a:pPr marL="0" indent="0">
              <a:lnSpc>
                <a:spcPct val="85000"/>
              </a:lnSpc>
              <a:spcBef>
                <a:spcPct val="30000"/>
              </a:spcBef>
              <a:buNone/>
            </a:pPr>
            <a:r>
              <a:rPr lang="ru-RU" sz="1600" dirty="0" smtClean="0"/>
              <a:t>Тема </a:t>
            </a:r>
            <a:r>
              <a:rPr lang="ru-RU" sz="1600" dirty="0" smtClean="0"/>
              <a:t>17.7</a:t>
            </a:r>
          </a:p>
          <a:p>
            <a:pPr lvl="1">
              <a:lnSpc>
                <a:spcPct val="85000"/>
              </a:lnSpc>
              <a:spcBef>
                <a:spcPct val="30000"/>
              </a:spcBef>
            </a:pPr>
            <a:r>
              <a:rPr lang="ru-RU" sz="1600" dirty="0" smtClean="0"/>
              <a:t>Спросите </a:t>
            </a:r>
            <a:r>
              <a:rPr lang="ru-RU" sz="1600" dirty="0"/>
              <a:t>студентов или проведите обсуждение в </a:t>
            </a:r>
            <a:r>
              <a:rPr lang="ru-RU" sz="1600" dirty="0" smtClean="0"/>
              <a:t>классе</a:t>
            </a:r>
            <a:endParaRPr lang="ru-RU" sz="1600" dirty="0"/>
          </a:p>
          <a:p>
            <a:pPr lvl="2">
              <a:lnSpc>
                <a:spcPct val="85000"/>
              </a:lnSpc>
              <a:spcBef>
                <a:spcPct val="30000"/>
              </a:spcBef>
            </a:pPr>
            <a:r>
              <a:rPr lang="ru-RU" sz="1600" dirty="0"/>
              <a:t>Действительно ли адрес APIPA пригоден для </a:t>
            </a:r>
            <a:r>
              <a:rPr lang="ru-RU" sz="1600" dirty="0" smtClean="0"/>
              <a:t>использования?</a:t>
            </a:r>
            <a:endParaRPr lang="ru-RU" sz="1600" dirty="0"/>
          </a:p>
        </p:txBody>
      </p:sp>
    </p:spTree>
    <p:custDataLst>
      <p:tags r:id="rId1"/>
    </p:custDataLst>
    <p:extLst>
      <p:ext uri="{BB962C8B-B14F-4D97-AF65-F5344CB8AC3E}">
        <p14:creationId xmlns:p14="http://schemas.microsoft.com/office/powerpoint/2010/main" val="26013350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pPr rtl="0"/>
            <a:r>
              <a:rPr lang="ru-RU">
                <a:solidFill>
                  <a:schemeClr val="accent5">
                    <a:lumMod val="40000"/>
                    <a:lumOff val="60000"/>
                  </a:schemeClr>
                </a:solidFill>
              </a:rPr>
              <a:t>Модуль 17: Организация небольшой сети</a:t>
            </a:r>
          </a:p>
        </p:txBody>
      </p:sp>
      <p:sp>
        <p:nvSpPr>
          <p:cNvPr id="7" name="Subtitle 6"/>
          <p:cNvSpPr>
            <a:spLocks noGrp="1"/>
          </p:cNvSpPr>
          <p:nvPr>
            <p:ph type="subTitle" idx="1"/>
          </p:nvPr>
        </p:nvSpPr>
        <p:spPr>
          <a:xfrm>
            <a:off x="469497" y="3809526"/>
            <a:ext cx="2368954" cy="902174"/>
          </a:xfrm>
        </p:spPr>
        <p:txBody>
          <a:bodyPr/>
          <a:lstStyle/>
          <a:p>
            <a:pPr rtl="0"/>
            <a:r>
              <a:rPr lang="ru-RU">
                <a:solidFill>
                  <a:schemeClr val="accent5">
                    <a:lumMod val="40000"/>
                    <a:lumOff val="60000"/>
                  </a:schemeClr>
                </a:solidFill>
              </a:rPr>
              <a:t>Введение в сетевые технологии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ru-RU"/>
              <a:t>Задачи модуля</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614217"/>
            <a:ext cx="8853286" cy="757551"/>
          </a:xfrm>
        </p:spPr>
        <p:txBody>
          <a:bodyPr/>
          <a:lstStyle/>
          <a:p>
            <a:pPr marL="0" lvl="0" indent="0" defTabSz="914400" rtl="0" eaLnBrk="0" hangingPunct="0">
              <a:spcBef>
                <a:spcPct val="0"/>
              </a:spcBef>
              <a:spcAft>
                <a:spcPct val="0"/>
              </a:spcAft>
              <a:buClrTx/>
              <a:buSzTx/>
              <a:buNone/>
            </a:pPr>
            <a:r>
              <a:rPr lang="ru-RU" sz="1400" b="1" dirty="0">
                <a:solidFill>
                  <a:schemeClr val="tx1"/>
                </a:solidFill>
                <a:ea typeface="Calibri" panose="020F0502020204030204" pitchFamily="34" charset="0"/>
                <a:cs typeface="Calibri" panose="020F0502020204030204" pitchFamily="34" charset="0"/>
              </a:rPr>
              <a:t>Название модуля: </a:t>
            </a:r>
            <a:r>
              <a:rPr lang="ru-RU" sz="1400" dirty="0"/>
              <a:t>Организация небольшой </a:t>
            </a:r>
            <a:r>
              <a:rPr lang="ru-RU" sz="1400" dirty="0" smtClean="0"/>
              <a:t>сети</a:t>
            </a:r>
            <a:endParaRPr lang="en-US" altLang="en-US" sz="1400" dirty="0"/>
          </a:p>
          <a:p>
            <a:pPr marL="0" lvl="0" indent="0" defTabSz="914400" rtl="0" eaLnBrk="0" hangingPunct="0">
              <a:spcBef>
                <a:spcPct val="0"/>
              </a:spcBef>
              <a:spcAft>
                <a:spcPct val="0"/>
              </a:spcAft>
              <a:buClrTx/>
              <a:buSzTx/>
              <a:buNone/>
            </a:pPr>
            <a:r>
              <a:rPr lang="ru-RU" sz="1400" b="1" dirty="0">
                <a:solidFill>
                  <a:schemeClr val="tx1"/>
                </a:solidFill>
                <a:ea typeface="Calibri" panose="020F0502020204030204" pitchFamily="34" charset="0"/>
                <a:cs typeface="Calibri" panose="020F0502020204030204" pitchFamily="34" charset="0"/>
              </a:rPr>
              <a:t>Цель модуля</a:t>
            </a:r>
            <a:r>
              <a:rPr lang="ru-RU" sz="1400" dirty="0">
                <a:solidFill>
                  <a:schemeClr val="tx1"/>
                </a:solidFill>
                <a:ea typeface="Calibri" panose="020F0502020204030204" pitchFamily="34" charset="0"/>
                <a:cs typeface="Calibri" panose="020F0502020204030204" pitchFamily="34" charset="0"/>
              </a:rPr>
              <a:t>: </a:t>
            </a:r>
            <a:r>
              <a:rPr lang="ru-RU" sz="1400" dirty="0"/>
              <a:t>Реализовать проект небольшой сети с использованием маршрутизатора, коммутатора и оконечных устройств.</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531219620"/>
              </p:ext>
            </p:extLst>
          </p:nvPr>
        </p:nvGraphicFramePr>
        <p:xfrm>
          <a:off x="236995" y="1371768"/>
          <a:ext cx="8760356" cy="3510280"/>
        </p:xfrm>
        <a:graphic>
          <a:graphicData uri="http://schemas.openxmlformats.org/drawingml/2006/table">
            <a:tbl>
              <a:tblPr firstRow="1" bandRow="1">
                <a:tableStyleId>{5C22544A-7EE6-4342-B048-85BDC9FD1C3A}</a:tableStyleId>
              </a:tblPr>
              <a:tblGrid>
                <a:gridCol w="3462938">
                  <a:extLst>
                    <a:ext uri="{9D8B030D-6E8A-4147-A177-3AD203B41FA5}">
                      <a16:colId xmlns:a16="http://schemas.microsoft.com/office/drawing/2014/main" val="2579019526"/>
                    </a:ext>
                  </a:extLst>
                </a:gridCol>
                <a:gridCol w="5297418">
                  <a:extLst>
                    <a:ext uri="{9D8B030D-6E8A-4147-A177-3AD203B41FA5}">
                      <a16:colId xmlns:a16="http://schemas.microsoft.com/office/drawing/2014/main" val="1764220437"/>
                    </a:ext>
                  </a:extLst>
                </a:gridCol>
              </a:tblGrid>
              <a:tr h="370840">
                <a:tc>
                  <a:txBody>
                    <a:bodyPr/>
                    <a:lstStyle/>
                    <a:p>
                      <a:pPr algn="l" rtl="0" fontAlgn="ctr"/>
                      <a:r>
                        <a:rPr lang="ru-RU" sz="1200" b="1" dirty="0">
                          <a:effectLst/>
                        </a:rPr>
                        <a:t>Заголовок темы</a:t>
                      </a:r>
                    </a:p>
                  </a:txBody>
                  <a:tcPr marL="47625" marR="47625" marT="47625" marB="47625" anchor="ctr"/>
                </a:tc>
                <a:tc>
                  <a:txBody>
                    <a:bodyPr/>
                    <a:lstStyle/>
                    <a:p>
                      <a:pPr algn="l" rtl="0" fontAlgn="ctr"/>
                      <a:r>
                        <a:rPr lang="ru-RU" sz="1200" b="1">
                          <a:effectLst/>
                        </a:rPr>
                        <a:t>Цель темы</a:t>
                      </a:r>
                    </a:p>
                  </a:txBody>
                  <a:tcPr marL="47625" marR="47625" marT="47625" marB="47625" anchor="ctr"/>
                </a:tc>
                <a:extLst>
                  <a:ext uri="{0D108BD9-81ED-4DB2-BD59-A6C34878D82A}">
                    <a16:rowId xmlns:a16="http://schemas.microsoft.com/office/drawing/2014/main" val="742401779"/>
                  </a:ext>
                </a:extLst>
              </a:tr>
              <a:tr h="370840">
                <a:tc>
                  <a:txBody>
                    <a:bodyPr/>
                    <a:lstStyle/>
                    <a:p>
                      <a:pPr rtl="0" fontAlgn="ctr"/>
                      <a:r>
                        <a:rPr lang="ru-RU" sz="1200" b="1">
                          <a:solidFill>
                            <a:schemeClr val="bg1"/>
                          </a:solidFill>
                          <a:effectLst/>
                        </a:rPr>
                        <a:t>Устройства в небольшой сети</a:t>
                      </a:r>
                    </a:p>
                  </a:txBody>
                  <a:tcPr marL="47625" marR="47625" marT="47625" marB="47625" anchor="ctr">
                    <a:solidFill>
                      <a:schemeClr val="accent1"/>
                    </a:solidFill>
                  </a:tcPr>
                </a:tc>
                <a:tc>
                  <a:txBody>
                    <a:bodyPr/>
                    <a:lstStyle/>
                    <a:p>
                      <a:pPr rtl="0" fontAlgn="ctr"/>
                      <a:r>
                        <a:rPr lang="ru-RU" sz="1200" b="0">
                          <a:effectLst/>
                        </a:rPr>
                        <a:t>Определить устройства, используемые в небольшой сети.</a:t>
                      </a:r>
                    </a:p>
                  </a:txBody>
                  <a:tcPr marL="47625" marR="47625" marT="47625" marB="47625" anchor="ctr"/>
                </a:tc>
                <a:extLst>
                  <a:ext uri="{0D108BD9-81ED-4DB2-BD59-A6C34878D82A}">
                    <a16:rowId xmlns:a16="http://schemas.microsoft.com/office/drawing/2014/main" val="3150950737"/>
                  </a:ext>
                </a:extLst>
              </a:tr>
              <a:tr h="370840">
                <a:tc>
                  <a:txBody>
                    <a:bodyPr/>
                    <a:lstStyle/>
                    <a:p>
                      <a:pPr rtl="0" fontAlgn="ctr"/>
                      <a:r>
                        <a:rPr lang="ru-RU" sz="1200" b="1">
                          <a:solidFill>
                            <a:schemeClr val="bg1"/>
                          </a:solidFill>
                          <a:effectLst/>
                        </a:rPr>
                        <a:t>Приложения и протоколы в небольшой сети</a:t>
                      </a:r>
                    </a:p>
                  </a:txBody>
                  <a:tcPr marL="47625" marR="47625" marT="47625" marB="47625" anchor="ctr">
                    <a:solidFill>
                      <a:schemeClr val="accent1"/>
                    </a:solidFill>
                  </a:tcPr>
                </a:tc>
                <a:tc>
                  <a:txBody>
                    <a:bodyPr/>
                    <a:lstStyle/>
                    <a:p>
                      <a:pPr rtl="0" fontAlgn="ctr"/>
                      <a:r>
                        <a:rPr lang="ru-RU" sz="1200" b="0">
                          <a:effectLst/>
                        </a:rPr>
                        <a:t>Определить протоколы и приложения в небольшой сети.</a:t>
                      </a:r>
                    </a:p>
                  </a:txBody>
                  <a:tcPr marL="47625" marR="47625" marT="47625" marB="47625" anchor="ctr"/>
                </a:tc>
                <a:extLst>
                  <a:ext uri="{0D108BD9-81ED-4DB2-BD59-A6C34878D82A}">
                    <a16:rowId xmlns:a16="http://schemas.microsoft.com/office/drawing/2014/main" val="2772085455"/>
                  </a:ext>
                </a:extLst>
              </a:tr>
              <a:tr h="370840">
                <a:tc>
                  <a:txBody>
                    <a:bodyPr/>
                    <a:lstStyle/>
                    <a:p>
                      <a:pPr rtl="0" fontAlgn="ctr"/>
                      <a:r>
                        <a:rPr lang="ru-RU" sz="1200" b="1">
                          <a:solidFill>
                            <a:schemeClr val="bg1"/>
                          </a:solidFill>
                          <a:effectLst/>
                        </a:rPr>
                        <a:t>Масштабирование до размеров более крупных сетей</a:t>
                      </a:r>
                    </a:p>
                  </a:txBody>
                  <a:tcPr marL="47625" marR="47625" marT="47625" marB="47625" anchor="ctr">
                    <a:solidFill>
                      <a:schemeClr val="accent1"/>
                    </a:solidFill>
                  </a:tcPr>
                </a:tc>
                <a:tc>
                  <a:txBody>
                    <a:bodyPr/>
                    <a:lstStyle/>
                    <a:p>
                      <a:pPr rtl="0" fontAlgn="ctr"/>
                      <a:r>
                        <a:rPr lang="ru-RU" sz="1200" b="0">
                          <a:effectLst/>
                        </a:rPr>
                        <a:t>Объяснить, как создать более крупную сеть на основе небольшой.</a:t>
                      </a:r>
                    </a:p>
                  </a:txBody>
                  <a:tcPr marL="47625" marR="47625" marT="47625" marB="47625" anchor="ctr"/>
                </a:tc>
                <a:extLst>
                  <a:ext uri="{0D108BD9-81ED-4DB2-BD59-A6C34878D82A}">
                    <a16:rowId xmlns:a16="http://schemas.microsoft.com/office/drawing/2014/main" val="3228802595"/>
                  </a:ext>
                </a:extLst>
              </a:tr>
              <a:tr h="370840">
                <a:tc>
                  <a:txBody>
                    <a:bodyPr/>
                    <a:lstStyle/>
                    <a:p>
                      <a:pPr rtl="0" fontAlgn="ctr"/>
                      <a:r>
                        <a:rPr lang="ru-RU" sz="1200" b="1">
                          <a:solidFill>
                            <a:schemeClr val="bg1"/>
                          </a:solidFill>
                          <a:effectLst/>
                        </a:rPr>
                        <a:t>Проверка подключения</a:t>
                      </a:r>
                    </a:p>
                  </a:txBody>
                  <a:tcPr marL="47625" marR="47625" marT="47625" marB="47625" anchor="ctr">
                    <a:solidFill>
                      <a:schemeClr val="accent1"/>
                    </a:solidFill>
                  </a:tcPr>
                </a:tc>
                <a:tc>
                  <a:txBody>
                    <a:bodyPr/>
                    <a:lstStyle/>
                    <a:p>
                      <a:pPr rtl="0" fontAlgn="ctr"/>
                      <a:r>
                        <a:rPr lang="ru-RU" sz="1200" b="0">
                          <a:effectLst/>
                        </a:rPr>
                        <a:t>Выполнить проверку подключения и определить относительную производительность сети, используя выходные данные команд ping и tracert.</a:t>
                      </a:r>
                    </a:p>
                  </a:txBody>
                  <a:tcPr marL="47625" marR="47625" marT="47625" marB="47625" anchor="ctr"/>
                </a:tc>
                <a:extLst>
                  <a:ext uri="{0D108BD9-81ED-4DB2-BD59-A6C34878D82A}">
                    <a16:rowId xmlns:a16="http://schemas.microsoft.com/office/drawing/2014/main" val="3134809945"/>
                  </a:ext>
                </a:extLst>
              </a:tr>
              <a:tr h="370840">
                <a:tc>
                  <a:txBody>
                    <a:bodyPr/>
                    <a:lstStyle/>
                    <a:p>
                      <a:pPr rtl="0" fontAlgn="ctr"/>
                      <a:r>
                        <a:rPr lang="ru-RU" sz="1200" b="1">
                          <a:solidFill>
                            <a:schemeClr val="bg1"/>
                          </a:solidFill>
                          <a:effectLst/>
                        </a:rPr>
                        <a:t>Команды хоста и IOS</a:t>
                      </a:r>
                    </a:p>
                  </a:txBody>
                  <a:tcPr marL="47625" marR="47625" marT="47625" marB="47625" anchor="ctr">
                    <a:solidFill>
                      <a:schemeClr val="accent1"/>
                    </a:solidFill>
                  </a:tcPr>
                </a:tc>
                <a:tc>
                  <a:txBody>
                    <a:bodyPr/>
                    <a:lstStyle/>
                    <a:p>
                      <a:pPr rtl="0" fontAlgn="ctr"/>
                      <a:r>
                        <a:rPr lang="ru-RU" sz="1200" b="0">
                          <a:effectLst/>
                        </a:rPr>
                        <a:t>Получить сведения об устройствах в сети с помощью команд хоста и IOS.</a:t>
                      </a:r>
                    </a:p>
                  </a:txBody>
                  <a:tcPr marL="47625" marR="47625" marT="47625" marB="47625" anchor="ctr"/>
                </a:tc>
                <a:extLst>
                  <a:ext uri="{0D108BD9-81ED-4DB2-BD59-A6C34878D82A}">
                    <a16:rowId xmlns:a16="http://schemas.microsoft.com/office/drawing/2014/main" val="2728406127"/>
                  </a:ext>
                </a:extLst>
              </a:tr>
              <a:tr h="370840">
                <a:tc>
                  <a:txBody>
                    <a:bodyPr/>
                    <a:lstStyle/>
                    <a:p>
                      <a:pPr rtl="0" fontAlgn="ctr"/>
                      <a:r>
                        <a:rPr lang="ru-RU" sz="1200" b="1">
                          <a:solidFill>
                            <a:schemeClr val="bg1"/>
                          </a:solidFill>
                          <a:effectLst/>
                        </a:rPr>
                        <a:t>Методики поиска и устранения неполадок</a:t>
                      </a:r>
                    </a:p>
                  </a:txBody>
                  <a:tcPr marL="47625" marR="47625" marT="47625" marB="47625" anchor="ctr">
                    <a:solidFill>
                      <a:schemeClr val="accent1"/>
                    </a:solidFill>
                  </a:tcPr>
                </a:tc>
                <a:tc>
                  <a:txBody>
                    <a:bodyPr/>
                    <a:lstStyle/>
                    <a:p>
                      <a:pPr rtl="0" fontAlgn="ctr"/>
                      <a:r>
                        <a:rPr lang="ru-RU" sz="1200" b="0">
                          <a:effectLst/>
                        </a:rPr>
                        <a:t>Перечислить основные методики поиска и устранения неполадок в сети.</a:t>
                      </a:r>
                    </a:p>
                  </a:txBody>
                  <a:tcPr marL="47625" marR="47625" marT="47625" marB="47625" anchor="ctr"/>
                </a:tc>
                <a:extLst>
                  <a:ext uri="{0D108BD9-81ED-4DB2-BD59-A6C34878D82A}">
                    <a16:rowId xmlns:a16="http://schemas.microsoft.com/office/drawing/2014/main" val="3149551507"/>
                  </a:ext>
                </a:extLst>
              </a:tr>
              <a:tr h="370840">
                <a:tc>
                  <a:txBody>
                    <a:bodyPr/>
                    <a:lstStyle/>
                    <a:p>
                      <a:pPr rtl="0" fontAlgn="ctr"/>
                      <a:r>
                        <a:rPr lang="ru-RU" sz="1200" b="1">
                          <a:solidFill>
                            <a:schemeClr val="bg1"/>
                          </a:solidFill>
                          <a:effectLst/>
                        </a:rPr>
                        <a:t>Сценарии поиска и устранения неполадок</a:t>
                      </a:r>
                    </a:p>
                  </a:txBody>
                  <a:tcPr marL="47625" marR="47625" marT="47625" marB="47625" anchor="ctr">
                    <a:solidFill>
                      <a:schemeClr val="accent1"/>
                    </a:solidFill>
                  </a:tcPr>
                </a:tc>
                <a:tc>
                  <a:txBody>
                    <a:bodyPr/>
                    <a:lstStyle/>
                    <a:p>
                      <a:pPr rtl="0" fontAlgn="ctr"/>
                      <a:r>
                        <a:rPr lang="ru-RU" sz="1200" b="0" dirty="0">
                          <a:effectLst/>
                        </a:rPr>
                        <a:t>Выполнить поиск и устранение неполадок с устройствами в сети.</a:t>
                      </a:r>
                    </a:p>
                  </a:txBody>
                  <a:tcPr marL="47625" marR="47625" marT="47625" marB="47625" anchor="ctr"/>
                </a:tc>
                <a:extLst>
                  <a:ext uri="{0D108BD9-81ED-4DB2-BD59-A6C34878D82A}">
                    <a16:rowId xmlns:a16="http://schemas.microsoft.com/office/drawing/2014/main" val="30070877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ru-RU">
                <a:solidFill>
                  <a:schemeClr val="accent5">
                    <a:lumMod val="40000"/>
                    <a:lumOff val="60000"/>
                  </a:schemeClr>
                </a:solidFill>
              </a:rPr>
              <a:t>17.1. Устройства в сети небольшого размера</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Устройства в сети небольшого размера </a:t>
            </a:r>
            <a:r>
              <a:rPr lang="en-US" dirty="0"/>
              <a:t/>
            </a:r>
            <a:br>
              <a:rPr lang="en-US" dirty="0"/>
            </a:br>
            <a:r>
              <a:rPr lang="ru-RU" sz="2400"/>
              <a:t>Топологии небольших сетей</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285750" indent="-285750" algn="l" rtl="0">
              <a:buFont typeface="Arial" panose="020B0604020202020204" pitchFamily="34" charset="0"/>
              <a:buChar char="•"/>
            </a:pPr>
            <a:r>
              <a:rPr lang="ru-RU" sz="1800" dirty="0">
                <a:solidFill>
                  <a:srgbClr val="000000"/>
                </a:solidFill>
              </a:rPr>
              <a:t>Большинство предприятий являются малыми, большинство бизнес-сетей также </a:t>
            </a:r>
            <a:r>
              <a:rPr lang="ru-RU" sz="1800" dirty="0" smtClean="0">
                <a:solidFill>
                  <a:srgbClr val="000000"/>
                </a:solidFill>
              </a:rPr>
              <a:t>малые.</a:t>
            </a:r>
            <a:endParaRPr lang="ru-RU" sz="1800" dirty="0">
              <a:solidFill>
                <a:srgbClr val="000000"/>
              </a:solidFill>
            </a:endParaRPr>
          </a:p>
          <a:p>
            <a:pPr marL="285750" indent="-285750" algn="l" rtl="0">
              <a:buFont typeface="Arial" panose="020B0604020202020204" pitchFamily="34" charset="0"/>
              <a:buChar char="•"/>
            </a:pPr>
            <a:r>
              <a:rPr lang="ru-RU" sz="1800" dirty="0">
                <a:solidFill>
                  <a:srgbClr val="000000"/>
                </a:solidFill>
              </a:rPr>
              <a:t>Небольшая сеть обычно проста.</a:t>
            </a:r>
          </a:p>
          <a:p>
            <a:pPr marL="285750" indent="-285750" algn="l" rtl="0">
              <a:buFont typeface="Arial" panose="020B0604020202020204" pitchFamily="34" charset="0"/>
              <a:buChar char="•"/>
            </a:pPr>
            <a:r>
              <a:rPr lang="ru-RU" sz="1800" dirty="0">
                <a:solidFill>
                  <a:srgbClr val="000000"/>
                </a:solidFill>
              </a:rPr>
              <a:t>Небольшой сети обычно предусматривается одно WAN-подключение, реализованное посредством DSL-соединения, кабеля или </a:t>
            </a:r>
            <a:r>
              <a:rPr lang="ru-RU" sz="1800" dirty="0" err="1">
                <a:solidFill>
                  <a:srgbClr val="000000"/>
                </a:solidFill>
              </a:rPr>
              <a:t>Ethernet</a:t>
            </a:r>
            <a:r>
              <a:rPr lang="ru-RU" sz="1800" dirty="0">
                <a:solidFill>
                  <a:srgbClr val="000000"/>
                </a:solidFill>
              </a:rPr>
              <a:t>-соединения.</a:t>
            </a:r>
          </a:p>
          <a:p>
            <a:pPr marL="285750" indent="-285750" algn="l" rtl="0">
              <a:buFont typeface="Arial" panose="020B0604020202020204" pitchFamily="34" charset="0"/>
              <a:buChar char="•"/>
            </a:pPr>
            <a:r>
              <a:rPr lang="ru-RU" sz="1800" dirty="0">
                <a:solidFill>
                  <a:srgbClr val="000000"/>
                </a:solidFill>
              </a:rPr>
              <a:t>Крупным сетям требуется ИТ-отдел для обслуживания, защиты и устранения неполадок сетевых устройств, а также для защиты организационных данных. Малые сети управляются местным ИТ-специалистом или профессионалом, нанятым по контракту.</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Устройства в сети небольшого размера </a:t>
            </a:r>
            <a:r>
              <a:rPr lang="en-US" dirty="0"/>
              <a:t/>
            </a:r>
            <a:br>
              <a:rPr lang="en-US" dirty="0"/>
            </a:br>
            <a:r>
              <a:rPr lang="ru-RU" sz="2400"/>
              <a:t>Выбор устройств для небольшой сети</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0" indent="0" algn="l" rtl="0"/>
            <a:r>
              <a:rPr lang="ru-RU" sz="1600">
                <a:solidFill>
                  <a:srgbClr val="000000"/>
                </a:solidFill>
              </a:rPr>
              <a:t>Как и большим сетям, для  небольших сетей требуется планирование и проектирование. На этапе планирования рассматриваются и учитываются все требования, стоимость и возможности внедрения. В рамках реализации небольшой сети при проектировании необходимо в первую очередь учитывать тип промежуточных устройств, которые будут использоваться для поддержки сети.</a:t>
            </a:r>
          </a:p>
          <a:p>
            <a:pPr marL="0" indent="0" algn="l"/>
            <a:endParaRPr lang="en-US" sz="1600" dirty="0">
              <a:solidFill>
                <a:srgbClr val="000000"/>
              </a:solidFill>
            </a:endParaRPr>
          </a:p>
          <a:p>
            <a:pPr marL="0" indent="0" algn="l" rtl="0"/>
            <a:r>
              <a:rPr lang="ru-RU" sz="1600">
                <a:solidFill>
                  <a:srgbClr val="000000"/>
                </a:solidFill>
              </a:rPr>
              <a:t>При выборе сетевых устройств необходимо учитывать следующие факторы:</a:t>
            </a:r>
          </a:p>
          <a:p>
            <a:pPr marL="358835" lvl="1" indent="-285750" rtl="0">
              <a:buFont typeface="Arial" panose="020B0604020202020204" pitchFamily="34" charset="0"/>
              <a:buChar char="•"/>
            </a:pPr>
            <a:r>
              <a:rPr lang="ru-RU" sz="1600">
                <a:solidFill>
                  <a:srgbClr val="000000"/>
                </a:solidFill>
              </a:rPr>
              <a:t>Стоимость</a:t>
            </a:r>
          </a:p>
          <a:p>
            <a:pPr marL="358835" lvl="1" indent="-285750" rtl="0">
              <a:buFont typeface="Arial" panose="020B0604020202020204" pitchFamily="34" charset="0"/>
              <a:buChar char="•"/>
            </a:pPr>
            <a:r>
              <a:rPr lang="ru-RU" sz="1600">
                <a:solidFill>
                  <a:srgbClr val="000000"/>
                </a:solidFill>
              </a:rPr>
              <a:t>Скорость и типы портов и интерфейсов</a:t>
            </a:r>
          </a:p>
          <a:p>
            <a:pPr marL="358835" lvl="1" indent="-285750" rtl="0">
              <a:buFont typeface="Arial" panose="020B0604020202020204" pitchFamily="34" charset="0"/>
              <a:buChar char="•"/>
            </a:pPr>
            <a:r>
              <a:rPr lang="ru-RU" sz="1600">
                <a:solidFill>
                  <a:srgbClr val="000000"/>
                </a:solidFill>
              </a:rPr>
              <a:t>Расширяемость</a:t>
            </a:r>
          </a:p>
          <a:p>
            <a:pPr marL="358835" lvl="1" indent="-285750" rtl="0">
              <a:buFont typeface="Arial" panose="020B0604020202020204" pitchFamily="34" charset="0"/>
              <a:buChar char="•"/>
            </a:pPr>
            <a:r>
              <a:rPr lang="ru-RU" sz="1600">
                <a:solidFill>
                  <a:srgbClr val="000000"/>
                </a:solidFill>
              </a:rPr>
              <a:t>Функции и сервисы операционной системы</a:t>
            </a:r>
          </a:p>
        </p:txBody>
      </p:sp>
    </p:spTree>
    <p:extLst>
      <p:ext uri="{BB962C8B-B14F-4D97-AF65-F5344CB8AC3E}">
        <p14:creationId xmlns:p14="http://schemas.microsoft.com/office/powerpoint/2010/main" val="12065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Устройства в сети небольшого размера </a:t>
            </a:r>
            <a:r>
              <a:rPr lang="en-US" dirty="0"/>
              <a:t/>
            </a:r>
            <a:br>
              <a:rPr lang="en-US" dirty="0"/>
            </a:br>
            <a:r>
              <a:rPr lang="ru-RU" sz="2400"/>
              <a:t>IP-адресация в рамках небольшой сети</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0" indent="0" algn="l" rtl="0"/>
            <a:r>
              <a:rPr lang="ru-RU" sz="1600">
                <a:solidFill>
                  <a:srgbClr val="000000"/>
                </a:solidFill>
              </a:rPr>
              <a:t>При реализации сети создайте схему IP-адресации и используйте ее. Все узлы в пределах сети организации должны иметь уникальный адрес. К устройствам, которые будут учитываться в схеме IP-адресации, относятся следующие:</a:t>
            </a:r>
          </a:p>
          <a:p>
            <a:pPr marL="358835" lvl="1" indent="-285750" rtl="0">
              <a:buFont typeface="Arial" panose="020B0604020202020204" pitchFamily="34" charset="0"/>
              <a:buChar char="•"/>
            </a:pPr>
            <a:r>
              <a:rPr lang="ru-RU" sz="1600">
                <a:solidFill>
                  <a:srgbClr val="000000"/>
                </a:solidFill>
              </a:rPr>
              <a:t>Конечные устройства - количество и тип подключения (например, проводное, беспроводное, удаленное)</a:t>
            </a:r>
          </a:p>
          <a:p>
            <a:pPr marL="358835" lvl="1" indent="-285750" rtl="0">
              <a:buFont typeface="Arial" panose="020B0604020202020204" pitchFamily="34" charset="0"/>
              <a:buChar char="•"/>
            </a:pPr>
            <a:r>
              <a:rPr lang="ru-RU" sz="1600">
                <a:solidFill>
                  <a:srgbClr val="000000"/>
                </a:solidFill>
              </a:rPr>
              <a:t>Серверы и периферийные устройства (например, принтеры и камеры безопасности)</a:t>
            </a:r>
          </a:p>
          <a:p>
            <a:pPr marL="358835" lvl="1" indent="-285750" rtl="0">
              <a:buFont typeface="Arial" panose="020B0604020202020204" pitchFamily="34" charset="0"/>
              <a:buChar char="•"/>
            </a:pPr>
            <a:r>
              <a:rPr lang="ru-RU" sz="1600">
                <a:solidFill>
                  <a:srgbClr val="000000"/>
                </a:solidFill>
              </a:rPr>
              <a:t>Промежуточные устройства, такие как  -маршрутизаторы, коммутаторы и точки доступа.</a:t>
            </a:r>
          </a:p>
          <a:p>
            <a:pPr marL="0" indent="0" algn="l"/>
            <a:endParaRPr lang="en-US" sz="1600" dirty="0">
              <a:solidFill>
                <a:srgbClr val="000000"/>
              </a:solidFill>
            </a:endParaRPr>
          </a:p>
          <a:p>
            <a:pPr marL="0" indent="0" algn="l" rtl="0"/>
            <a:r>
              <a:rPr lang="ru-RU" sz="1600">
                <a:solidFill>
                  <a:srgbClr val="000000"/>
                </a:solidFill>
              </a:rPr>
              <a:t>Рекомендуется планировать, документировать и поддерживать схему IP-адресации в зависимости от типа устройства. Использование запланированной схемы IP-адресации упрощает определение типа устройства и устранение неполадок.</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74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Устройства в сети небольшого размера </a:t>
            </a:r>
            <a:r>
              <a:rPr lang="en-US" dirty="0"/>
              <a:t/>
            </a:r>
            <a:br>
              <a:rPr lang="en-US" dirty="0"/>
            </a:br>
            <a:r>
              <a:rPr lang="ru-RU" sz="2400"/>
              <a:t>Резервирование в небольшой сети</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66675" y="731837"/>
            <a:ext cx="3992605" cy="3689897"/>
          </a:xfrm>
        </p:spPr>
        <p:txBody>
          <a:bodyPr/>
          <a:lstStyle/>
          <a:p>
            <a:pPr marL="0" indent="0" algn="l" rtl="0"/>
            <a:r>
              <a:rPr lang="ru-RU" sz="1600" dirty="0">
                <a:solidFill>
                  <a:srgbClr val="000000"/>
                </a:solidFill>
              </a:rPr>
              <a:t>Чтобы обеспечить высокую степень надежности, при проектировании сети необходимо </a:t>
            </a:r>
            <a:r>
              <a:rPr lang="ru-RU" sz="1600" i="1" dirty="0">
                <a:solidFill>
                  <a:srgbClr val="000000"/>
                </a:solidFill>
              </a:rPr>
              <a:t>резервирование</a:t>
            </a:r>
            <a:r>
              <a:rPr lang="ru-RU" sz="1600" dirty="0">
                <a:solidFill>
                  <a:srgbClr val="000000"/>
                </a:solidFill>
              </a:rPr>
              <a:t>. Резервирование позволяет устранить единые точки отказа.</a:t>
            </a:r>
          </a:p>
          <a:p>
            <a:pPr marL="0" indent="0" algn="l"/>
            <a:endParaRPr lang="en-US" sz="1600" dirty="0">
              <a:solidFill>
                <a:srgbClr val="000000"/>
              </a:solidFill>
            </a:endParaRPr>
          </a:p>
          <a:p>
            <a:pPr marL="0" indent="0" algn="l" rtl="0"/>
            <a:r>
              <a:rPr lang="ru-RU" sz="1600" dirty="0">
                <a:solidFill>
                  <a:srgbClr val="000000"/>
                </a:solidFill>
              </a:rPr>
              <a:t>Резервирование может быть достигнуто путем установки дублирующего оборудования. Это также может быть достигнуто путем предоставления дублирующих сетевых каналов для критически важных областей.</a:t>
            </a:r>
          </a:p>
          <a:p>
            <a:pPr marL="285750" indent="-28575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088F7A36-C0A0-487B-8FA9-90BB3DB79A86}"/>
              </a:ext>
            </a:extLst>
          </p:cNvPr>
          <p:cNvPicPr>
            <a:picLocks noChangeAspect="1"/>
          </p:cNvPicPr>
          <p:nvPr/>
        </p:nvPicPr>
        <p:blipFill>
          <a:blip r:embed="rId3"/>
          <a:stretch>
            <a:fillRect/>
          </a:stretch>
        </p:blipFill>
        <p:spPr>
          <a:xfrm>
            <a:off x="4059281" y="800714"/>
            <a:ext cx="4459563" cy="3542072"/>
          </a:xfrm>
          <a:prstGeom prst="rect">
            <a:avLst/>
          </a:prstGeom>
        </p:spPr>
      </p:pic>
    </p:spTree>
    <p:extLst>
      <p:ext uri="{BB962C8B-B14F-4D97-AF65-F5344CB8AC3E}">
        <p14:creationId xmlns:p14="http://schemas.microsoft.com/office/powerpoint/2010/main" val="217672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Устройства в сети небольшого размера </a:t>
            </a:r>
            <a:r>
              <a:rPr lang="en-US" dirty="0"/>
              <a:t/>
            </a:r>
            <a:br>
              <a:rPr lang="en-US" dirty="0"/>
            </a:br>
            <a:r>
              <a:rPr lang="ru-RU" sz="2400"/>
              <a:t>Управление трафиком</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1" y="731837"/>
            <a:ext cx="4961467" cy="3859213"/>
          </a:xfrm>
        </p:spPr>
        <p:txBody>
          <a:bodyPr/>
          <a:lstStyle/>
          <a:p>
            <a:pPr marL="342900" indent="-342900" algn="l" rtl="0">
              <a:buFont typeface="Arial" panose="020B0604020202020204" pitchFamily="34" charset="0"/>
              <a:buChar char="•"/>
            </a:pPr>
            <a:r>
              <a:rPr lang="ru-RU" sz="1600" dirty="0">
                <a:solidFill>
                  <a:srgbClr val="000000"/>
                </a:solidFill>
              </a:rPr>
              <a:t>В конечном счете целью нового проекта сети (даже небольшой) являются повышение эффективности работы сотрудников и сведение к минимуму времени простоя сети.</a:t>
            </a:r>
          </a:p>
          <a:p>
            <a:pPr marL="342900" indent="-342900" algn="l" rtl="0">
              <a:buFont typeface="Arial" panose="020B0604020202020204" pitchFamily="34" charset="0"/>
              <a:buChar char="•"/>
            </a:pPr>
            <a:r>
              <a:rPr lang="ru-RU" sz="1600" dirty="0">
                <a:solidFill>
                  <a:srgbClr val="000000"/>
                </a:solidFill>
              </a:rPr>
              <a:t>Маршрутизаторы и коммутаторы в небольшой сети необходимо настроить так, чтобы обработка трафика данных, передаваемых в режиме реального времени (например, голоса или видео), осуществлялась отдельно от обработки трафика других данных. Хороший дизайн сети позволит реализовать качество обслуживания (</a:t>
            </a:r>
            <a:r>
              <a:rPr lang="ru-RU" sz="1600" dirty="0" err="1">
                <a:solidFill>
                  <a:srgbClr val="000000"/>
                </a:solidFill>
              </a:rPr>
              <a:t>QoS</a:t>
            </a:r>
            <a:r>
              <a:rPr lang="ru-RU" sz="1600" dirty="0">
                <a:solidFill>
                  <a:srgbClr val="000000"/>
                </a:solidFill>
              </a:rPr>
              <a:t>).</a:t>
            </a:r>
          </a:p>
          <a:p>
            <a:pPr marL="342900" indent="-342900" algn="l" rtl="0">
              <a:buFont typeface="Arial" panose="020B0604020202020204" pitchFamily="34" charset="0"/>
              <a:buChar char="•"/>
            </a:pPr>
            <a:r>
              <a:rPr lang="ru-RU" sz="1600" dirty="0">
                <a:solidFill>
                  <a:srgbClr val="000000"/>
                </a:solidFill>
              </a:rPr>
              <a:t>Есть четыре очереди приоритета. Очередь с высоким приоритетом всегда освобождается первой.</a:t>
            </a:r>
          </a:p>
          <a:p>
            <a:pPr marL="285750" indent="-28575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5542ECA4-304D-4201-A4DE-7C630044A612}"/>
              </a:ext>
            </a:extLst>
          </p:cNvPr>
          <p:cNvPicPr>
            <a:picLocks noChangeAspect="1"/>
          </p:cNvPicPr>
          <p:nvPr/>
        </p:nvPicPr>
        <p:blipFill>
          <a:blip r:embed="rId3"/>
          <a:stretch>
            <a:fillRect/>
          </a:stretch>
        </p:blipFill>
        <p:spPr>
          <a:xfrm>
            <a:off x="5054600" y="1269054"/>
            <a:ext cx="4017184" cy="2605392"/>
          </a:xfrm>
          <a:prstGeom prst="rect">
            <a:avLst/>
          </a:prstGeom>
        </p:spPr>
      </p:pic>
    </p:spTree>
    <p:extLst>
      <p:ext uri="{BB962C8B-B14F-4D97-AF65-F5344CB8AC3E}">
        <p14:creationId xmlns:p14="http://schemas.microsoft.com/office/powerpoint/2010/main" val="39673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17.2. Приложения и протоколы в сети небольшого размера</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ru-RU" dirty="0"/>
              <a:t>Материалы для инструкторов. Модуль </a:t>
            </a:r>
            <a:r>
              <a:rPr lang="ru-RU" dirty="0" smtClean="0"/>
              <a:t>17. </a:t>
            </a:r>
            <a:r>
              <a:rPr lang="ru-RU" dirty="0"/>
              <a:t>Руководство по планированию</a:t>
            </a:r>
          </a:p>
        </p:txBody>
      </p:sp>
      <p:sp>
        <p:nvSpPr>
          <p:cNvPr id="4099" name="Rectangle 34"/>
          <p:cNvSpPr>
            <a:spLocks noGrp="1" noChangeArrowheads="1"/>
          </p:cNvSpPr>
          <p:nvPr>
            <p:ph idx="1"/>
          </p:nvPr>
        </p:nvSpPr>
        <p:spPr>
          <a:xfrm>
            <a:off x="144065" y="798944"/>
            <a:ext cx="8853286" cy="3747655"/>
          </a:xfrm>
        </p:spPr>
        <p:txBody>
          <a:bodyPr/>
          <a:lstStyle/>
          <a:p>
            <a:pPr marL="0" indent="0">
              <a:buNone/>
            </a:pPr>
            <a:r>
              <a:rPr lang="ru-RU" dirty="0"/>
              <a:t>Эта презентация </a:t>
            </a:r>
            <a:r>
              <a:rPr lang="en-US" dirty="0"/>
              <a:t>PowerPoint </a:t>
            </a:r>
            <a:r>
              <a:rPr lang="ru-RU" dirty="0"/>
              <a:t>состоит двух частей:</a:t>
            </a:r>
          </a:p>
          <a:p>
            <a:pPr>
              <a:buFont typeface="Arial" panose="020B0604020202020204" pitchFamily="34" charset="0"/>
              <a:buChar char="•"/>
            </a:pPr>
            <a:r>
              <a:rPr lang="ru-RU" dirty="0"/>
              <a:t>Руководство по планированию для инструкторов</a:t>
            </a:r>
          </a:p>
          <a:p>
            <a:pPr lvl="1"/>
            <a:r>
              <a:rPr lang="ru-RU" dirty="0"/>
              <a:t>Ознакомительная информация по модулю </a:t>
            </a:r>
          </a:p>
          <a:p>
            <a:pPr lvl="1"/>
            <a:r>
              <a:rPr lang="ru-RU" dirty="0"/>
              <a:t>Методические пособия</a:t>
            </a:r>
          </a:p>
          <a:p>
            <a:r>
              <a:rPr lang="ru-RU" dirty="0"/>
              <a:t>Презентация перед классом для инструктора</a:t>
            </a:r>
          </a:p>
          <a:p>
            <a:pPr lvl="1">
              <a:buFont typeface="Arial" panose="020B0604020202020204" pitchFamily="34" charset="0"/>
              <a:buChar char="•"/>
            </a:pPr>
            <a:r>
              <a:rPr lang="ru-RU" dirty="0"/>
              <a:t>Дополнительные слайды, которые можно использовать в классе</a:t>
            </a:r>
          </a:p>
          <a:p>
            <a:pPr lvl="1">
              <a:buFont typeface="Arial" panose="020B0604020202020204" pitchFamily="34" charset="0"/>
              <a:buChar char="•"/>
            </a:pPr>
            <a:r>
              <a:rPr lang="ru-RU" dirty="0"/>
              <a:t>Начало на слайде № </a:t>
            </a:r>
            <a:r>
              <a:rPr lang="ru-RU" dirty="0" smtClean="0"/>
              <a:t>11</a:t>
            </a:r>
            <a:r>
              <a:rPr lang="ru-RU" dirty="0" smtClean="0"/>
              <a:t/>
            </a:r>
            <a:br>
              <a:rPr lang="ru-RU" dirty="0" smtClean="0"/>
            </a:br>
            <a:endParaRPr lang="ru-RU" dirty="0"/>
          </a:p>
          <a:p>
            <a:pPr marL="142875" lvl="1" indent="0">
              <a:buNone/>
            </a:pPr>
            <a:r>
              <a:rPr lang="ru-RU" sz="1600" b="1" dirty="0" smtClean="0"/>
              <a:t>Примечание</a:t>
            </a:r>
            <a:r>
              <a:rPr lang="ru-RU" sz="1600" dirty="0"/>
              <a:t>: Перед предоставлением общего доступа удалите руководство по планированию из данной презентации.</a:t>
            </a:r>
          </a:p>
          <a:p>
            <a:pPr marL="142875" lvl="1" indent="0">
              <a:buNone/>
            </a:pPr>
            <a:r>
              <a:rPr lang="ru-RU" sz="1600" dirty="0">
                <a:solidFill>
                  <a:schemeClr val="accent4"/>
                </a:solidFill>
              </a:rPr>
              <a:t>Для получения дополнительной помощи и ресурсов перейдите на домашнюю страницу инструктора и ресурсы курса для этого курса. Вы также можете посетить сайт профессионального развития на netacad.com, официальную страницу </a:t>
            </a:r>
            <a:r>
              <a:rPr lang="ru-RU" sz="1600" dirty="0" err="1">
                <a:solidFill>
                  <a:schemeClr val="accent4"/>
                </a:solidFill>
              </a:rPr>
              <a:t>Cisco</a:t>
            </a:r>
            <a:r>
              <a:rPr lang="ru-RU" sz="1600" dirty="0">
                <a:solidFill>
                  <a:schemeClr val="accent4"/>
                </a:solidFill>
              </a:rPr>
              <a:t> </a:t>
            </a:r>
            <a:r>
              <a:rPr lang="ru-RU" sz="1600" dirty="0" err="1">
                <a:solidFill>
                  <a:schemeClr val="accent4"/>
                </a:solidFill>
              </a:rPr>
              <a:t>Networking</a:t>
            </a:r>
            <a:r>
              <a:rPr lang="ru-RU" sz="1600" dirty="0">
                <a:solidFill>
                  <a:schemeClr val="accent4"/>
                </a:solidFill>
              </a:rPr>
              <a:t> </a:t>
            </a:r>
            <a:r>
              <a:rPr lang="ru-RU" sz="1600" dirty="0" err="1">
                <a:solidFill>
                  <a:schemeClr val="accent4"/>
                </a:solidFill>
              </a:rPr>
              <a:t>Academy</a:t>
            </a:r>
            <a:r>
              <a:rPr lang="ru-RU" sz="1600" dirty="0">
                <a:solidFill>
                  <a:schemeClr val="accent4"/>
                </a:solidFill>
              </a:rPr>
              <a:t> в </a:t>
            </a:r>
            <a:r>
              <a:rPr lang="ru-RU" sz="1600" dirty="0" err="1">
                <a:solidFill>
                  <a:schemeClr val="accent4"/>
                </a:solidFill>
              </a:rPr>
              <a:t>Facebook</a:t>
            </a:r>
            <a:r>
              <a:rPr lang="ru-RU" sz="1600" dirty="0">
                <a:solidFill>
                  <a:schemeClr val="accent4"/>
                </a:solidFill>
              </a:rPr>
              <a:t> или группу FB только для инструкторов</a:t>
            </a:r>
            <a:r>
              <a:rPr lang="ru-RU" sz="1600" b="1" dirty="0">
                <a:solidFill>
                  <a:schemeClr val="accent4"/>
                </a:solidFill>
              </a:rPr>
              <a:t>.</a:t>
            </a:r>
          </a:p>
        </p:txBody>
      </p:sp>
    </p:spTree>
    <p:custDataLst>
      <p:tags r:id="rId1"/>
    </p:custDataLst>
    <p:extLst>
      <p:ext uri="{BB962C8B-B14F-4D97-AF65-F5344CB8AC3E}">
        <p14:creationId xmlns:p14="http://schemas.microsoft.com/office/powerpoint/2010/main" val="7245731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Приложения и протоколы в сети небольшого размера </a:t>
            </a:r>
            <a:r>
              <a:rPr lang="en-US" dirty="0"/>
              <a:t/>
            </a:r>
            <a:br>
              <a:rPr lang="en-US" dirty="0"/>
            </a:br>
            <a:r>
              <a:rPr lang="ru-RU" sz="2400"/>
              <a:t>Наиболее распространенные приложения</a:t>
            </a:r>
          </a:p>
        </p:txBody>
      </p:sp>
      <p:sp>
        <p:nvSpPr>
          <p:cNvPr id="6" name="Content Placeholder 5">
            <a:extLst>
              <a:ext uri="{FF2B5EF4-FFF2-40B4-BE49-F238E27FC236}">
                <a16:creationId xmlns:a16="http://schemas.microsoft.com/office/drawing/2014/main" id="{CBD63511-AED3-4B69-9FBC-FDA4115DD396}"/>
              </a:ext>
            </a:extLst>
          </p:cNvPr>
          <p:cNvSpPr>
            <a:spLocks noGrp="1"/>
          </p:cNvSpPr>
          <p:nvPr>
            <p:ph idx="1"/>
          </p:nvPr>
        </p:nvSpPr>
        <p:spPr>
          <a:xfrm>
            <a:off x="474662" y="731837"/>
            <a:ext cx="8280057" cy="3689897"/>
          </a:xfrm>
        </p:spPr>
        <p:txBody>
          <a:bodyPr/>
          <a:lstStyle/>
          <a:p>
            <a:pPr marL="0" indent="0" algn="l" rtl="0"/>
            <a:r>
              <a:rPr lang="ru-RU" sz="1600">
                <a:solidFill>
                  <a:srgbClr val="000000"/>
                </a:solidFill>
              </a:rPr>
              <a:t>После настройки сети все еще требуются определенные типы приложений и протоколов для работы. Сеть полезна настолько, насколько полезны используемые в ней приложения. </a:t>
            </a:r>
          </a:p>
          <a:p>
            <a:pPr marL="0" indent="0" algn="l"/>
            <a:endParaRPr lang="en-US" sz="1600" dirty="0">
              <a:solidFill>
                <a:srgbClr val="000000"/>
              </a:solidFill>
            </a:endParaRPr>
          </a:p>
          <a:p>
            <a:pPr marL="0" indent="0" algn="l" rtl="0"/>
            <a:r>
              <a:rPr lang="ru-RU" sz="1600">
                <a:solidFill>
                  <a:srgbClr val="000000"/>
                </a:solidFill>
              </a:rPr>
              <a:t>Существует два вида программ или процессов, обеспечивающих доступ к сети. </a:t>
            </a:r>
          </a:p>
          <a:p>
            <a:pPr marL="358835" lvl="1" indent="-285750" rtl="0">
              <a:buFont typeface="Arial" panose="020B0604020202020204" pitchFamily="34" charset="0"/>
              <a:buChar char="•"/>
            </a:pPr>
            <a:r>
              <a:rPr lang="ru-RU" sz="1600" b="1">
                <a:solidFill>
                  <a:srgbClr val="000000"/>
                </a:solidFill>
              </a:rPr>
              <a:t>Сетевые приложения</a:t>
            </a:r>
            <a:r>
              <a:rPr lang="ru-RU" sz="1600">
                <a:solidFill>
                  <a:srgbClr val="000000"/>
                </a:solidFill>
              </a:rPr>
              <a:t>: приложения, которые реализуют протоколы уровня приложений и могут напрямую связываться с нижними уровнями стека протоколов.</a:t>
            </a:r>
          </a:p>
          <a:p>
            <a:pPr marL="358835" lvl="1" indent="-285750" rtl="0">
              <a:buFont typeface="Arial" panose="020B0604020202020204" pitchFamily="34" charset="0"/>
              <a:buChar char="•"/>
            </a:pPr>
            <a:r>
              <a:rPr lang="ru-RU" sz="1600" b="1">
                <a:solidFill>
                  <a:srgbClr val="000000"/>
                </a:solidFill>
              </a:rPr>
              <a:t>Службы уровня приложений</a:t>
            </a:r>
            <a:r>
              <a:rPr lang="ru-RU" sz="1600">
                <a:solidFill>
                  <a:srgbClr val="000000"/>
                </a:solidFill>
              </a:rPr>
              <a:t>: для приложений, которые не поддерживают работу с сетью, это программы, которые взаимодействуют с сетью и подготавливают данные для передачи.</a:t>
            </a:r>
            <a:r>
              <a:rPr lang="ru-RU" sz="1600" b="1">
                <a:solidFill>
                  <a:srgbClr val="000000"/>
                </a:solidFill>
              </a:rPr>
              <a:t>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640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Приложения и протоколы в сети небольшого размера </a:t>
            </a:r>
            <a:r>
              <a:rPr lang="en-US" dirty="0"/>
              <a:t/>
            </a:r>
            <a:br>
              <a:rPr lang="en-US" dirty="0"/>
            </a:br>
            <a:r>
              <a:rPr lang="ru-RU" sz="2400"/>
              <a:t>Общие протоколы</a:t>
            </a:r>
          </a:p>
        </p:txBody>
      </p:sp>
      <p:sp>
        <p:nvSpPr>
          <p:cNvPr id="4" name="Content Placeholder 3">
            <a:extLst>
              <a:ext uri="{FF2B5EF4-FFF2-40B4-BE49-F238E27FC236}">
                <a16:creationId xmlns:a16="http://schemas.microsoft.com/office/drawing/2014/main" id="{293C6751-32AF-45A8-BF93-DE124C4DE534}"/>
              </a:ext>
            </a:extLst>
          </p:cNvPr>
          <p:cNvSpPr>
            <a:spLocks noGrp="1"/>
          </p:cNvSpPr>
          <p:nvPr>
            <p:ph idx="1"/>
          </p:nvPr>
        </p:nvSpPr>
        <p:spPr>
          <a:xfrm>
            <a:off x="169332" y="731837"/>
            <a:ext cx="8813801" cy="3689897"/>
          </a:xfrm>
        </p:spPr>
        <p:txBody>
          <a:bodyPr/>
          <a:lstStyle/>
          <a:p>
            <a:pPr marL="0" indent="0" algn="l" rtl="0"/>
            <a:r>
              <a:rPr lang="ru-RU" sz="1500" dirty="0">
                <a:solidFill>
                  <a:srgbClr val="000000"/>
                </a:solidFill>
              </a:rPr>
              <a:t>Сетевые протоколы поддерживают приложения и службы, используемые сотрудниками в небольших сетях.</a:t>
            </a:r>
          </a:p>
          <a:p>
            <a:pPr marL="342900" indent="-342900" algn="l" rtl="0">
              <a:buFont typeface="Arial" panose="020B0604020202020204" pitchFamily="34" charset="0"/>
              <a:buChar char="•"/>
            </a:pPr>
            <a:r>
              <a:rPr lang="ru-RU" sz="1500" dirty="0">
                <a:solidFill>
                  <a:srgbClr val="000000"/>
                </a:solidFill>
              </a:rPr>
              <a:t>Сетевые администраторы обычно требуют доступа к сетевым устройствам и серверам. Двумя наиболее распространенными решениями удаленного доступа являются </a:t>
            </a:r>
            <a:r>
              <a:rPr lang="ru-RU" sz="1500" dirty="0" err="1">
                <a:solidFill>
                  <a:srgbClr val="000000"/>
                </a:solidFill>
              </a:rPr>
              <a:t>Telnet</a:t>
            </a:r>
            <a:r>
              <a:rPr lang="ru-RU" sz="1500" dirty="0">
                <a:solidFill>
                  <a:srgbClr val="000000"/>
                </a:solidFill>
              </a:rPr>
              <a:t> и </a:t>
            </a:r>
            <a:r>
              <a:rPr lang="ru-RU" sz="1500" dirty="0" err="1">
                <a:solidFill>
                  <a:srgbClr val="000000"/>
                </a:solidFill>
              </a:rPr>
              <a:t>Secure</a:t>
            </a:r>
            <a:r>
              <a:rPr lang="ru-RU" sz="1500" dirty="0">
                <a:solidFill>
                  <a:srgbClr val="000000"/>
                </a:solidFill>
              </a:rPr>
              <a:t> </a:t>
            </a:r>
            <a:r>
              <a:rPr lang="ru-RU" sz="1500" dirty="0" err="1" smtClean="0">
                <a:solidFill>
                  <a:srgbClr val="000000"/>
                </a:solidFill>
              </a:rPr>
              <a:t>Shell</a:t>
            </a:r>
            <a:r>
              <a:rPr lang="ru-RU" sz="1500" dirty="0" smtClean="0">
                <a:solidFill>
                  <a:srgbClr val="000000"/>
                </a:solidFill>
              </a:rPr>
              <a:t>.</a:t>
            </a:r>
            <a:r>
              <a:rPr lang="ru-RU" sz="1500" dirty="0">
                <a:solidFill>
                  <a:srgbClr val="000000"/>
                </a:solidFill>
              </a:rPr>
              <a:t> </a:t>
            </a:r>
          </a:p>
          <a:p>
            <a:pPr marL="342900" indent="-342900" algn="l" rtl="0">
              <a:buFont typeface="Arial" panose="020B0604020202020204" pitchFamily="34" charset="0"/>
              <a:buChar char="•"/>
            </a:pPr>
            <a:r>
              <a:rPr lang="ru-RU" sz="1500" dirty="0" smtClean="0">
                <a:solidFill>
                  <a:srgbClr val="000000"/>
                </a:solidFill>
              </a:rPr>
              <a:t>HTTP </a:t>
            </a:r>
            <a:r>
              <a:rPr lang="ru-RU" sz="1500" dirty="0">
                <a:solidFill>
                  <a:srgbClr val="000000"/>
                </a:solidFill>
              </a:rPr>
              <a:t>и </a:t>
            </a:r>
            <a:r>
              <a:rPr lang="ru-RU" sz="1500" dirty="0" smtClean="0">
                <a:solidFill>
                  <a:srgbClr val="000000"/>
                </a:solidFill>
              </a:rPr>
              <a:t>HTTPS </a:t>
            </a:r>
            <a:r>
              <a:rPr lang="ru-RU" sz="1500" dirty="0">
                <a:solidFill>
                  <a:srgbClr val="000000"/>
                </a:solidFill>
              </a:rPr>
              <a:t>используются между веб-клиентами и веб-серверами.</a:t>
            </a:r>
          </a:p>
          <a:p>
            <a:pPr marL="342900" indent="-342900" algn="l" rtl="0">
              <a:buFont typeface="Arial" panose="020B0604020202020204" pitchFamily="34" charset="0"/>
              <a:buChar char="•"/>
            </a:pPr>
            <a:r>
              <a:rPr lang="ru-RU" sz="1500" dirty="0" smtClean="0">
                <a:solidFill>
                  <a:srgbClr val="000000"/>
                </a:solidFill>
              </a:rPr>
              <a:t>SMTP, POP </a:t>
            </a:r>
            <a:r>
              <a:rPr lang="ru-RU" sz="1500" dirty="0">
                <a:solidFill>
                  <a:srgbClr val="000000"/>
                </a:solidFill>
              </a:rPr>
              <a:t>и </a:t>
            </a:r>
            <a:r>
              <a:rPr lang="ru-RU" sz="1500" dirty="0" smtClean="0">
                <a:solidFill>
                  <a:srgbClr val="000000"/>
                </a:solidFill>
              </a:rPr>
              <a:t>IMAP </a:t>
            </a:r>
            <a:r>
              <a:rPr lang="ru-RU" sz="1500" dirty="0">
                <a:solidFill>
                  <a:srgbClr val="000000"/>
                </a:solidFill>
              </a:rPr>
              <a:t>являются теми протоколами, которые используются узлами для отправки и получения электронной почты.</a:t>
            </a:r>
          </a:p>
          <a:p>
            <a:pPr marL="342900" indent="-342900" algn="l" rtl="0">
              <a:buFont typeface="Arial" panose="020B0604020202020204" pitchFamily="34" charset="0"/>
              <a:buChar char="•"/>
            </a:pPr>
            <a:r>
              <a:rPr lang="ru-RU" sz="1500" dirty="0" smtClean="0">
                <a:solidFill>
                  <a:srgbClr val="000000"/>
                </a:solidFill>
              </a:rPr>
              <a:t>FTP и SFTP </a:t>
            </a:r>
            <a:r>
              <a:rPr lang="ru-RU" sz="1500" dirty="0">
                <a:solidFill>
                  <a:srgbClr val="000000"/>
                </a:solidFill>
              </a:rPr>
              <a:t>используются для загрузки и загрузки файлов между клиентом и FTP-сервером.</a:t>
            </a:r>
          </a:p>
          <a:p>
            <a:pPr marL="342900" indent="-342900" algn="l" rtl="0">
              <a:buFont typeface="Arial" panose="020B0604020202020204" pitchFamily="34" charset="0"/>
              <a:buChar char="•"/>
            </a:pPr>
            <a:r>
              <a:rPr lang="ru-RU" sz="1500" dirty="0" smtClean="0">
                <a:solidFill>
                  <a:srgbClr val="000000"/>
                </a:solidFill>
              </a:rPr>
              <a:t>DHCP </a:t>
            </a:r>
            <a:r>
              <a:rPr lang="ru-RU" sz="1500" dirty="0">
                <a:solidFill>
                  <a:srgbClr val="000000"/>
                </a:solidFill>
              </a:rPr>
              <a:t>используется клиентами для получения конфигурации IP от DHCP-сервера.</a:t>
            </a:r>
          </a:p>
          <a:p>
            <a:pPr marL="342900" indent="-342900" algn="l" rtl="0">
              <a:buFont typeface="Arial" panose="020B0604020202020204" pitchFamily="34" charset="0"/>
              <a:buChar char="•"/>
            </a:pPr>
            <a:r>
              <a:rPr lang="ru-RU" sz="1500" dirty="0" smtClean="0">
                <a:solidFill>
                  <a:srgbClr val="000000"/>
                </a:solidFill>
              </a:rPr>
              <a:t>DNS </a:t>
            </a:r>
            <a:r>
              <a:rPr lang="ru-RU" sz="1500" dirty="0">
                <a:solidFill>
                  <a:srgbClr val="000000"/>
                </a:solidFill>
              </a:rPr>
              <a:t>используется для преобразования доменных имен в IP-адреса</a:t>
            </a:r>
            <a:r>
              <a:rPr lang="ru-RU" sz="1500" dirty="0" smtClean="0">
                <a:solidFill>
                  <a:srgbClr val="000000"/>
                </a:solidFill>
              </a:rPr>
              <a:t>.</a:t>
            </a:r>
            <a:br>
              <a:rPr lang="ru-RU" sz="1500" dirty="0" smtClean="0">
                <a:solidFill>
                  <a:srgbClr val="000000"/>
                </a:solidFill>
              </a:rPr>
            </a:br>
            <a:endParaRPr lang="ru-RU" sz="1500" dirty="0">
              <a:solidFill>
                <a:srgbClr val="000000"/>
              </a:solidFill>
            </a:endParaRPr>
          </a:p>
          <a:p>
            <a:pPr marL="0" indent="0" algn="l" rtl="0"/>
            <a:r>
              <a:rPr lang="ru-RU" sz="1500" dirty="0">
                <a:solidFill>
                  <a:srgbClr val="000000"/>
                </a:solidFill>
              </a:rPr>
              <a:t>Примечание. Сервер может предоставлять несколько сетевых служб. Например, сервер может быть сервером электронной почты, FTP и SSH. </a:t>
            </a:r>
          </a:p>
        </p:txBody>
      </p:sp>
    </p:spTree>
    <p:extLst>
      <p:ext uri="{BB962C8B-B14F-4D97-AF65-F5344CB8AC3E}">
        <p14:creationId xmlns:p14="http://schemas.microsoft.com/office/powerpoint/2010/main" val="168006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Приложения и протоколы в сети небольшого размера </a:t>
            </a:r>
            <a:r>
              <a:rPr lang="en-US" dirty="0"/>
              <a:t/>
            </a:r>
            <a:br>
              <a:rPr lang="en-US" dirty="0"/>
            </a:br>
            <a:r>
              <a:rPr lang="ru-RU" sz="2400"/>
              <a:t>Общие протоколы</a:t>
            </a:r>
          </a:p>
        </p:txBody>
      </p:sp>
      <p:sp>
        <p:nvSpPr>
          <p:cNvPr id="4" name="Content Placeholder 3">
            <a:extLst>
              <a:ext uri="{FF2B5EF4-FFF2-40B4-BE49-F238E27FC236}">
                <a16:creationId xmlns:a16="http://schemas.microsoft.com/office/drawing/2014/main" id="{293C6751-32AF-45A8-BF93-DE124C4DE534}"/>
              </a:ext>
            </a:extLst>
          </p:cNvPr>
          <p:cNvSpPr>
            <a:spLocks noGrp="1"/>
          </p:cNvSpPr>
          <p:nvPr>
            <p:ph idx="1"/>
          </p:nvPr>
        </p:nvSpPr>
        <p:spPr>
          <a:xfrm>
            <a:off x="474662" y="731837"/>
            <a:ext cx="8280057" cy="3689897"/>
          </a:xfrm>
        </p:spPr>
        <p:txBody>
          <a:bodyPr/>
          <a:lstStyle/>
          <a:p>
            <a:pPr marL="0" indent="0" algn="l" rtl="0"/>
            <a:r>
              <a:rPr lang="ru-RU" sz="1600">
                <a:solidFill>
                  <a:srgbClr val="000000"/>
                </a:solidFill>
              </a:rPr>
              <a:t>Эти сетевые протоколы содержат основной набор инструментов сетевого специалиста.</a:t>
            </a:r>
          </a:p>
          <a:p>
            <a:pPr marL="342900" indent="-342900" algn="l" rtl="0">
              <a:buFont typeface="Arial" panose="020B0604020202020204" pitchFamily="34" charset="0"/>
              <a:buChar char="•"/>
            </a:pPr>
            <a:r>
              <a:rPr lang="ru-RU" sz="1600">
                <a:solidFill>
                  <a:srgbClr val="000000"/>
                </a:solidFill>
              </a:rPr>
              <a:t>Процессы на каждой из сторон сеанса обмена данными.</a:t>
            </a:r>
          </a:p>
          <a:p>
            <a:pPr marL="342900" indent="-342900" algn="l" rtl="0">
              <a:buFont typeface="Arial" panose="020B0604020202020204" pitchFamily="34" charset="0"/>
              <a:buChar char="•"/>
            </a:pPr>
            <a:r>
              <a:rPr lang="ru-RU" sz="1600">
                <a:solidFill>
                  <a:srgbClr val="000000"/>
                </a:solidFill>
              </a:rPr>
              <a:t>Типы сообщений</a:t>
            </a:r>
          </a:p>
          <a:p>
            <a:pPr marL="342900" indent="-342900" algn="l" rtl="0">
              <a:buFont typeface="Arial" panose="020B0604020202020204" pitchFamily="34" charset="0"/>
              <a:buChar char="•"/>
            </a:pPr>
            <a:r>
              <a:rPr lang="ru-RU" sz="1600">
                <a:solidFill>
                  <a:srgbClr val="000000"/>
                </a:solidFill>
              </a:rPr>
              <a:t>Синтаксис сообщений</a:t>
            </a:r>
          </a:p>
          <a:p>
            <a:pPr marL="342900" indent="-342900" algn="l" rtl="0">
              <a:buFont typeface="Arial" panose="020B0604020202020204" pitchFamily="34" charset="0"/>
              <a:buChar char="•"/>
            </a:pPr>
            <a:r>
              <a:rPr lang="ru-RU" sz="1600">
                <a:solidFill>
                  <a:srgbClr val="000000"/>
                </a:solidFill>
              </a:rPr>
              <a:t>Значение информационных полей</a:t>
            </a:r>
          </a:p>
          <a:p>
            <a:pPr marL="342900" indent="-342900" algn="l" rtl="0">
              <a:buFont typeface="Arial" panose="020B0604020202020204" pitchFamily="34" charset="0"/>
              <a:buChar char="•"/>
            </a:pPr>
            <a:r>
              <a:rPr lang="ru-RU" sz="1600">
                <a:solidFill>
                  <a:srgbClr val="000000"/>
                </a:solidFill>
              </a:rPr>
              <a:t>Способы отправки сообщений и предполагаемый ответ</a:t>
            </a:r>
          </a:p>
          <a:p>
            <a:pPr marL="342900" indent="-342900" algn="l" rtl="0">
              <a:buFont typeface="Arial" panose="020B0604020202020204" pitchFamily="34" charset="0"/>
              <a:buChar char="•"/>
            </a:pPr>
            <a:r>
              <a:rPr lang="ru-RU" sz="1600">
                <a:solidFill>
                  <a:srgbClr val="000000"/>
                </a:solidFill>
              </a:rPr>
              <a:t>Взаимодействие с последующим более низким уровнем</a:t>
            </a:r>
          </a:p>
          <a:p>
            <a:pPr marL="342900" indent="-342900" algn="l">
              <a:buFont typeface="Arial" panose="020B0604020202020204" pitchFamily="34" charset="0"/>
              <a:buChar char="•"/>
            </a:pPr>
            <a:endParaRPr lang="en-US" sz="1600" dirty="0">
              <a:solidFill>
                <a:srgbClr val="000000"/>
              </a:solidFill>
            </a:endParaRPr>
          </a:p>
          <a:p>
            <a:pPr marL="0" indent="0" algn="l" rtl="0"/>
            <a:r>
              <a:rPr lang="ru-RU" sz="1600">
                <a:solidFill>
                  <a:srgbClr val="000000"/>
                </a:solidFill>
              </a:rPr>
              <a:t>Политика безопасности многих компаний требует по возможности использовать безопасные версии этих протоколов.</a:t>
            </a:r>
          </a:p>
        </p:txBody>
      </p:sp>
    </p:spTree>
    <p:extLst>
      <p:ext uri="{BB962C8B-B14F-4D97-AF65-F5344CB8AC3E}">
        <p14:creationId xmlns:p14="http://schemas.microsoft.com/office/powerpoint/2010/main" val="40845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Приложения и протоколы в сети небольшого размера</a:t>
            </a:r>
            <a:r>
              <a:rPr lang="en-US" dirty="0"/>
              <a:t/>
            </a:r>
            <a:br>
              <a:rPr lang="en-US" dirty="0"/>
            </a:br>
            <a:r>
              <a:rPr lang="ru-RU" sz="2400"/>
              <a:t> Приложения обработки речи и видео</a:t>
            </a:r>
          </a:p>
        </p:txBody>
      </p:sp>
      <p:sp>
        <p:nvSpPr>
          <p:cNvPr id="5" name="Content Placeholder 4">
            <a:extLst>
              <a:ext uri="{FF2B5EF4-FFF2-40B4-BE49-F238E27FC236}">
                <a16:creationId xmlns:a16="http://schemas.microsoft.com/office/drawing/2014/main" id="{60805718-1D89-4A05-B2C1-06EAAE238C28}"/>
              </a:ext>
            </a:extLst>
          </p:cNvPr>
          <p:cNvSpPr>
            <a:spLocks noGrp="1"/>
          </p:cNvSpPr>
          <p:nvPr>
            <p:ph idx="1"/>
          </p:nvPr>
        </p:nvSpPr>
        <p:spPr>
          <a:xfrm>
            <a:off x="0" y="731837"/>
            <a:ext cx="8881533" cy="3689897"/>
          </a:xfrm>
        </p:spPr>
        <p:txBody>
          <a:bodyPr/>
          <a:lstStyle/>
          <a:p>
            <a:pPr marL="342900" indent="-342900" algn="l" rtl="0">
              <a:buFont typeface="Arial" panose="020B0604020202020204" pitchFamily="34" charset="0"/>
              <a:buChar char="•"/>
            </a:pPr>
            <a:r>
              <a:rPr lang="ru-RU" sz="1500" dirty="0">
                <a:solidFill>
                  <a:srgbClr val="000000"/>
                </a:solidFill>
              </a:rPr>
              <a:t>Современные компании все активнее используют для связи с заказчиками и деловыми партнерами IP-телефонию и потоковую передачу мультимедийного содержимого.</a:t>
            </a:r>
          </a:p>
          <a:p>
            <a:pPr marL="342900" indent="-342900" algn="l" rtl="0">
              <a:buFont typeface="Arial" panose="020B0604020202020204" pitchFamily="34" charset="0"/>
              <a:buChar char="•"/>
            </a:pPr>
            <a:r>
              <a:rPr lang="ru-RU" sz="1500" dirty="0">
                <a:solidFill>
                  <a:srgbClr val="000000"/>
                </a:solidFill>
              </a:rPr>
              <a:t>Администратор сети должен обеспечить установку надлежащего оборудования в сети и настроить сетевые устройства в целях поддержки приоритетной передачи данных.</a:t>
            </a:r>
          </a:p>
          <a:p>
            <a:pPr marL="342900" indent="-342900" algn="l" rtl="0">
              <a:buFont typeface="Arial" panose="020B0604020202020204" pitchFamily="34" charset="0"/>
              <a:buChar char="•"/>
            </a:pPr>
            <a:r>
              <a:rPr lang="ru-RU" sz="1500" dirty="0">
                <a:solidFill>
                  <a:srgbClr val="000000"/>
                </a:solidFill>
              </a:rPr>
              <a:t>Факторы, которые должен учитывать администратор небольшой сети при поддержке приложений реального времени:</a:t>
            </a:r>
          </a:p>
          <a:p>
            <a:pPr marL="489010" lvl="2" indent="-342900" rtl="0">
              <a:buFont typeface="Arial" panose="020B0604020202020204" pitchFamily="34" charset="0"/>
              <a:buChar char="•"/>
            </a:pPr>
            <a:r>
              <a:rPr lang="ru-RU" sz="1500" b="1" dirty="0">
                <a:solidFill>
                  <a:srgbClr val="000000"/>
                </a:solidFill>
              </a:rPr>
              <a:t>Инфраструктура. </a:t>
            </a:r>
            <a:r>
              <a:rPr lang="ru-RU" sz="1500" dirty="0">
                <a:solidFill>
                  <a:srgbClr val="000000"/>
                </a:solidFill>
              </a:rPr>
              <a:t>Есть ли </a:t>
            </a:r>
            <a:r>
              <a:rPr lang="ru-RU" sz="1500" dirty="0">
                <a:solidFill>
                  <a:srgbClr val="000000"/>
                </a:solidFill>
              </a:rPr>
              <a:t>потенциал </a:t>
            </a:r>
            <a:r>
              <a:rPr lang="ru-RU" sz="1500" dirty="0" smtClean="0">
                <a:solidFill>
                  <a:srgbClr val="000000"/>
                </a:solidFill>
              </a:rPr>
              <a:t>и </a:t>
            </a:r>
            <a:r>
              <a:rPr lang="ru-RU" sz="1500" dirty="0">
                <a:solidFill>
                  <a:srgbClr val="000000"/>
                </a:solidFill>
              </a:rPr>
              <a:t>возможности для поддержки приложений реального времени?</a:t>
            </a:r>
          </a:p>
          <a:p>
            <a:pPr marL="489010" lvl="2" indent="-342900" rtl="0">
              <a:buFont typeface="Arial" panose="020B0604020202020204" pitchFamily="34" charset="0"/>
              <a:buChar char="•"/>
            </a:pPr>
            <a:r>
              <a:rPr lang="ru-RU" sz="1500" b="1" dirty="0" err="1">
                <a:solidFill>
                  <a:srgbClr val="000000"/>
                </a:solidFill>
              </a:rPr>
              <a:t>VoIP</a:t>
            </a:r>
            <a:r>
              <a:rPr lang="ru-RU" sz="1500" b="1" dirty="0">
                <a:solidFill>
                  <a:srgbClr val="000000"/>
                </a:solidFill>
              </a:rPr>
              <a:t> - </a:t>
            </a:r>
            <a:r>
              <a:rPr lang="ru-RU" sz="1500" dirty="0" err="1">
                <a:solidFill>
                  <a:srgbClr val="000000"/>
                </a:solidFill>
              </a:rPr>
              <a:t>VoIP</a:t>
            </a:r>
            <a:r>
              <a:rPr lang="ru-RU" sz="1500" dirty="0">
                <a:solidFill>
                  <a:srgbClr val="000000"/>
                </a:solidFill>
              </a:rPr>
              <a:t> обычно дешевле, чем IP-телефония, но </a:t>
            </a:r>
            <a:r>
              <a:rPr lang="ru-RU" sz="1500" dirty="0" smtClean="0">
                <a:solidFill>
                  <a:srgbClr val="000000"/>
                </a:solidFill>
              </a:rPr>
              <a:t>качеством </a:t>
            </a:r>
            <a:r>
              <a:rPr lang="ru-RU" sz="1500" dirty="0">
                <a:solidFill>
                  <a:srgbClr val="000000"/>
                </a:solidFill>
              </a:rPr>
              <a:t>и </a:t>
            </a:r>
            <a:r>
              <a:rPr lang="ru-RU" sz="1500" dirty="0" smtClean="0">
                <a:solidFill>
                  <a:srgbClr val="000000"/>
                </a:solidFill>
              </a:rPr>
              <a:t>функциями </a:t>
            </a:r>
            <a:r>
              <a:rPr lang="ru-RU" sz="1500" dirty="0">
                <a:solidFill>
                  <a:srgbClr val="000000"/>
                </a:solidFill>
              </a:rPr>
              <a:t>превосходящий обычную телефонию </a:t>
            </a:r>
          </a:p>
          <a:p>
            <a:pPr marL="489010" lvl="2" indent="-342900" rtl="0">
              <a:buFont typeface="Arial" panose="020B0604020202020204" pitchFamily="34" charset="0"/>
              <a:buChar char="•"/>
            </a:pPr>
            <a:r>
              <a:rPr lang="ru-RU" sz="1500" b="1" dirty="0">
                <a:solidFill>
                  <a:srgbClr val="000000"/>
                </a:solidFill>
              </a:rPr>
              <a:t>IP-телефония - </a:t>
            </a:r>
            <a:r>
              <a:rPr lang="ru-RU" sz="1500" dirty="0">
                <a:solidFill>
                  <a:srgbClr val="000000"/>
                </a:solidFill>
              </a:rPr>
              <a:t>Использует выделенные серверы формы управления вызовом и сигнализации. </a:t>
            </a:r>
          </a:p>
          <a:p>
            <a:pPr marL="489010" lvl="2" indent="-342900" rtl="0">
              <a:buFont typeface="Arial" panose="020B0604020202020204" pitchFamily="34" charset="0"/>
              <a:buChar char="•"/>
            </a:pPr>
            <a:r>
              <a:rPr lang="ru-RU" sz="1500" b="1" dirty="0">
                <a:solidFill>
                  <a:srgbClr val="000000"/>
                </a:solidFill>
              </a:rPr>
              <a:t>Приложения в режиме реального </a:t>
            </a:r>
            <a:r>
              <a:rPr lang="ru-RU" sz="1500" b="1" dirty="0" err="1">
                <a:solidFill>
                  <a:srgbClr val="000000"/>
                </a:solidFill>
              </a:rPr>
              <a:t>времени.</a:t>
            </a:r>
            <a:r>
              <a:rPr lang="ru-RU" sz="1500" dirty="0" err="1">
                <a:solidFill>
                  <a:srgbClr val="000000"/>
                </a:solidFill>
              </a:rPr>
              <a:t>Сеть</a:t>
            </a:r>
            <a:r>
              <a:rPr lang="ru-RU" sz="1500" dirty="0">
                <a:solidFill>
                  <a:srgbClr val="000000"/>
                </a:solidFill>
              </a:rPr>
              <a:t> должна поддерживать механизмы качества обслуживания (</a:t>
            </a:r>
            <a:r>
              <a:rPr lang="ru-RU" sz="1500" dirty="0" err="1">
                <a:solidFill>
                  <a:srgbClr val="000000"/>
                </a:solidFill>
              </a:rPr>
              <a:t>QoS</a:t>
            </a:r>
            <a:r>
              <a:rPr lang="ru-RU" sz="1500" dirty="0">
                <a:solidFill>
                  <a:srgbClr val="000000"/>
                </a:solidFill>
              </a:rPr>
              <a:t>) для минимизации проблем с задержкой. Существует два протокола, удовлетворяющих этому требованию, — </a:t>
            </a:r>
            <a:r>
              <a:rPr lang="ru-RU" sz="1500" dirty="0" smtClean="0">
                <a:solidFill>
                  <a:srgbClr val="000000"/>
                </a:solidFill>
              </a:rPr>
              <a:t>RTP </a:t>
            </a:r>
            <a:r>
              <a:rPr lang="ru-RU" sz="1500" dirty="0">
                <a:solidFill>
                  <a:srgbClr val="000000"/>
                </a:solidFill>
              </a:rPr>
              <a:t>и </a:t>
            </a:r>
            <a:r>
              <a:rPr lang="ru-RU" sz="1500" dirty="0" smtClean="0">
                <a:solidFill>
                  <a:srgbClr val="000000"/>
                </a:solidFill>
              </a:rPr>
              <a:t>RTCP.</a:t>
            </a:r>
            <a:endParaRPr lang="ru-RU" sz="1500" dirty="0">
              <a:solidFill>
                <a:srgbClr val="000000"/>
              </a:solidFill>
            </a:endParaRPr>
          </a:p>
        </p:txBody>
      </p:sp>
    </p:spTree>
    <p:extLst>
      <p:ext uri="{BB962C8B-B14F-4D97-AF65-F5344CB8AC3E}">
        <p14:creationId xmlns:p14="http://schemas.microsoft.com/office/powerpoint/2010/main" val="124149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17.3. Масштабирование до более крупных сетей</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Масштабирование до более крупных сетей </a:t>
            </a:r>
            <a:r>
              <a:rPr lang="en-US" dirty="0"/>
              <a:t/>
            </a:r>
            <a:br>
              <a:rPr lang="en-US" dirty="0"/>
            </a:br>
            <a:r>
              <a:rPr lang="ru-RU" sz="2400"/>
              <a:t>Расширение небольшой сети</a:t>
            </a:r>
          </a:p>
        </p:txBody>
      </p:sp>
      <p:sp>
        <p:nvSpPr>
          <p:cNvPr id="4" name="Content Placeholder 3">
            <a:extLst>
              <a:ext uri="{FF2B5EF4-FFF2-40B4-BE49-F238E27FC236}">
                <a16:creationId xmlns:a16="http://schemas.microsoft.com/office/drawing/2014/main" id="{4D4DC2CE-CBF1-4EDA-BBE9-D4BCE31CD2E2}"/>
              </a:ext>
            </a:extLst>
          </p:cNvPr>
          <p:cNvSpPr>
            <a:spLocks noGrp="1"/>
          </p:cNvSpPr>
          <p:nvPr>
            <p:ph idx="1"/>
          </p:nvPr>
        </p:nvSpPr>
        <p:spPr>
          <a:xfrm>
            <a:off x="228600" y="731837"/>
            <a:ext cx="8796867" cy="3689897"/>
          </a:xfrm>
        </p:spPr>
        <p:txBody>
          <a:bodyPr/>
          <a:lstStyle/>
          <a:p>
            <a:pPr marL="0" indent="0" algn="l" rtl="0"/>
            <a:r>
              <a:rPr lang="ru-RU" sz="1600" dirty="0">
                <a:solidFill>
                  <a:srgbClr val="000000"/>
                </a:solidFill>
              </a:rPr>
              <a:t>Расширение — естественный процесс для многих малых предприятий, поэтому используемые в них сети должны расти и развиваться соответственно. Желательно, чтобы у администратора сети было достаточно времени для принятия взвешенных решений относительно расширения сети по мере развития компании.</a:t>
            </a:r>
          </a:p>
          <a:p>
            <a:pPr marL="0" indent="0" algn="l" rtl="0"/>
            <a:r>
              <a:rPr lang="ru-RU" sz="1600" dirty="0" smtClean="0">
                <a:solidFill>
                  <a:srgbClr val="000000"/>
                </a:solidFill>
              </a:rPr>
              <a:t>Для </a:t>
            </a:r>
            <a:r>
              <a:rPr lang="ru-RU" sz="1600" dirty="0">
                <a:solidFill>
                  <a:srgbClr val="000000"/>
                </a:solidFill>
              </a:rPr>
              <a:t>масштабирования сети требуется ряд элементов:</a:t>
            </a:r>
          </a:p>
          <a:p>
            <a:pPr marL="415985" lvl="1" indent="-342900" rtl="0">
              <a:buFont typeface="Arial" panose="020B0604020202020204" pitchFamily="34" charset="0"/>
              <a:buChar char="•"/>
            </a:pPr>
            <a:r>
              <a:rPr lang="ru-RU" sz="1600" b="1" dirty="0">
                <a:solidFill>
                  <a:srgbClr val="000000"/>
                </a:solidFill>
              </a:rPr>
              <a:t>Сетевая документация - </a:t>
            </a:r>
            <a:r>
              <a:rPr lang="ru-RU" sz="1600" dirty="0">
                <a:solidFill>
                  <a:srgbClr val="000000"/>
                </a:solidFill>
              </a:rPr>
              <a:t> Физическая и логическая топология</a:t>
            </a:r>
          </a:p>
          <a:p>
            <a:pPr marL="415985" lvl="1" indent="-342900" rtl="0">
              <a:buFont typeface="Arial" panose="020B0604020202020204" pitchFamily="34" charset="0"/>
              <a:buChar char="•"/>
            </a:pPr>
            <a:r>
              <a:rPr lang="ru-RU" sz="1600" b="1" dirty="0">
                <a:solidFill>
                  <a:srgbClr val="000000"/>
                </a:solidFill>
              </a:rPr>
              <a:t>Реестр устройств — </a:t>
            </a:r>
            <a:r>
              <a:rPr lang="ru-RU" sz="1600" dirty="0">
                <a:solidFill>
                  <a:srgbClr val="000000"/>
                </a:solidFill>
              </a:rPr>
              <a:t>список устройств, использующих или образующих сеть</a:t>
            </a:r>
          </a:p>
          <a:p>
            <a:pPr marL="415985" lvl="1" indent="-342900" rtl="0">
              <a:buFont typeface="Arial" panose="020B0604020202020204" pitchFamily="34" charset="0"/>
              <a:buChar char="•"/>
            </a:pPr>
            <a:r>
              <a:rPr lang="ru-RU" sz="1600" b="1" dirty="0">
                <a:solidFill>
                  <a:srgbClr val="000000"/>
                </a:solidFill>
              </a:rPr>
              <a:t>Бюджет - </a:t>
            </a:r>
            <a:r>
              <a:rPr lang="ru-RU" sz="1600" dirty="0">
                <a:solidFill>
                  <a:srgbClr val="000000"/>
                </a:solidFill>
              </a:rPr>
              <a:t>детализированный бюджет на ИТ, включая годовой бюджет на закупку оборудования на финансовый год</a:t>
            </a:r>
          </a:p>
          <a:p>
            <a:pPr marL="415985" lvl="1" indent="-342900" rtl="0">
              <a:buFont typeface="Arial" panose="020B0604020202020204" pitchFamily="34" charset="0"/>
              <a:buChar char="•"/>
            </a:pPr>
            <a:r>
              <a:rPr lang="ru-RU" sz="1600" b="1" dirty="0">
                <a:solidFill>
                  <a:srgbClr val="000000"/>
                </a:solidFill>
              </a:rPr>
              <a:t>Анализ трафика — </a:t>
            </a:r>
            <a:r>
              <a:rPr lang="ru-RU" sz="1600" dirty="0">
                <a:solidFill>
                  <a:srgbClr val="000000"/>
                </a:solidFill>
              </a:rPr>
              <a:t>протоколы, приложения и службы, а также их требования к трафику; должны быть задокументированы</a:t>
            </a:r>
          </a:p>
          <a:p>
            <a:pPr marL="0" indent="0" algn="l" rtl="0"/>
            <a:r>
              <a:rPr lang="ru-RU" sz="1600" dirty="0">
                <a:solidFill>
                  <a:srgbClr val="000000"/>
                </a:solidFill>
              </a:rPr>
              <a:t>Эти элементы используются для принятия взвешенных решений в рамках масштабирования небольшой сети.</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36811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Масштабирование до более крупных сетей </a:t>
            </a:r>
            <a:r>
              <a:rPr lang="en-US" dirty="0"/>
              <a:t/>
            </a:r>
            <a:br>
              <a:rPr lang="en-US" dirty="0"/>
            </a:br>
            <a:r>
              <a:rPr lang="ru-RU" sz="2400"/>
              <a:t>Анализ протоколов</a:t>
            </a:r>
          </a:p>
        </p:txBody>
      </p:sp>
      <p:sp>
        <p:nvSpPr>
          <p:cNvPr id="5" name="Content Placeholder 4">
            <a:extLst>
              <a:ext uri="{FF2B5EF4-FFF2-40B4-BE49-F238E27FC236}">
                <a16:creationId xmlns:a16="http://schemas.microsoft.com/office/drawing/2014/main" id="{3DD0F7E2-6CB1-4DF6-97A5-A655F8C79DD2}"/>
              </a:ext>
            </a:extLst>
          </p:cNvPr>
          <p:cNvSpPr>
            <a:spLocks noGrp="1"/>
          </p:cNvSpPr>
          <p:nvPr>
            <p:ph idx="1"/>
          </p:nvPr>
        </p:nvSpPr>
        <p:spPr>
          <a:xfrm>
            <a:off x="355600" y="731837"/>
            <a:ext cx="8399119" cy="3689897"/>
          </a:xfrm>
        </p:spPr>
        <p:txBody>
          <a:bodyPr/>
          <a:lstStyle/>
          <a:p>
            <a:pPr marL="0" indent="0" algn="l" rtl="0"/>
            <a:r>
              <a:rPr lang="ru-RU" sz="1600" dirty="0">
                <a:solidFill>
                  <a:srgbClr val="000000"/>
                </a:solidFill>
              </a:rPr>
              <a:t>По мере роста сети очень важно понимать тип и поток трафика, проходящего по сети. Существует несколько инструментов управления сетью, которые могут быть использованы для этой цели.</a:t>
            </a:r>
          </a:p>
          <a:p>
            <a:pPr marL="0" indent="0" algn="l"/>
            <a:endParaRPr lang="en-US" sz="1600" dirty="0">
              <a:solidFill>
                <a:srgbClr val="000000"/>
              </a:solidFill>
            </a:endParaRPr>
          </a:p>
          <a:p>
            <a:pPr marL="0" indent="0" algn="l" rtl="0"/>
            <a:r>
              <a:rPr lang="ru-RU" sz="1600" dirty="0">
                <a:solidFill>
                  <a:srgbClr val="000000"/>
                </a:solidFill>
              </a:rPr>
              <a:t>Для того, чтобы определить характерные потоки трафика, важно:</a:t>
            </a:r>
          </a:p>
          <a:p>
            <a:pPr marL="358835" lvl="1" indent="-285750" rtl="0">
              <a:buFont typeface="Arial" panose="020B0604020202020204" pitchFamily="34" charset="0"/>
              <a:buChar char="•"/>
            </a:pPr>
            <a:r>
              <a:rPr lang="ru-RU" sz="1600" dirty="0">
                <a:solidFill>
                  <a:srgbClr val="000000"/>
                </a:solidFill>
              </a:rPr>
              <a:t>Захват трафика следует производить в период пиковой нагрузки, чтобы получить надлежащее представление о различных типах трафика</a:t>
            </a:r>
          </a:p>
          <a:p>
            <a:pPr marL="358835" lvl="1" indent="-285750" rtl="0">
              <a:buFont typeface="Arial" panose="020B0604020202020204" pitchFamily="34" charset="0"/>
              <a:buChar char="•"/>
            </a:pPr>
            <a:r>
              <a:rPr lang="ru-RU" sz="1600" dirty="0">
                <a:solidFill>
                  <a:srgbClr val="000000"/>
                </a:solidFill>
              </a:rPr>
              <a:t>Выполнить захват в различных сегментах сети; некоторые типы трафика будут ограничены определенными сегментами.</a:t>
            </a:r>
          </a:p>
          <a:p>
            <a:pPr marL="358835" lvl="1" indent="-285750" rtl="0">
              <a:buFont typeface="Arial" panose="020B0604020202020204" pitchFamily="34" charset="0"/>
              <a:buChar char="•"/>
            </a:pPr>
            <a:r>
              <a:rPr lang="ru-RU" sz="1600" dirty="0">
                <a:solidFill>
                  <a:srgbClr val="000000"/>
                </a:solidFill>
              </a:rPr>
              <a:t>Информация, собранная анализатором протоколов, оценивается на основе данных об источнике и получателе трафика, а также с учетом типа </a:t>
            </a:r>
            <a:r>
              <a:rPr lang="ru-RU" sz="1600" dirty="0" smtClean="0">
                <a:solidFill>
                  <a:srgbClr val="000000"/>
                </a:solidFill>
              </a:rPr>
              <a:t>трафика</a:t>
            </a:r>
            <a:r>
              <a:rPr lang="ru-RU" sz="1600" dirty="0">
                <a:solidFill>
                  <a:srgbClr val="000000"/>
                </a:solidFill>
              </a:rPr>
              <a:t>. </a:t>
            </a:r>
          </a:p>
          <a:p>
            <a:pPr marL="358835" lvl="1" indent="-285750" rtl="0">
              <a:buFont typeface="Arial" panose="020B0604020202020204" pitchFamily="34" charset="0"/>
              <a:buChar char="•"/>
            </a:pPr>
            <a:r>
              <a:rPr lang="ru-RU" sz="1600" dirty="0">
                <a:solidFill>
                  <a:srgbClr val="000000"/>
                </a:solidFill>
              </a:rPr>
              <a:t>Результаты анализа можно использовать при принятии решений об эффективном управлении трафиком.</a:t>
            </a:r>
          </a:p>
        </p:txBody>
      </p:sp>
    </p:spTree>
    <p:extLst>
      <p:ext uri="{BB962C8B-B14F-4D97-AF65-F5344CB8AC3E}">
        <p14:creationId xmlns:p14="http://schemas.microsoft.com/office/powerpoint/2010/main" val="3979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Масштабирование до более крупных сетей </a:t>
            </a:r>
            <a:r>
              <a:rPr lang="en-US" dirty="0"/>
              <a:t/>
            </a:r>
            <a:br>
              <a:rPr lang="en-US" dirty="0"/>
            </a:br>
            <a:r>
              <a:rPr lang="ru-RU" sz="2400"/>
              <a:t>Использование сети сотрудниками</a:t>
            </a:r>
          </a:p>
        </p:txBody>
      </p:sp>
      <p:sp>
        <p:nvSpPr>
          <p:cNvPr id="4" name="Content Placeholder 3">
            <a:extLst>
              <a:ext uri="{FF2B5EF4-FFF2-40B4-BE49-F238E27FC236}">
                <a16:creationId xmlns:a16="http://schemas.microsoft.com/office/drawing/2014/main" id="{A4F111CF-BA9E-4AFA-8A34-8CA18113097A}"/>
              </a:ext>
            </a:extLst>
          </p:cNvPr>
          <p:cNvSpPr>
            <a:spLocks noGrp="1"/>
          </p:cNvSpPr>
          <p:nvPr>
            <p:ph idx="1"/>
          </p:nvPr>
        </p:nvSpPr>
        <p:spPr>
          <a:xfrm>
            <a:off x="66675" y="609600"/>
            <a:ext cx="8972549" cy="4095749"/>
          </a:xfrm>
        </p:spPr>
        <p:txBody>
          <a:bodyPr/>
          <a:lstStyle/>
          <a:p>
            <a:pPr marL="0" indent="0" algn="l" rtl="0"/>
            <a:r>
              <a:rPr lang="ru-RU" sz="1600" dirty="0">
                <a:solidFill>
                  <a:srgbClr val="000000"/>
                </a:solidFill>
              </a:rPr>
              <a:t>Многие операционные системы предоставляют встроенные средства для отображения такой информации. Эти инструменты могут использоваться для получения «моментального снимка» информации, например:</a:t>
            </a:r>
          </a:p>
          <a:p>
            <a:pPr marL="415985" lvl="1" indent="-342900" rtl="0">
              <a:buFont typeface="Arial" panose="020B0604020202020204" pitchFamily="34" charset="0"/>
              <a:buChar char="•"/>
            </a:pPr>
            <a:r>
              <a:rPr lang="ru-RU" sz="1600" dirty="0" smtClean="0">
                <a:solidFill>
                  <a:srgbClr val="000000"/>
                </a:solidFill>
              </a:rPr>
              <a:t>ОС </a:t>
            </a:r>
            <a:r>
              <a:rPr lang="ru-RU" sz="1600" dirty="0">
                <a:solidFill>
                  <a:srgbClr val="000000"/>
                </a:solidFill>
              </a:rPr>
              <a:t>и ее версия</a:t>
            </a:r>
          </a:p>
          <a:p>
            <a:pPr marL="415985" lvl="1" indent="-342900" rtl="0">
              <a:buFont typeface="Arial" panose="020B0604020202020204" pitchFamily="34" charset="0"/>
              <a:buChar char="•"/>
            </a:pPr>
            <a:r>
              <a:rPr lang="ru-RU" sz="1600" dirty="0">
                <a:solidFill>
                  <a:srgbClr val="000000"/>
                </a:solidFill>
              </a:rPr>
              <a:t>Использование ЦП</a:t>
            </a:r>
          </a:p>
          <a:p>
            <a:pPr marL="415985" lvl="1" indent="-342900" rtl="0">
              <a:buFont typeface="Arial" panose="020B0604020202020204" pitchFamily="34" charset="0"/>
              <a:buChar char="•"/>
            </a:pPr>
            <a:r>
              <a:rPr lang="ru-RU" sz="1600" dirty="0">
                <a:solidFill>
                  <a:srgbClr val="000000"/>
                </a:solidFill>
              </a:rPr>
              <a:t>Использование ОЗУ</a:t>
            </a:r>
          </a:p>
          <a:p>
            <a:pPr marL="415985" lvl="1" indent="-342900" rtl="0">
              <a:buFont typeface="Arial" panose="020B0604020202020204" pitchFamily="34" charset="0"/>
              <a:buChar char="•"/>
            </a:pPr>
            <a:r>
              <a:rPr lang="ru-RU" sz="1600" dirty="0">
                <a:solidFill>
                  <a:srgbClr val="000000"/>
                </a:solidFill>
              </a:rPr>
              <a:t>Использование дискового пространства</a:t>
            </a:r>
          </a:p>
          <a:p>
            <a:pPr marL="415985" lvl="1" indent="-342900" rtl="0">
              <a:buFont typeface="Arial" panose="020B0604020202020204" pitchFamily="34" charset="0"/>
              <a:buChar char="•"/>
            </a:pPr>
            <a:r>
              <a:rPr lang="ru-RU" sz="1600" dirty="0">
                <a:solidFill>
                  <a:srgbClr val="000000"/>
                </a:solidFill>
              </a:rPr>
              <a:t>Приложения, не являющиеся сетевыми</a:t>
            </a:r>
          </a:p>
          <a:p>
            <a:pPr marL="415985" lvl="1" indent="-342900" rtl="0">
              <a:buFont typeface="Arial" panose="020B0604020202020204" pitchFamily="34" charset="0"/>
              <a:buChar char="•"/>
            </a:pPr>
            <a:r>
              <a:rPr lang="ru-RU" sz="1600" dirty="0">
                <a:solidFill>
                  <a:srgbClr val="000000"/>
                </a:solidFill>
              </a:rPr>
              <a:t>Сетевые приложения</a:t>
            </a:r>
          </a:p>
          <a:p>
            <a:pPr marL="415985" lvl="1" indent="-342900">
              <a:buFont typeface="Arial" panose="020B0604020202020204" pitchFamily="34" charset="0"/>
              <a:buChar char="•"/>
            </a:pPr>
            <a:endParaRPr lang="en-US" sz="1600" dirty="0">
              <a:solidFill>
                <a:srgbClr val="000000"/>
              </a:solidFill>
            </a:endParaRPr>
          </a:p>
          <a:p>
            <a:pPr marL="0" indent="0" algn="l" rtl="0"/>
            <a:r>
              <a:rPr lang="ru-RU" sz="1600" dirty="0">
                <a:solidFill>
                  <a:srgbClr val="000000"/>
                </a:solidFill>
              </a:rPr>
              <a:t>Документирование снимков по сотрудникам в небольшой сети в динамике существенно повышает информированность администраторов сети о растущих требованиях к протоколам и связанных с ними потоках трафика.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56757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17.4 Проверка подключения</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Проверка подключения</a:t>
            </a:r>
            <a:r>
              <a:rPr lang="en-US" dirty="0"/>
              <a:t/>
            </a:r>
            <a:br>
              <a:rPr lang="en-US" dirty="0"/>
            </a:br>
            <a:r>
              <a:rPr lang="ru-RU" sz="2400"/>
              <a:t>Проверка подключения Проверка подключения с помощью Ping</a:t>
            </a:r>
          </a:p>
        </p:txBody>
      </p:sp>
      <p:sp>
        <p:nvSpPr>
          <p:cNvPr id="5" name="Content Placeholder 4">
            <a:extLst>
              <a:ext uri="{FF2B5EF4-FFF2-40B4-BE49-F238E27FC236}">
                <a16:creationId xmlns:a16="http://schemas.microsoft.com/office/drawing/2014/main" id="{83EF1FB9-F0A5-499F-86F9-615E8074EB5B}"/>
              </a:ext>
            </a:extLst>
          </p:cNvPr>
          <p:cNvSpPr>
            <a:spLocks noGrp="1"/>
          </p:cNvSpPr>
          <p:nvPr>
            <p:ph idx="1"/>
          </p:nvPr>
        </p:nvSpPr>
        <p:spPr>
          <a:xfrm>
            <a:off x="133350" y="687671"/>
            <a:ext cx="8895305" cy="1774104"/>
          </a:xfrm>
        </p:spPr>
        <p:txBody>
          <a:bodyPr/>
          <a:lstStyle/>
          <a:p>
            <a:pPr marL="0" indent="0" algn="l" rtl="0"/>
            <a:r>
              <a:rPr lang="ru-RU" sz="1600" dirty="0">
                <a:solidFill>
                  <a:srgbClr val="000000"/>
                </a:solidFill>
              </a:rPr>
              <a:t>Независимо от того, является ли ваша сеть небольшой и новой, или вы масштабируете существующую сеть, вы всегда будете иметь возможность убедиться, что ваши компоненты правильно подключены друг к другу и к Интернету. </a:t>
            </a:r>
          </a:p>
          <a:p>
            <a:pPr marL="342900" indent="-342900" algn="l" rtl="0">
              <a:buFont typeface="Arial" panose="020B0604020202020204" pitchFamily="34" charset="0"/>
              <a:buChar char="•"/>
            </a:pPr>
            <a:r>
              <a:rPr lang="ru-RU" sz="1600" dirty="0">
                <a:solidFill>
                  <a:srgbClr val="000000"/>
                </a:solidFill>
              </a:rPr>
              <a:t>Команда </a:t>
            </a:r>
            <a:r>
              <a:rPr lang="ru-RU" sz="1600" dirty="0" err="1">
                <a:solidFill>
                  <a:srgbClr val="000000"/>
                </a:solidFill>
              </a:rPr>
              <a:t>ping</a:t>
            </a:r>
            <a:r>
              <a:rPr lang="ru-RU" sz="1600" dirty="0">
                <a:solidFill>
                  <a:srgbClr val="000000"/>
                </a:solidFill>
              </a:rPr>
              <a:t>, доступная в большинстве операционных систем, является наиболее эффективным способом быстрого тестирования подключения уровня 3 между IP-адресами источника и назначения.</a:t>
            </a:r>
          </a:p>
          <a:p>
            <a:pPr marL="342900" indent="-342900" algn="l" rtl="0">
              <a:buFont typeface="Arial" panose="020B0604020202020204" pitchFamily="34" charset="0"/>
              <a:buChar char="•"/>
            </a:pPr>
            <a:r>
              <a:rPr lang="ru-RU" sz="1600" dirty="0">
                <a:solidFill>
                  <a:srgbClr val="000000"/>
                </a:solidFill>
              </a:rPr>
              <a:t>Команда </a:t>
            </a:r>
            <a:r>
              <a:rPr lang="ru-RU" sz="1600" dirty="0" err="1">
                <a:solidFill>
                  <a:srgbClr val="000000"/>
                </a:solidFill>
              </a:rPr>
              <a:t>ping</a:t>
            </a:r>
            <a:r>
              <a:rPr lang="ru-RU" sz="1600" dirty="0">
                <a:solidFill>
                  <a:srgbClr val="000000"/>
                </a:solidFill>
              </a:rPr>
              <a:t> использует эхо протокола </a:t>
            </a:r>
            <a:r>
              <a:rPr lang="ru-RU" sz="1600" dirty="0" smtClean="0">
                <a:solidFill>
                  <a:srgbClr val="000000"/>
                </a:solidFill>
              </a:rPr>
              <a:t>ICMP (</a:t>
            </a:r>
            <a:r>
              <a:rPr lang="ru-RU" sz="1600" dirty="0">
                <a:solidFill>
                  <a:srgbClr val="000000"/>
                </a:solidFill>
              </a:rPr>
              <a:t>ICMP Тип 8) и эхо ответа (ICMP Тип 0). </a:t>
            </a:r>
          </a:p>
        </p:txBody>
      </p:sp>
      <p:pic>
        <p:nvPicPr>
          <p:cNvPr id="8" name="Picture 7">
            <a:extLst>
              <a:ext uri="{FF2B5EF4-FFF2-40B4-BE49-F238E27FC236}">
                <a16:creationId xmlns:a16="http://schemas.microsoft.com/office/drawing/2014/main" id="{617B48B4-4445-4E88-845E-13CC7F3D98F2}"/>
              </a:ext>
            </a:extLst>
          </p:cNvPr>
          <p:cNvPicPr>
            <a:picLocks noChangeAspect="1"/>
          </p:cNvPicPr>
          <p:nvPr/>
        </p:nvPicPr>
        <p:blipFill>
          <a:blip r:embed="rId3"/>
          <a:stretch>
            <a:fillRect/>
          </a:stretch>
        </p:blipFill>
        <p:spPr>
          <a:xfrm>
            <a:off x="216731" y="3154699"/>
            <a:ext cx="4459288" cy="1402879"/>
          </a:xfrm>
          <a:prstGeom prst="rect">
            <a:avLst/>
          </a:prstGeom>
        </p:spPr>
      </p:pic>
      <p:pic>
        <p:nvPicPr>
          <p:cNvPr id="9" name="Picture 8">
            <a:extLst>
              <a:ext uri="{FF2B5EF4-FFF2-40B4-BE49-F238E27FC236}">
                <a16:creationId xmlns:a16="http://schemas.microsoft.com/office/drawing/2014/main" id="{BEBE6953-619E-456B-861D-F9EACA61C9BE}"/>
              </a:ext>
            </a:extLst>
          </p:cNvPr>
          <p:cNvPicPr>
            <a:picLocks noChangeAspect="1"/>
          </p:cNvPicPr>
          <p:nvPr/>
        </p:nvPicPr>
        <p:blipFill>
          <a:blip r:embed="rId4"/>
          <a:stretch>
            <a:fillRect/>
          </a:stretch>
        </p:blipFill>
        <p:spPr>
          <a:xfrm>
            <a:off x="4676019" y="2618081"/>
            <a:ext cx="4352636" cy="1238058"/>
          </a:xfrm>
          <a:prstGeom prst="rect">
            <a:avLst/>
          </a:prstGeom>
        </p:spPr>
      </p:pic>
    </p:spTree>
    <p:extLst>
      <p:ext uri="{BB962C8B-B14F-4D97-AF65-F5344CB8AC3E}">
        <p14:creationId xmlns:p14="http://schemas.microsoft.com/office/powerpoint/2010/main" val="5676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ru-RU" dirty="0"/>
              <a:t>В этом модуле</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ru-RU" dirty="0"/>
              <a:t>Для облегчения обучения в этот модуль могут быть включены следующие функции в GUI:</a:t>
            </a:r>
            <a:endParaRPr lang="en-US" dirty="0"/>
          </a:p>
          <a:p>
            <a:endParaRPr lang="en-US" dirty="0"/>
          </a:p>
          <a:p>
            <a:endParaRPr lang="en-US" dirty="0" smtClean="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291944" y="1278314"/>
          <a:ext cx="8557528" cy="3088407"/>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pPr rtl="0"/>
                      <a:r>
                        <a:rPr lang="ru-RU" dirty="0" smtClean="0"/>
                        <a:t>Функции</a:t>
                      </a:r>
                      <a:endParaRPr lang="ru-RU" dirty="0"/>
                    </a:p>
                  </a:txBody>
                  <a:tcPr/>
                </a:tc>
                <a:tc>
                  <a:txBody>
                    <a:bodyPr/>
                    <a:lstStyle/>
                    <a:p>
                      <a:pPr rtl="0"/>
                      <a:r>
                        <a:rPr lang="ru-RU" dirty="0" smtClean="0"/>
                        <a:t>Описание</a:t>
                      </a:r>
                      <a:endParaRPr lang="ru-RU" dirty="0"/>
                    </a:p>
                  </a:txBody>
                  <a:tcPr/>
                </a:tc>
                <a:extLst>
                  <a:ext uri="{0D108BD9-81ED-4DB2-BD59-A6C34878D82A}">
                    <a16:rowId xmlns:a16="http://schemas.microsoft.com/office/drawing/2014/main" val="367710602"/>
                  </a:ext>
                </a:extLst>
              </a:tr>
              <a:tr h="331556">
                <a:tc>
                  <a:txBody>
                    <a:bodyPr/>
                    <a:lstStyle/>
                    <a:p>
                      <a:pPr algn="l" rtl="0" fontAlgn="b"/>
                      <a:r>
                        <a:rPr lang="ru-RU" sz="1400" b="0" i="0" u="none" strike="noStrike" dirty="0" smtClean="0">
                          <a:solidFill>
                            <a:srgbClr val="000000"/>
                          </a:solidFill>
                          <a:effectLst/>
                          <a:latin typeface="+mn-lt"/>
                        </a:rPr>
                        <a:t>Анимация</a:t>
                      </a:r>
                      <a:endParaRPr lang="ru-RU" sz="1400" b="0" i="0" u="none" strike="noStrike" dirty="0">
                        <a:solidFill>
                          <a:srgbClr val="000000"/>
                        </a:solidFill>
                        <a:effectLst/>
                        <a:latin typeface="+mn-lt"/>
                      </a:endParaRP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dirty="0" smtClean="0"/>
                        <a:t>Познакомит учащихся с новыми навыками и понятиями.</a:t>
                      </a:r>
                      <a:endParaRPr lang="ru-RU" dirty="0"/>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mn-lt"/>
                        </a:rPr>
                        <a:t>Видео</a:t>
                      </a:r>
                      <a:endParaRPr lang="ru-RU" sz="1400" b="0" i="0" u="none" strike="noStrike" dirty="0">
                        <a:solidFill>
                          <a:srgbClr val="000000"/>
                        </a:solidFill>
                        <a:effectLst/>
                        <a:latin typeface="+mn-lt"/>
                      </a:endParaRP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dirty="0" smtClean="0"/>
                        <a:t>Познакомит учащихся с новыми навыками и понятиями.</a:t>
                      </a:r>
                      <a:endParaRPr lang="ru-RU" dirty="0"/>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mn-lt"/>
                        </a:rPr>
                        <a:t>«Проверьте</a:t>
                      </a:r>
                      <a:r>
                        <a:rPr lang="ru-RU" sz="1400" b="0" i="0" u="none" strike="noStrike" baseline="0" dirty="0" smtClean="0">
                          <a:solidFill>
                            <a:srgbClr val="000000"/>
                          </a:solidFill>
                          <a:effectLst/>
                          <a:latin typeface="+mn-lt"/>
                        </a:rPr>
                        <a:t> свое</a:t>
                      </a:r>
                      <a:r>
                        <a:rPr lang="ru-RU" sz="1400" b="0" i="0" u="none" strike="noStrike" dirty="0" smtClean="0">
                          <a:solidFill>
                            <a:srgbClr val="000000"/>
                          </a:solidFill>
                          <a:effectLst/>
                          <a:latin typeface="+mn-lt"/>
                        </a:rPr>
                        <a:t> понимание</a:t>
                      </a:r>
                      <a:r>
                        <a:rPr lang="ru-RU" sz="1400" b="0" i="0" u="none" strike="noStrike" baseline="0" dirty="0" smtClean="0">
                          <a:solidFill>
                            <a:srgbClr val="000000"/>
                          </a:solidFill>
                          <a:effectLst/>
                          <a:latin typeface="+mn-lt"/>
                        </a:rPr>
                        <a:t> </a:t>
                      </a:r>
                      <a:r>
                        <a:rPr lang="ru-RU" sz="1400" b="0" i="0" u="none" strike="noStrike" dirty="0" smtClean="0">
                          <a:solidFill>
                            <a:srgbClr val="000000"/>
                          </a:solidFill>
                          <a:effectLst/>
                          <a:latin typeface="+mn-lt"/>
                        </a:rPr>
                        <a:t>темы»</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Онлайн</a:t>
                      </a:r>
                      <a:r>
                        <a:rPr lang="ru-RU" baseline="0" dirty="0" smtClean="0"/>
                        <a:t>-к</a:t>
                      </a:r>
                      <a:r>
                        <a:rPr lang="ru-RU" dirty="0" smtClean="0"/>
                        <a:t>онтрольная по теме,</a:t>
                      </a:r>
                      <a:r>
                        <a:rPr lang="ru-RU" baseline="0" dirty="0" smtClean="0"/>
                        <a:t> чтобы помочь ученикам самостоятельно оценить понимание материала.</a:t>
                      </a:r>
                      <a:endParaRPr lang="ru-RU" dirty="0"/>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mn-lt"/>
                        </a:rPr>
                        <a:t>Интерактивные</a:t>
                      </a:r>
                      <a:r>
                        <a:rPr lang="ru-RU" sz="1400" b="0" i="0" u="none" strike="noStrike" baseline="0" dirty="0" smtClean="0">
                          <a:solidFill>
                            <a:srgbClr val="000000"/>
                          </a:solidFill>
                          <a:effectLst/>
                          <a:latin typeface="+mn-lt"/>
                        </a:rPr>
                        <a:t> задания</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Задания</a:t>
                      </a:r>
                      <a:r>
                        <a:rPr lang="ru-RU" baseline="0" dirty="0" smtClean="0"/>
                        <a:t> р</a:t>
                      </a:r>
                      <a:r>
                        <a:rPr lang="ru-RU" dirty="0" smtClean="0"/>
                        <a:t>азных форматов, чтобы помочь ученикам оценить понимание материала.</a:t>
                      </a:r>
                      <a:endParaRPr lang="ru-RU" dirty="0"/>
                    </a:p>
                  </a:txBody>
                  <a:tcPr/>
                </a:tc>
                <a:extLst>
                  <a:ext uri="{0D108BD9-81ED-4DB2-BD59-A6C34878D82A}">
                    <a16:rowId xmlns:a16="http://schemas.microsoft.com/office/drawing/2014/main" val="3454703549"/>
                  </a:ext>
                </a:extLst>
              </a:tr>
              <a:tr h="215293">
                <a:tc>
                  <a:txBody>
                    <a:bodyPr/>
                    <a:lstStyle/>
                    <a:p>
                      <a:pPr algn="l" rtl="0" fontAlgn="b"/>
                      <a:r>
                        <a:rPr lang="ru-RU" sz="1400" b="0" i="0" u="none" strike="noStrike" dirty="0" smtClean="0">
                          <a:solidFill>
                            <a:srgbClr val="000000"/>
                          </a:solidFill>
                          <a:effectLst/>
                          <a:latin typeface="+mn-lt"/>
                        </a:rPr>
                        <a:t>Проверка синтаксиса</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Небольшие симуляции</a:t>
                      </a:r>
                      <a:r>
                        <a:rPr lang="ru-RU" baseline="0" dirty="0" smtClean="0"/>
                        <a:t> </a:t>
                      </a:r>
                      <a:r>
                        <a:rPr lang="ru-RU" dirty="0" smtClean="0"/>
                        <a:t>для отработки навыков настройки</a:t>
                      </a:r>
                      <a:r>
                        <a:rPr lang="en-US" dirty="0" smtClean="0"/>
                        <a:t> </a:t>
                      </a:r>
                      <a:r>
                        <a:rPr lang="ru-RU" dirty="0" smtClean="0"/>
                        <a:t>в</a:t>
                      </a:r>
                      <a:r>
                        <a:rPr lang="ru-RU" baseline="0" dirty="0" smtClean="0"/>
                        <a:t> </a:t>
                      </a:r>
                      <a:r>
                        <a:rPr lang="ru-RU" dirty="0" smtClean="0"/>
                        <a:t>командной строке </a:t>
                      </a:r>
                      <a:r>
                        <a:rPr lang="ru-RU" dirty="0" err="1" smtClean="0"/>
                        <a:t>Cisco</a:t>
                      </a:r>
                      <a:r>
                        <a:rPr lang="ru-RU" dirty="0" smtClean="0"/>
                        <a:t>.</a:t>
                      </a:r>
                      <a:endParaRPr lang="ru-RU" dirty="0"/>
                    </a:p>
                  </a:txBody>
                  <a:tcPr/>
                </a:tc>
                <a:extLst>
                  <a:ext uri="{0D108BD9-81ED-4DB2-BD59-A6C34878D82A}">
                    <a16:rowId xmlns:a16="http://schemas.microsoft.com/office/drawing/2014/main" val="2195331658"/>
                  </a:ext>
                </a:extLst>
              </a:tr>
              <a:tr h="265091">
                <a:tc>
                  <a:txBody>
                    <a:bodyPr/>
                    <a:lstStyle/>
                    <a:p>
                      <a:pPr algn="l" rtl="0" fontAlgn="b"/>
                      <a:r>
                        <a:rPr lang="ru-RU" sz="1400" b="0" i="0" u="none" strike="noStrike" dirty="0" smtClean="0">
                          <a:solidFill>
                            <a:srgbClr val="000000"/>
                          </a:solidFill>
                          <a:effectLst/>
                          <a:latin typeface="+mn-lt"/>
                        </a:rPr>
                        <a:t>Задания в PT</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Моделирование сетей, предназначенных для изучения, приобретения, укрепления и расширения навыков.</a:t>
                      </a:r>
                      <a:endParaRPr lang="ru-RU" dirty="0"/>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265034178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1024467"/>
          </a:xfrm>
        </p:spPr>
        <p:txBody>
          <a:bodyPr/>
          <a:lstStyle/>
          <a:p>
            <a:pPr rtl="0"/>
            <a:r>
              <a:rPr lang="ru-RU" sz="1600" dirty="0"/>
              <a:t>Проверка подключения</a:t>
            </a:r>
            <a:r>
              <a:rPr lang="en-US" dirty="0"/>
              <a:t/>
            </a:r>
            <a:br>
              <a:rPr lang="en-US" dirty="0"/>
            </a:br>
            <a:r>
              <a:rPr lang="ru-RU" sz="2400" dirty="0"/>
              <a:t>Проверка подключения Проверка подключения с помощью </a:t>
            </a:r>
            <a:r>
              <a:rPr lang="ru-RU" sz="2400" dirty="0" err="1"/>
              <a:t>Ping</a:t>
            </a:r>
            <a:r>
              <a:rPr lang="ru-RU" sz="2400" dirty="0"/>
              <a:t> (продолжение) </a:t>
            </a:r>
          </a:p>
        </p:txBody>
      </p:sp>
      <p:sp>
        <p:nvSpPr>
          <p:cNvPr id="5" name="Content Placeholder 4">
            <a:extLst>
              <a:ext uri="{FF2B5EF4-FFF2-40B4-BE49-F238E27FC236}">
                <a16:creationId xmlns:a16="http://schemas.microsoft.com/office/drawing/2014/main" id="{83EF1FB9-F0A5-499F-86F9-615E8074EB5B}"/>
              </a:ext>
            </a:extLst>
          </p:cNvPr>
          <p:cNvSpPr>
            <a:spLocks noGrp="1"/>
          </p:cNvSpPr>
          <p:nvPr>
            <p:ph idx="1"/>
          </p:nvPr>
        </p:nvSpPr>
        <p:spPr>
          <a:xfrm>
            <a:off x="257175" y="914399"/>
            <a:ext cx="8497544" cy="912439"/>
          </a:xfrm>
        </p:spPr>
        <p:txBody>
          <a:bodyPr/>
          <a:lstStyle/>
          <a:p>
            <a:pPr marL="0" indent="0" algn="l" rtl="0"/>
            <a:r>
              <a:rPr lang="ru-RU" sz="1600" dirty="0">
                <a:solidFill>
                  <a:srgbClr val="000000"/>
                </a:solidFill>
              </a:rPr>
              <a:t>На узле </a:t>
            </a:r>
            <a:r>
              <a:rPr lang="ru-RU" sz="1600" dirty="0" err="1">
                <a:solidFill>
                  <a:srgbClr val="000000"/>
                </a:solidFill>
              </a:rPr>
              <a:t>Windows</a:t>
            </a:r>
            <a:r>
              <a:rPr lang="ru-RU" sz="1600" dirty="0">
                <a:solidFill>
                  <a:srgbClr val="000000"/>
                </a:solidFill>
              </a:rPr>
              <a:t> 10 команда </a:t>
            </a:r>
            <a:r>
              <a:rPr lang="ru-RU" sz="1600" dirty="0" err="1">
                <a:solidFill>
                  <a:srgbClr val="000000"/>
                </a:solidFill>
              </a:rPr>
              <a:t>ping</a:t>
            </a:r>
            <a:r>
              <a:rPr lang="ru-RU" sz="1600" dirty="0">
                <a:solidFill>
                  <a:srgbClr val="000000"/>
                </a:solidFill>
              </a:rPr>
              <a:t> отправляет четыре последовательных эхо-сообщения ICMP и ожидает четыре последовательных эхо-ответа ICMP от места назначения. </a:t>
            </a:r>
            <a:r>
              <a:rPr lang="ru-RU" sz="1600" dirty="0" err="1">
                <a:solidFill>
                  <a:srgbClr val="000000"/>
                </a:solidFill>
              </a:rPr>
              <a:t>Ping</a:t>
            </a:r>
            <a:r>
              <a:rPr lang="ru-RU" sz="1600" dirty="0">
                <a:solidFill>
                  <a:srgbClr val="000000"/>
                </a:solidFill>
              </a:rPr>
              <a:t> </a:t>
            </a:r>
            <a:r>
              <a:rPr lang="ru-RU" sz="1600" dirty="0" err="1">
                <a:solidFill>
                  <a:srgbClr val="000000"/>
                </a:solidFill>
              </a:rPr>
              <a:t>Cisco</a:t>
            </a:r>
            <a:r>
              <a:rPr lang="ru-RU" sz="1600" dirty="0">
                <a:solidFill>
                  <a:srgbClr val="000000"/>
                </a:solidFill>
              </a:rPr>
              <a:t> IOS отправляет пять эхо-сообщений ICMP и отображает индикатор для каждого полученного </a:t>
            </a:r>
            <a:r>
              <a:rPr lang="ru-RU" sz="1600" dirty="0" err="1">
                <a:solidFill>
                  <a:srgbClr val="000000"/>
                </a:solidFill>
              </a:rPr>
              <a:t>эхоответа</a:t>
            </a:r>
            <a:r>
              <a:rPr lang="ru-RU" sz="1600" dirty="0">
                <a:solidFill>
                  <a:srgbClr val="000000"/>
                </a:solidFill>
              </a:rPr>
              <a:t> ICMP.</a:t>
            </a:r>
          </a:p>
          <a:p>
            <a:pPr marL="0" indent="0" algn="l" rtl="0"/>
            <a:r>
              <a:rPr lang="ru-RU" sz="1600" dirty="0" smtClean="0">
                <a:solidFill>
                  <a:srgbClr val="000000"/>
                </a:solidFill>
              </a:rPr>
              <a:t>Индикаторы </a:t>
            </a:r>
            <a:r>
              <a:rPr lang="ru-RU" sz="1600" dirty="0">
                <a:solidFill>
                  <a:srgbClr val="000000"/>
                </a:solidFill>
              </a:rPr>
              <a:t>команды </a:t>
            </a:r>
            <a:r>
              <a:rPr lang="ru-RU" sz="1600" dirty="0" err="1">
                <a:solidFill>
                  <a:srgbClr val="000000"/>
                </a:solidFill>
              </a:rPr>
              <a:t>ping</a:t>
            </a:r>
            <a:r>
              <a:rPr lang="ru-RU" sz="1600" dirty="0">
                <a:solidFill>
                  <a:srgbClr val="000000"/>
                </a:solidFill>
              </a:rPr>
              <a:t> в IOS</a:t>
            </a: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p:txBody>
      </p:sp>
      <p:graphicFrame>
        <p:nvGraphicFramePr>
          <p:cNvPr id="6" name="Table 6">
            <a:extLst>
              <a:ext uri="{FF2B5EF4-FFF2-40B4-BE49-F238E27FC236}">
                <a16:creationId xmlns:a16="http://schemas.microsoft.com/office/drawing/2014/main" id="{03F69F7F-539D-4510-8B57-D1F149A77EAA}"/>
              </a:ext>
            </a:extLst>
          </p:cNvPr>
          <p:cNvGraphicFramePr>
            <a:graphicFrameLocks noGrp="1"/>
          </p:cNvGraphicFramePr>
          <p:nvPr>
            <p:extLst>
              <p:ext uri="{D42A27DB-BD31-4B8C-83A1-F6EECF244321}">
                <p14:modId xmlns:p14="http://schemas.microsoft.com/office/powerpoint/2010/main" val="1422769092"/>
              </p:ext>
            </p:extLst>
          </p:nvPr>
        </p:nvGraphicFramePr>
        <p:xfrm>
          <a:off x="153114" y="2280653"/>
          <a:ext cx="8601605" cy="1844040"/>
        </p:xfrm>
        <a:graphic>
          <a:graphicData uri="http://schemas.openxmlformats.org/drawingml/2006/table">
            <a:tbl>
              <a:tblPr firstRow="1" bandRow="1">
                <a:tableStyleId>{5C22544A-7EE6-4342-B048-85BDC9FD1C3A}</a:tableStyleId>
              </a:tblPr>
              <a:tblGrid>
                <a:gridCol w="861406">
                  <a:extLst>
                    <a:ext uri="{9D8B030D-6E8A-4147-A177-3AD203B41FA5}">
                      <a16:colId xmlns:a16="http://schemas.microsoft.com/office/drawing/2014/main" val="1295102679"/>
                    </a:ext>
                  </a:extLst>
                </a:gridCol>
                <a:gridCol w="7740199">
                  <a:extLst>
                    <a:ext uri="{9D8B030D-6E8A-4147-A177-3AD203B41FA5}">
                      <a16:colId xmlns:a16="http://schemas.microsoft.com/office/drawing/2014/main" val="252758851"/>
                    </a:ext>
                  </a:extLst>
                </a:gridCol>
              </a:tblGrid>
              <a:tr h="0">
                <a:tc>
                  <a:txBody>
                    <a:bodyPr/>
                    <a:lstStyle/>
                    <a:p>
                      <a:pPr algn="l" rtl="0" fontAlgn="ctr"/>
                      <a:r>
                        <a:rPr lang="ru-RU" sz="1200">
                          <a:effectLst/>
                        </a:rPr>
                        <a:t>Элемент</a:t>
                      </a:r>
                    </a:p>
                  </a:txBody>
                  <a:tcPr marL="47625" marR="47625" marT="47625" marB="47625" anchor="ctr"/>
                </a:tc>
                <a:tc>
                  <a:txBody>
                    <a:bodyPr/>
                    <a:lstStyle/>
                    <a:p>
                      <a:pPr algn="l" rtl="0" fontAlgn="ctr"/>
                      <a:r>
                        <a:rPr lang="ru-RU" sz="1200">
                          <a:effectLst/>
                        </a:rPr>
                        <a:t>Описание</a:t>
                      </a:r>
                    </a:p>
                  </a:txBody>
                  <a:tcPr marL="47625" marR="47625" marT="47625" marB="47625" anchor="ctr"/>
                </a:tc>
                <a:extLst>
                  <a:ext uri="{0D108BD9-81ED-4DB2-BD59-A6C34878D82A}">
                    <a16:rowId xmlns:a16="http://schemas.microsoft.com/office/drawing/2014/main" val="3056744586"/>
                  </a:ext>
                </a:extLst>
              </a:tr>
              <a:tr h="370840">
                <a:tc>
                  <a:txBody>
                    <a:bodyPr/>
                    <a:lstStyle/>
                    <a:p>
                      <a:pPr rtl="0" fontAlgn="ctr"/>
                      <a:r>
                        <a:rPr lang="ru-RU" sz="1200" b="1">
                          <a:solidFill>
                            <a:srgbClr val="000000"/>
                          </a:solidFill>
                          <a:effectLst/>
                        </a:rPr>
                        <a:t>!</a:t>
                      </a:r>
                    </a:p>
                  </a:txBody>
                  <a:tcPr marL="47625" marR="47625" marT="47625" marB="47625" anchor="ctr"/>
                </a:tc>
                <a:tc>
                  <a:txBody>
                    <a:bodyPr/>
                    <a:lstStyle/>
                    <a:p>
                      <a:pPr rtl="0" fontAlgn="ctr">
                        <a:buFont typeface="Arial" panose="020B0604020202020204" pitchFamily="34" charset="0"/>
                        <a:buChar char="•"/>
                      </a:pPr>
                      <a:r>
                        <a:rPr lang="ru-RU" sz="1200" b="0" dirty="0">
                          <a:solidFill>
                            <a:srgbClr val="000000"/>
                          </a:solidFill>
                          <a:effectLst/>
                        </a:rPr>
                        <a:t>Восклицательный знак указывает на успешное получение эхо-ответного сообщения.</a:t>
                      </a:r>
                    </a:p>
                    <a:p>
                      <a:pPr rtl="0" fontAlgn="ctr">
                        <a:buFont typeface="Arial" panose="020B0604020202020204" pitchFamily="34" charset="0"/>
                        <a:buChar char="•"/>
                      </a:pPr>
                      <a:r>
                        <a:rPr lang="ru-RU" sz="1200" b="0" dirty="0">
                          <a:solidFill>
                            <a:srgbClr val="000000"/>
                          </a:solidFill>
                          <a:effectLst/>
                        </a:rPr>
                        <a:t>Он проверяет соединение уровня 3 между источником и пунктом назначения.</a:t>
                      </a:r>
                    </a:p>
                  </a:txBody>
                  <a:tcPr marL="47625" marR="47625" marT="47625" marB="47625" anchor="ctr"/>
                </a:tc>
                <a:extLst>
                  <a:ext uri="{0D108BD9-81ED-4DB2-BD59-A6C34878D82A}">
                    <a16:rowId xmlns:a16="http://schemas.microsoft.com/office/drawing/2014/main" val="1949256186"/>
                  </a:ext>
                </a:extLst>
              </a:tr>
              <a:tr h="370840">
                <a:tc>
                  <a:txBody>
                    <a:bodyPr/>
                    <a:lstStyle/>
                    <a:p>
                      <a:pPr rtl="0" fontAlgn="ctr"/>
                      <a:r>
                        <a:rPr lang="ru-RU" sz="1200" b="1">
                          <a:solidFill>
                            <a:srgbClr val="000000"/>
                          </a:solidFill>
                          <a:effectLst/>
                        </a:rPr>
                        <a:t>.</a:t>
                      </a:r>
                    </a:p>
                  </a:txBody>
                  <a:tcPr marL="47625" marR="47625" marT="47625" marB="47625" anchor="ctr"/>
                </a:tc>
                <a:tc>
                  <a:txBody>
                    <a:bodyPr/>
                    <a:lstStyle/>
                    <a:p>
                      <a:pPr rtl="0" fontAlgn="ctr">
                        <a:buFont typeface="Arial" panose="020B0604020202020204" pitchFamily="34" charset="0"/>
                        <a:buChar char="•"/>
                      </a:pPr>
                      <a:r>
                        <a:rPr lang="ru-RU" sz="1200" b="0" dirty="0">
                          <a:solidFill>
                            <a:srgbClr val="000000"/>
                          </a:solidFill>
                          <a:effectLst/>
                        </a:rPr>
                        <a:t>Точка означает, что истек срок ожидания сообщения эхо-ответа. </a:t>
                      </a:r>
                    </a:p>
                    <a:p>
                      <a:pPr rtl="0" fontAlgn="ctr">
                        <a:buFont typeface="Arial" panose="020B0604020202020204" pitchFamily="34" charset="0"/>
                        <a:buChar char="•"/>
                      </a:pPr>
                      <a:r>
                        <a:rPr lang="ru-RU" sz="1200" b="0" dirty="0">
                          <a:solidFill>
                            <a:srgbClr val="000000"/>
                          </a:solidFill>
                          <a:effectLst/>
                        </a:rPr>
                        <a:t>Это указывает на проблемы подключения в какой-либо точке</a:t>
                      </a:r>
                    </a:p>
                  </a:txBody>
                  <a:tcPr marL="47625" marR="47625" marT="47625" marB="47625" anchor="ctr"/>
                </a:tc>
                <a:extLst>
                  <a:ext uri="{0D108BD9-81ED-4DB2-BD59-A6C34878D82A}">
                    <a16:rowId xmlns:a16="http://schemas.microsoft.com/office/drawing/2014/main" val="51423680"/>
                  </a:ext>
                </a:extLst>
              </a:tr>
              <a:tr h="370840">
                <a:tc>
                  <a:txBody>
                    <a:bodyPr/>
                    <a:lstStyle/>
                    <a:p>
                      <a:pPr rtl="0" fontAlgn="ctr"/>
                      <a:r>
                        <a:rPr lang="ru-RU" sz="1200" b="1">
                          <a:solidFill>
                            <a:srgbClr val="000000"/>
                          </a:solidFill>
                          <a:effectLst/>
                        </a:rPr>
                        <a:t>U</a:t>
                      </a:r>
                    </a:p>
                  </a:txBody>
                  <a:tcPr marL="47625" marR="47625" marT="47625" marB="47625" anchor="ctr"/>
                </a:tc>
                <a:tc>
                  <a:txBody>
                    <a:bodyPr/>
                    <a:lstStyle/>
                    <a:p>
                      <a:pPr rtl="0" fontAlgn="ctr">
                        <a:buFont typeface="Arial" panose="020B0604020202020204" pitchFamily="34" charset="0"/>
                        <a:buChar char="•"/>
                      </a:pPr>
                      <a:r>
                        <a:rPr lang="ru-RU" sz="1200" b="0" dirty="0">
                          <a:solidFill>
                            <a:srgbClr val="000000"/>
                          </a:solidFill>
                          <a:effectLst/>
                        </a:rPr>
                        <a:t>Индикатор </a:t>
                      </a:r>
                      <a:r>
                        <a:rPr lang="ru-RU" sz="1200" b="1" dirty="0">
                          <a:solidFill>
                            <a:srgbClr val="000000"/>
                          </a:solidFill>
                          <a:effectLst/>
                        </a:rPr>
                        <a:t>U</a:t>
                      </a:r>
                      <a:r>
                        <a:rPr lang="ru-RU" sz="1200" b="0" dirty="0">
                          <a:solidFill>
                            <a:srgbClr val="000000"/>
                          </a:solidFill>
                          <a:effectLst/>
                        </a:rPr>
                        <a:t> указывает на то, что маршрутизатор на пути отправил сообщение ICMP о недостижимости.</a:t>
                      </a:r>
                    </a:p>
                    <a:p>
                      <a:pPr rtl="0" fontAlgn="ctr">
                        <a:buFont typeface="Arial" panose="020B0604020202020204" pitchFamily="34" charset="0"/>
                        <a:buChar char="•"/>
                      </a:pPr>
                      <a:r>
                        <a:rPr lang="ru-RU" sz="1200" b="0" dirty="0">
                          <a:solidFill>
                            <a:srgbClr val="000000"/>
                          </a:solidFill>
                          <a:effectLst/>
                        </a:rPr>
                        <a:t>Возможные причины: маршрутизатор не знает направление к сети назначения или не может найти узел в сети назначения.</a:t>
                      </a:r>
                    </a:p>
                  </a:txBody>
                  <a:tcPr marL="47625" marR="47625" marT="47625" marB="47625" anchor="ctr"/>
                </a:tc>
                <a:extLst>
                  <a:ext uri="{0D108BD9-81ED-4DB2-BD59-A6C34878D82A}">
                    <a16:rowId xmlns:a16="http://schemas.microsoft.com/office/drawing/2014/main" val="3522231268"/>
                  </a:ext>
                </a:extLst>
              </a:tr>
            </a:tbl>
          </a:graphicData>
        </a:graphic>
      </p:graphicFrame>
      <p:sp>
        <p:nvSpPr>
          <p:cNvPr id="2" name="TextBox 1">
            <a:extLst>
              <a:ext uri="{FF2B5EF4-FFF2-40B4-BE49-F238E27FC236}">
                <a16:creationId xmlns:a16="http://schemas.microsoft.com/office/drawing/2014/main" id="{3341920A-2AC3-4077-BEB9-5EF9B3E51CE8}"/>
              </a:ext>
            </a:extLst>
          </p:cNvPr>
          <p:cNvSpPr txBox="1"/>
          <p:nvPr/>
        </p:nvSpPr>
        <p:spPr>
          <a:xfrm>
            <a:off x="153114" y="4234759"/>
            <a:ext cx="8601605" cy="461665"/>
          </a:xfrm>
          <a:prstGeom prst="rect">
            <a:avLst/>
          </a:prstGeom>
          <a:noFill/>
        </p:spPr>
        <p:txBody>
          <a:bodyPr wrap="square" rtlCol="0">
            <a:spAutoFit/>
          </a:bodyPr>
          <a:lstStyle/>
          <a:p>
            <a:pPr rtl="0"/>
            <a:r>
              <a:rPr lang="ru-RU" sz="1200" b="1" dirty="0">
                <a:solidFill>
                  <a:srgbClr val="000000"/>
                </a:solidFill>
              </a:rPr>
              <a:t>Примечание:</a:t>
            </a:r>
            <a:r>
              <a:rPr lang="ru-RU" sz="1200" dirty="0">
                <a:solidFill>
                  <a:srgbClr val="000000"/>
                </a:solidFill>
              </a:rPr>
              <a:t> Другие возможные ответы </a:t>
            </a:r>
            <a:r>
              <a:rPr lang="ru-RU" sz="1200" dirty="0" err="1">
                <a:solidFill>
                  <a:srgbClr val="000000"/>
                </a:solidFill>
              </a:rPr>
              <a:t>ping</a:t>
            </a:r>
            <a:r>
              <a:rPr lang="ru-RU" sz="1200" dirty="0">
                <a:solidFill>
                  <a:srgbClr val="000000"/>
                </a:solidFill>
              </a:rPr>
              <a:t> включают Q, M,?, или &amp;. Однако </a:t>
            </a:r>
            <a:r>
              <a:rPr lang="ru-RU" sz="1200" dirty="0" smtClean="0">
                <a:solidFill>
                  <a:srgbClr val="000000"/>
                </a:solidFill>
              </a:rPr>
              <a:t>это </a:t>
            </a:r>
            <a:r>
              <a:rPr lang="ru-RU" sz="1200" dirty="0">
                <a:solidFill>
                  <a:srgbClr val="000000"/>
                </a:solidFill>
              </a:rPr>
              <a:t>выходит за рамки этого модуля. </a:t>
            </a:r>
          </a:p>
          <a:p>
            <a:endParaRPr lang="en-US" sz="1200" dirty="0"/>
          </a:p>
        </p:txBody>
      </p:sp>
    </p:spTree>
    <p:extLst>
      <p:ext uri="{BB962C8B-B14F-4D97-AF65-F5344CB8AC3E}">
        <p14:creationId xmlns:p14="http://schemas.microsoft.com/office/powerpoint/2010/main" val="78128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304866" cy="731837"/>
          </a:xfrm>
        </p:spPr>
        <p:txBody>
          <a:bodyPr/>
          <a:lstStyle/>
          <a:p>
            <a:pPr rtl="0"/>
            <a:r>
              <a:rPr lang="ru-RU" sz="2400" dirty="0"/>
              <a:t>Проверка подключения с помощью </a:t>
            </a:r>
            <a:r>
              <a:rPr lang="ru-RU" sz="2400" dirty="0" smtClean="0"/>
              <a:t>расширенной </a:t>
            </a:r>
            <a:r>
              <a:rPr lang="ru-RU" sz="2400" dirty="0"/>
              <a:t>команды </a:t>
            </a:r>
            <a:r>
              <a:rPr lang="ru-RU" sz="2400" dirty="0" err="1"/>
              <a:t>Ping</a:t>
            </a:r>
            <a:endParaRPr lang="ru-RU" sz="2400" dirty="0"/>
          </a:p>
        </p:txBody>
      </p:sp>
      <p:sp>
        <p:nvSpPr>
          <p:cNvPr id="7" name="Content Placeholder 6">
            <a:extLst>
              <a:ext uri="{FF2B5EF4-FFF2-40B4-BE49-F238E27FC236}">
                <a16:creationId xmlns:a16="http://schemas.microsoft.com/office/drawing/2014/main" id="{392730A1-8E01-4B1C-80A8-4DC1FCCA5D82}"/>
              </a:ext>
            </a:extLst>
          </p:cNvPr>
          <p:cNvSpPr>
            <a:spLocks noGrp="1"/>
          </p:cNvSpPr>
          <p:nvPr>
            <p:ph idx="1"/>
          </p:nvPr>
        </p:nvSpPr>
        <p:spPr>
          <a:xfrm>
            <a:off x="266700" y="616161"/>
            <a:ext cx="3723409" cy="3743404"/>
          </a:xfrm>
        </p:spPr>
        <p:txBody>
          <a:bodyPr/>
          <a:lstStyle/>
          <a:p>
            <a:pPr marL="0" indent="0" algn="l" rtl="0"/>
            <a:r>
              <a:rPr lang="ru-RU" sz="1500" dirty="0">
                <a:solidFill>
                  <a:srgbClr val="000000"/>
                </a:solidFill>
              </a:rPr>
              <a:t>В </a:t>
            </a:r>
            <a:r>
              <a:rPr lang="ru-RU" sz="1500" dirty="0" err="1">
                <a:solidFill>
                  <a:srgbClr val="000000"/>
                </a:solidFill>
              </a:rPr>
              <a:t>Cisco</a:t>
            </a:r>
            <a:r>
              <a:rPr lang="ru-RU" sz="1500" dirty="0">
                <a:solidFill>
                  <a:srgbClr val="000000"/>
                </a:solidFill>
              </a:rPr>
              <a:t> IOS имеется возможность отправлять команду </a:t>
            </a:r>
            <a:r>
              <a:rPr lang="ru-RU" sz="1500" b="1" dirty="0" err="1">
                <a:solidFill>
                  <a:srgbClr val="000000"/>
                </a:solidFill>
              </a:rPr>
              <a:t>ping</a:t>
            </a:r>
            <a:r>
              <a:rPr lang="ru-RU" sz="1500" dirty="0">
                <a:solidFill>
                  <a:srgbClr val="000000"/>
                </a:solidFill>
              </a:rPr>
              <a:t> в расширенном режиме.</a:t>
            </a:r>
          </a:p>
          <a:p>
            <a:pPr marL="0" indent="0" algn="l" rtl="0"/>
            <a:r>
              <a:rPr lang="ru-RU" sz="1500" dirty="0" smtClean="0">
                <a:solidFill>
                  <a:srgbClr val="000000"/>
                </a:solidFill>
              </a:rPr>
              <a:t>Для </a:t>
            </a:r>
            <a:r>
              <a:rPr lang="ru-RU" sz="1500" dirty="0">
                <a:solidFill>
                  <a:srgbClr val="000000"/>
                </a:solidFill>
              </a:rPr>
              <a:t>перехода в этот режим необходимо ввести текст </a:t>
            </a:r>
            <a:r>
              <a:rPr lang="ru-RU" sz="1500" b="1" dirty="0" err="1">
                <a:solidFill>
                  <a:srgbClr val="000000"/>
                </a:solidFill>
              </a:rPr>
              <a:t>ping</a:t>
            </a:r>
            <a:r>
              <a:rPr lang="ru-RU" sz="1500" dirty="0">
                <a:solidFill>
                  <a:srgbClr val="000000"/>
                </a:solidFill>
              </a:rPr>
              <a:t> в привилегированном режиме EXEC, не указывая IP-адрес назначения Затем вам будет дано несколько подсказок для настройки расширенного </a:t>
            </a:r>
            <a:r>
              <a:rPr lang="ru-RU" sz="1500" b="1" dirty="0" err="1">
                <a:solidFill>
                  <a:srgbClr val="000000"/>
                </a:solidFill>
              </a:rPr>
              <a:t>ping</a:t>
            </a:r>
            <a:r>
              <a:rPr lang="ru-RU" sz="1500" dirty="0">
                <a:solidFill>
                  <a:srgbClr val="000000"/>
                </a:solidFill>
              </a:rPr>
              <a:t>.</a:t>
            </a:r>
          </a:p>
          <a:p>
            <a:pPr marL="0" indent="0" algn="l" rtl="0"/>
            <a:r>
              <a:rPr lang="ru-RU" sz="1500" dirty="0" smtClean="0">
                <a:solidFill>
                  <a:srgbClr val="000000"/>
                </a:solidFill>
              </a:rPr>
              <a:t>Если </a:t>
            </a:r>
            <a:r>
              <a:rPr lang="ru-RU" sz="1500" dirty="0">
                <a:solidFill>
                  <a:srgbClr val="000000"/>
                </a:solidFill>
              </a:rPr>
              <a:t>нажать </a:t>
            </a:r>
            <a:r>
              <a:rPr lang="ru-RU" sz="1500" b="1" dirty="0" err="1">
                <a:solidFill>
                  <a:srgbClr val="000000"/>
                </a:solidFill>
              </a:rPr>
              <a:t>Enter</a:t>
            </a:r>
            <a:r>
              <a:rPr lang="ru-RU" sz="1500" b="1" dirty="0">
                <a:solidFill>
                  <a:srgbClr val="000000"/>
                </a:solidFill>
              </a:rPr>
              <a:t>, </a:t>
            </a:r>
            <a:r>
              <a:rPr lang="ru-RU" sz="1500" dirty="0">
                <a:solidFill>
                  <a:srgbClr val="000000"/>
                </a:solidFill>
              </a:rPr>
              <a:t>будет использовано значение по умолчанию, указанное в квадратных скобках. </a:t>
            </a:r>
            <a:endParaRPr lang="ru-RU" sz="1500" dirty="0" smtClean="0">
              <a:solidFill>
                <a:srgbClr val="000000"/>
              </a:solidFill>
            </a:endParaRPr>
          </a:p>
          <a:p>
            <a:pPr marL="0" indent="0" algn="l"/>
            <a:r>
              <a:rPr lang="ru-RU" sz="1500" b="1" dirty="0" smtClean="0">
                <a:solidFill>
                  <a:srgbClr val="000000"/>
                </a:solidFill>
              </a:rPr>
              <a:t>Примечание</a:t>
            </a:r>
            <a:r>
              <a:rPr lang="ru-RU" sz="1500" b="1" dirty="0">
                <a:solidFill>
                  <a:srgbClr val="000000"/>
                </a:solidFill>
              </a:rPr>
              <a:t>. </a:t>
            </a:r>
            <a:r>
              <a:rPr lang="ru-RU" sz="1500" dirty="0">
                <a:solidFill>
                  <a:srgbClr val="000000"/>
                </a:solidFill>
              </a:rPr>
              <a:t>Команда </a:t>
            </a:r>
            <a:r>
              <a:rPr lang="ru-RU" sz="1500" dirty="0" err="1">
                <a:solidFill>
                  <a:srgbClr val="000000"/>
                </a:solidFill>
              </a:rPr>
              <a:t>ping</a:t>
            </a:r>
            <a:r>
              <a:rPr lang="ru-RU" sz="1500" dirty="0">
                <a:solidFill>
                  <a:srgbClr val="000000"/>
                </a:solidFill>
              </a:rPr>
              <a:t> ipv6  используется для </a:t>
            </a:r>
            <a:r>
              <a:rPr lang="ru-RU" sz="1500" dirty="0" smtClean="0">
                <a:solidFill>
                  <a:srgbClr val="000000"/>
                </a:solidFill>
              </a:rPr>
              <a:t>расширенных </a:t>
            </a:r>
            <a:r>
              <a:rPr lang="ru-RU" sz="1500" dirty="0">
                <a:solidFill>
                  <a:srgbClr val="000000"/>
                </a:solidFill>
              </a:rPr>
              <a:t>эхо-запросов IPv6</a:t>
            </a:r>
            <a:r>
              <a:rPr lang="ru-RU" sz="1500" dirty="0">
                <a:solidFill>
                  <a:srgbClr val="000000"/>
                </a:solidFill>
              </a:rPr>
              <a:t>.</a:t>
            </a:r>
          </a:p>
          <a:p>
            <a:pPr marL="342900" indent="-34290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D6CF7F90-88E9-48D3-A067-4B1E2F997C7B}"/>
              </a:ext>
            </a:extLst>
          </p:cNvPr>
          <p:cNvPicPr>
            <a:picLocks noChangeAspect="1"/>
          </p:cNvPicPr>
          <p:nvPr/>
        </p:nvPicPr>
        <p:blipFill>
          <a:blip r:embed="rId3"/>
          <a:stretch>
            <a:fillRect/>
          </a:stretch>
        </p:blipFill>
        <p:spPr>
          <a:xfrm>
            <a:off x="3990109" y="616160"/>
            <a:ext cx="4768537" cy="3911180"/>
          </a:xfrm>
          <a:prstGeom prst="rect">
            <a:avLst/>
          </a:prstGeom>
        </p:spPr>
      </p:pic>
    </p:spTree>
    <p:extLst>
      <p:ext uri="{BB962C8B-B14F-4D97-AF65-F5344CB8AC3E}">
        <p14:creationId xmlns:p14="http://schemas.microsoft.com/office/powerpoint/2010/main" val="31149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017000" cy="731837"/>
          </a:xfrm>
        </p:spPr>
        <p:txBody>
          <a:bodyPr/>
          <a:lstStyle/>
          <a:p>
            <a:pPr rtl="0"/>
            <a:r>
              <a:rPr lang="ru-RU" sz="1600" dirty="0"/>
              <a:t>Проверка подключения</a:t>
            </a:r>
            <a:r>
              <a:rPr lang="en-US" dirty="0"/>
              <a:t/>
            </a:r>
            <a:br>
              <a:rPr lang="en-US" dirty="0"/>
            </a:br>
            <a:r>
              <a:rPr lang="ru-RU" sz="2400" dirty="0"/>
              <a:t>Проверка подключения Проверка подключения с помощью </a:t>
            </a:r>
            <a:r>
              <a:rPr lang="ru-RU" sz="2400" dirty="0" err="1"/>
              <a:t>Traceroute</a:t>
            </a:r>
            <a:endParaRPr lang="ru-RU" sz="2400" dirty="0"/>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161926" y="731838"/>
            <a:ext cx="8592794" cy="1449388"/>
          </a:xfrm>
        </p:spPr>
        <p:txBody>
          <a:bodyPr/>
          <a:lstStyle/>
          <a:p>
            <a:pPr marL="0" indent="0" algn="l" rtl="0"/>
            <a:r>
              <a:rPr lang="ru-RU" sz="1600" dirty="0">
                <a:solidFill>
                  <a:srgbClr val="000000"/>
                </a:solidFill>
              </a:rPr>
              <a:t>Команда </a:t>
            </a:r>
            <a:r>
              <a:rPr lang="ru-RU" sz="1600" dirty="0" err="1">
                <a:solidFill>
                  <a:srgbClr val="000000"/>
                </a:solidFill>
              </a:rPr>
              <a:t>ping</a:t>
            </a:r>
            <a:r>
              <a:rPr lang="ru-RU" sz="1600" dirty="0">
                <a:solidFill>
                  <a:srgbClr val="000000"/>
                </a:solidFill>
              </a:rPr>
              <a:t> полезна для быстрого определения наличия проблемы подключения на уровне 3. Тем не менее он не определяет, где проблема находится вдоль пути.</a:t>
            </a:r>
          </a:p>
          <a:p>
            <a:pPr marL="285750" indent="-285750" algn="l">
              <a:buFont typeface="Arial" panose="020B0604020202020204" pitchFamily="34" charset="0"/>
              <a:buChar char="•"/>
            </a:pPr>
            <a:r>
              <a:rPr lang="ru-RU" sz="1600" dirty="0" err="1">
                <a:solidFill>
                  <a:srgbClr val="000000"/>
                </a:solidFill>
              </a:rPr>
              <a:t>Traceroute</a:t>
            </a:r>
            <a:r>
              <a:rPr lang="ru-RU" sz="1600" dirty="0">
                <a:solidFill>
                  <a:srgbClr val="000000"/>
                </a:solidFill>
              </a:rPr>
              <a:t> может помочь найти проблемные области  в сети. </a:t>
            </a:r>
            <a:r>
              <a:rPr lang="ru-RU" sz="1600" dirty="0">
                <a:solidFill>
                  <a:srgbClr val="000000"/>
                </a:solidFill>
              </a:rPr>
              <a:t>Команда </a:t>
            </a:r>
            <a:r>
              <a:rPr lang="ru-RU" sz="1600" dirty="0" err="1" smtClean="0">
                <a:solidFill>
                  <a:srgbClr val="000000"/>
                </a:solidFill>
              </a:rPr>
              <a:t>traceroute</a:t>
            </a:r>
            <a:r>
              <a:rPr lang="ru-RU" sz="1600" dirty="0" smtClean="0">
                <a:solidFill>
                  <a:srgbClr val="000000"/>
                </a:solidFill>
              </a:rPr>
              <a:t> </a:t>
            </a:r>
            <a:r>
              <a:rPr lang="ru-RU" sz="1600" dirty="0" smtClean="0">
                <a:solidFill>
                  <a:srgbClr val="000000"/>
                </a:solidFill>
              </a:rPr>
              <a:t>возвращает </a:t>
            </a:r>
            <a:r>
              <a:rPr lang="ru-RU" sz="1600" dirty="0">
                <a:solidFill>
                  <a:srgbClr val="000000"/>
                </a:solidFill>
              </a:rPr>
              <a:t>список переходов по мере маршрутизации пакета по сети</a:t>
            </a:r>
          </a:p>
          <a:p>
            <a:pPr marL="285750" indent="-285750" algn="l">
              <a:buFont typeface="Arial" panose="020B0604020202020204" pitchFamily="34" charset="0"/>
              <a:buChar char="•"/>
            </a:pPr>
            <a:r>
              <a:rPr lang="ru-RU" sz="1600" dirty="0">
                <a:solidFill>
                  <a:srgbClr val="000000"/>
                </a:solidFill>
              </a:rPr>
              <a:t>Синтаксис команды </a:t>
            </a:r>
            <a:r>
              <a:rPr lang="ru-RU" sz="1600" dirty="0" err="1">
                <a:solidFill>
                  <a:srgbClr val="000000"/>
                </a:solidFill>
              </a:rPr>
              <a:t>traceroute</a:t>
            </a:r>
            <a:r>
              <a:rPr lang="ru-RU" sz="1600" dirty="0">
                <a:solidFill>
                  <a:srgbClr val="000000"/>
                </a:solidFill>
              </a:rPr>
              <a:t> </a:t>
            </a:r>
            <a:r>
              <a:rPr lang="ru-RU" sz="1600" dirty="0">
                <a:solidFill>
                  <a:srgbClr val="000000"/>
                </a:solidFill>
              </a:rPr>
              <a:t>различается в разных операционных системах.</a:t>
            </a:r>
          </a:p>
        </p:txBody>
      </p:sp>
      <p:pic>
        <p:nvPicPr>
          <p:cNvPr id="5" name="Picture 4">
            <a:extLst>
              <a:ext uri="{FF2B5EF4-FFF2-40B4-BE49-F238E27FC236}">
                <a16:creationId xmlns:a16="http://schemas.microsoft.com/office/drawing/2014/main" id="{77065A9D-C3F8-4819-8891-F269C0BD3CEC}"/>
              </a:ext>
            </a:extLst>
          </p:cNvPr>
          <p:cNvPicPr>
            <a:picLocks noChangeAspect="1"/>
          </p:cNvPicPr>
          <p:nvPr/>
        </p:nvPicPr>
        <p:blipFill>
          <a:blip r:embed="rId3"/>
          <a:stretch>
            <a:fillRect/>
          </a:stretch>
        </p:blipFill>
        <p:spPr>
          <a:xfrm>
            <a:off x="1278731" y="2463747"/>
            <a:ext cx="6586537" cy="2295980"/>
          </a:xfrm>
          <a:prstGeom prst="rect">
            <a:avLst/>
          </a:prstGeom>
        </p:spPr>
      </p:pic>
    </p:spTree>
    <p:extLst>
      <p:ext uri="{BB962C8B-B14F-4D97-AF65-F5344CB8AC3E}">
        <p14:creationId xmlns:p14="http://schemas.microsoft.com/office/powerpoint/2010/main" val="6283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pPr rtl="0"/>
            <a:r>
              <a:rPr lang="ru-RU" sz="1600" dirty="0"/>
              <a:t>Проверка подключения</a:t>
            </a:r>
            <a:r>
              <a:rPr lang="en-US" dirty="0"/>
              <a:t/>
            </a:r>
            <a:br>
              <a:rPr lang="en-US" dirty="0"/>
            </a:br>
            <a:r>
              <a:rPr lang="ru-RU" sz="2400" dirty="0" smtClean="0"/>
              <a:t>Проверка </a:t>
            </a:r>
            <a:r>
              <a:rPr lang="ru-RU" sz="2400" dirty="0"/>
              <a:t>подключения с помощью </a:t>
            </a:r>
            <a:r>
              <a:rPr lang="ru-RU" sz="2400" dirty="0" err="1"/>
              <a:t>Traceroute</a:t>
            </a:r>
            <a:endParaRPr lang="ru-RU" sz="2400" dirty="0"/>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152400" y="731838"/>
            <a:ext cx="8602319" cy="1741856"/>
          </a:xfrm>
        </p:spPr>
        <p:txBody>
          <a:bodyPr/>
          <a:lstStyle/>
          <a:p>
            <a:pPr marL="285750" indent="-285750" algn="l" rtl="0">
              <a:buFont typeface="Arial" panose="020B0604020202020204" pitchFamily="34" charset="0"/>
              <a:buChar char="•"/>
            </a:pPr>
            <a:r>
              <a:rPr lang="ru-RU" sz="1600" dirty="0">
                <a:solidFill>
                  <a:srgbClr val="000000"/>
                </a:solidFill>
              </a:rPr>
              <a:t>Ниже приведен пример выходных данных команды </a:t>
            </a:r>
            <a:r>
              <a:rPr lang="ru-RU" sz="1600" b="1" dirty="0" err="1">
                <a:solidFill>
                  <a:srgbClr val="000000"/>
                </a:solidFill>
              </a:rPr>
              <a:t>tracert</a:t>
            </a:r>
            <a:r>
              <a:rPr lang="ru-RU" sz="1600" dirty="0">
                <a:solidFill>
                  <a:srgbClr val="000000"/>
                </a:solidFill>
              </a:rPr>
              <a:t> на узле </a:t>
            </a:r>
            <a:r>
              <a:rPr lang="ru-RU" sz="1600" dirty="0" err="1">
                <a:solidFill>
                  <a:srgbClr val="000000"/>
                </a:solidFill>
              </a:rPr>
              <a:t>Windows</a:t>
            </a:r>
            <a:r>
              <a:rPr lang="ru-RU" sz="1600" dirty="0">
                <a:solidFill>
                  <a:srgbClr val="000000"/>
                </a:solidFill>
              </a:rPr>
              <a:t> 10.</a:t>
            </a:r>
          </a:p>
          <a:p>
            <a:pPr marL="0" indent="0" algn="l" rtl="0"/>
            <a:r>
              <a:rPr lang="ru-RU" sz="1600" b="1" dirty="0" smtClean="0">
                <a:solidFill>
                  <a:srgbClr val="000000"/>
                </a:solidFill>
              </a:rPr>
              <a:t>Примечание.</a:t>
            </a:r>
            <a:r>
              <a:rPr lang="ru-RU" sz="1600" dirty="0" smtClean="0">
                <a:solidFill>
                  <a:srgbClr val="000000"/>
                </a:solidFill>
              </a:rPr>
              <a:t> </a:t>
            </a:r>
            <a:r>
              <a:rPr lang="ru-RU" sz="1600" dirty="0">
                <a:solidFill>
                  <a:srgbClr val="000000"/>
                </a:solidFill>
              </a:rPr>
              <a:t>Используйте </a:t>
            </a:r>
            <a:r>
              <a:rPr lang="ru-RU" sz="1600" b="1" dirty="0" err="1">
                <a:solidFill>
                  <a:srgbClr val="000000"/>
                </a:solidFill>
              </a:rPr>
              <a:t>Ctrl</a:t>
            </a:r>
            <a:r>
              <a:rPr lang="ru-RU" sz="1600" b="1" dirty="0">
                <a:solidFill>
                  <a:srgbClr val="000000"/>
                </a:solidFill>
              </a:rPr>
              <a:t>-C</a:t>
            </a:r>
            <a:r>
              <a:rPr lang="ru-RU" sz="1600" dirty="0">
                <a:solidFill>
                  <a:srgbClr val="000000"/>
                </a:solidFill>
              </a:rPr>
              <a:t> для прерывания </a:t>
            </a:r>
            <a:r>
              <a:rPr lang="ru-RU" sz="1600" b="1" dirty="0">
                <a:solidFill>
                  <a:srgbClr val="000000"/>
                </a:solidFill>
              </a:rPr>
              <a:t>трассировки</a:t>
            </a:r>
            <a:r>
              <a:rPr lang="ru-RU" sz="1600" dirty="0">
                <a:solidFill>
                  <a:srgbClr val="000000"/>
                </a:solidFill>
              </a:rPr>
              <a:t> в </a:t>
            </a:r>
            <a:r>
              <a:rPr lang="ru-RU" sz="1600" dirty="0" err="1">
                <a:solidFill>
                  <a:srgbClr val="000000"/>
                </a:solidFill>
              </a:rPr>
              <a:t>Windows</a:t>
            </a:r>
            <a:r>
              <a:rPr lang="ru-RU" sz="1600" dirty="0">
                <a:solidFill>
                  <a:srgbClr val="000000"/>
                </a:solidFill>
              </a:rPr>
              <a:t>.</a:t>
            </a:r>
          </a:p>
          <a:p>
            <a:pPr marL="342900" indent="-342900" algn="l" rtl="0">
              <a:buFont typeface="Arial" panose="020B0604020202020204" pitchFamily="34" charset="0"/>
              <a:buChar char="•"/>
            </a:pPr>
            <a:r>
              <a:rPr lang="ru-RU" sz="1600" dirty="0">
                <a:solidFill>
                  <a:srgbClr val="000000"/>
                </a:solidFill>
              </a:rPr>
              <a:t>Единственный успешный ответ был от шлюза на R1. Истекло время ожидания трассировки запросов на следующий </a:t>
            </a:r>
            <a:r>
              <a:rPr lang="ru-RU" sz="1600" dirty="0" smtClean="0">
                <a:solidFill>
                  <a:srgbClr val="000000"/>
                </a:solidFill>
              </a:rPr>
              <a:t>переход, </a:t>
            </a:r>
            <a:r>
              <a:rPr lang="ru-RU" sz="1600" dirty="0">
                <a:solidFill>
                  <a:srgbClr val="000000"/>
                </a:solidFill>
              </a:rPr>
              <a:t>как указано звездочкой (*), что означает, что маршрутизатор следующего </a:t>
            </a:r>
            <a:r>
              <a:rPr lang="ru-RU" sz="1600" dirty="0" smtClean="0">
                <a:solidFill>
                  <a:srgbClr val="000000"/>
                </a:solidFill>
              </a:rPr>
              <a:t>перехода </a:t>
            </a:r>
            <a:r>
              <a:rPr lang="ru-RU" sz="1600" dirty="0">
                <a:solidFill>
                  <a:srgbClr val="000000"/>
                </a:solidFill>
              </a:rPr>
              <a:t>не отвечает или произошел сбой в сетевом пути. В этом примере возникает проблема между R1 и R2.</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F6C74959-2FFC-428D-886D-AC9555B77575}"/>
              </a:ext>
            </a:extLst>
          </p:cNvPr>
          <p:cNvPicPr>
            <a:picLocks noChangeAspect="1"/>
          </p:cNvPicPr>
          <p:nvPr/>
        </p:nvPicPr>
        <p:blipFill>
          <a:blip r:embed="rId3"/>
          <a:stretch>
            <a:fillRect/>
          </a:stretch>
        </p:blipFill>
        <p:spPr>
          <a:xfrm>
            <a:off x="2274311" y="2576785"/>
            <a:ext cx="4143375" cy="1924050"/>
          </a:xfrm>
          <a:prstGeom prst="rect">
            <a:avLst/>
          </a:prstGeom>
        </p:spPr>
      </p:pic>
    </p:spTree>
    <p:extLst>
      <p:ext uri="{BB962C8B-B14F-4D97-AF65-F5344CB8AC3E}">
        <p14:creationId xmlns:p14="http://schemas.microsoft.com/office/powerpoint/2010/main" val="36051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dirty="0"/>
              <a:t>Проверка подключения</a:t>
            </a:r>
            <a:r>
              <a:rPr lang="en-US" dirty="0"/>
              <a:t/>
            </a:r>
            <a:br>
              <a:rPr lang="en-US" dirty="0"/>
            </a:br>
            <a:r>
              <a:rPr lang="ru-RU" sz="2400" dirty="0" smtClean="0"/>
              <a:t>Проверка </a:t>
            </a:r>
            <a:r>
              <a:rPr lang="ru-RU" sz="2400" dirty="0"/>
              <a:t>подключения с помощью </a:t>
            </a:r>
            <a:r>
              <a:rPr lang="ru-RU" sz="2400" dirty="0" err="1"/>
              <a:t>Traceroute</a:t>
            </a:r>
            <a:endParaRPr lang="ru-RU" sz="2400" dirty="0"/>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389281" y="657381"/>
            <a:ext cx="8754719" cy="314180"/>
          </a:xfrm>
        </p:spPr>
        <p:txBody>
          <a:bodyPr/>
          <a:lstStyle/>
          <a:p>
            <a:pPr marL="0" indent="0" algn="l" rtl="0"/>
            <a:r>
              <a:rPr lang="ru-RU" sz="1600" dirty="0">
                <a:solidFill>
                  <a:srgbClr val="000000"/>
                </a:solidFill>
              </a:rPr>
              <a:t>Ниже приведены примеры выходных данных команды </a:t>
            </a:r>
            <a:r>
              <a:rPr lang="ru-RU" sz="1600" dirty="0" err="1">
                <a:solidFill>
                  <a:srgbClr val="000000"/>
                </a:solidFill>
              </a:rPr>
              <a:t>traceroute</a:t>
            </a:r>
            <a:r>
              <a:rPr lang="ru-RU" sz="1600" dirty="0">
                <a:solidFill>
                  <a:srgbClr val="000000"/>
                </a:solidFill>
              </a:rPr>
              <a:t> из R1:</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A0732355-332B-449D-9357-E0F48C454790}"/>
              </a:ext>
            </a:extLst>
          </p:cNvPr>
          <p:cNvPicPr>
            <a:picLocks noChangeAspect="1"/>
          </p:cNvPicPr>
          <p:nvPr/>
        </p:nvPicPr>
        <p:blipFill>
          <a:blip r:embed="rId3"/>
          <a:stretch>
            <a:fillRect/>
          </a:stretch>
        </p:blipFill>
        <p:spPr>
          <a:xfrm>
            <a:off x="1000124" y="1046018"/>
            <a:ext cx="2999221" cy="1671697"/>
          </a:xfrm>
          <a:prstGeom prst="rect">
            <a:avLst/>
          </a:prstGeom>
        </p:spPr>
      </p:pic>
      <p:pic>
        <p:nvPicPr>
          <p:cNvPr id="6" name="Picture 5">
            <a:extLst>
              <a:ext uri="{FF2B5EF4-FFF2-40B4-BE49-F238E27FC236}">
                <a16:creationId xmlns:a16="http://schemas.microsoft.com/office/drawing/2014/main" id="{3C36BF30-75BB-4311-A628-2FB7B10FE9A2}"/>
              </a:ext>
            </a:extLst>
          </p:cNvPr>
          <p:cNvPicPr>
            <a:picLocks noChangeAspect="1"/>
          </p:cNvPicPr>
          <p:nvPr/>
        </p:nvPicPr>
        <p:blipFill>
          <a:blip r:embed="rId4"/>
          <a:stretch>
            <a:fillRect/>
          </a:stretch>
        </p:blipFill>
        <p:spPr>
          <a:xfrm>
            <a:off x="4386595" y="1046017"/>
            <a:ext cx="2745820" cy="1671697"/>
          </a:xfrm>
          <a:prstGeom prst="rect">
            <a:avLst/>
          </a:prstGeom>
        </p:spPr>
      </p:pic>
      <p:sp>
        <p:nvSpPr>
          <p:cNvPr id="7" name="TextBox 6">
            <a:extLst>
              <a:ext uri="{FF2B5EF4-FFF2-40B4-BE49-F238E27FC236}">
                <a16:creationId xmlns:a16="http://schemas.microsoft.com/office/drawing/2014/main" id="{6585B9E8-F83C-4942-AF9A-29DA3B2866B1}"/>
              </a:ext>
            </a:extLst>
          </p:cNvPr>
          <p:cNvSpPr txBox="1"/>
          <p:nvPr/>
        </p:nvSpPr>
        <p:spPr>
          <a:xfrm>
            <a:off x="110067" y="2800349"/>
            <a:ext cx="8949265" cy="2215991"/>
          </a:xfrm>
          <a:prstGeom prst="rect">
            <a:avLst/>
          </a:prstGeom>
          <a:noFill/>
        </p:spPr>
        <p:txBody>
          <a:bodyPr wrap="square" rtlCol="0">
            <a:spAutoFit/>
          </a:bodyPr>
          <a:lstStyle/>
          <a:p>
            <a:pPr marL="358835" lvl="1" indent="-285750" rtl="0">
              <a:buFont typeface="Arial" panose="020B0604020202020204" pitchFamily="34" charset="0"/>
              <a:buChar char="•"/>
            </a:pPr>
            <a:r>
              <a:rPr lang="ru-RU" sz="1600" dirty="0">
                <a:solidFill>
                  <a:srgbClr val="000000"/>
                </a:solidFill>
              </a:rPr>
              <a:t>Слева трассировка подтвердила, что она может успешно достичь PC B.</a:t>
            </a:r>
          </a:p>
          <a:p>
            <a:pPr marL="358835" lvl="1" indent="-285750" rtl="0">
              <a:buFont typeface="Arial" panose="020B0604020202020204" pitchFamily="34" charset="0"/>
              <a:buChar char="•"/>
            </a:pPr>
            <a:r>
              <a:rPr lang="ru-RU" sz="1600" dirty="0">
                <a:solidFill>
                  <a:srgbClr val="000000"/>
                </a:solidFill>
              </a:rPr>
              <a:t>Справа узел 10.1.1.10 был недоступен, и в выходных данных отображаются </a:t>
            </a:r>
            <a:r>
              <a:rPr lang="ru-RU" sz="1600" dirty="0" smtClean="0">
                <a:solidFill>
                  <a:srgbClr val="000000"/>
                </a:solidFill>
              </a:rPr>
              <a:t>звездочки - время </a:t>
            </a:r>
            <a:r>
              <a:rPr lang="ru-RU" sz="1600" dirty="0">
                <a:solidFill>
                  <a:srgbClr val="000000"/>
                </a:solidFill>
              </a:rPr>
              <a:t>ожидания </a:t>
            </a:r>
            <a:r>
              <a:rPr lang="ru-RU" sz="1600" dirty="0" smtClean="0">
                <a:solidFill>
                  <a:srgbClr val="000000"/>
                </a:solidFill>
              </a:rPr>
              <a:t>закончилось, что указывает </a:t>
            </a:r>
            <a:r>
              <a:rPr lang="ru-RU" sz="1600" dirty="0">
                <a:solidFill>
                  <a:srgbClr val="000000"/>
                </a:solidFill>
              </a:rPr>
              <a:t>на потенциальную сетевую проблему. </a:t>
            </a:r>
          </a:p>
          <a:p>
            <a:pPr marL="358835" lvl="1" indent="-285750" rtl="0">
              <a:buFont typeface="Arial" panose="020B0604020202020204" pitchFamily="34" charset="0"/>
              <a:buChar char="•"/>
            </a:pPr>
            <a:r>
              <a:rPr lang="ru-RU" sz="1600" dirty="0">
                <a:solidFill>
                  <a:srgbClr val="000000"/>
                </a:solidFill>
              </a:rPr>
              <a:t>Используйте </a:t>
            </a:r>
            <a:r>
              <a:rPr lang="ru-RU" sz="1600" b="1" dirty="0">
                <a:solidFill>
                  <a:srgbClr val="000000"/>
                </a:solidFill>
              </a:rPr>
              <a:t>Ctrl-Shift-6</a:t>
            </a:r>
            <a:r>
              <a:rPr lang="ru-RU" sz="1600" dirty="0">
                <a:solidFill>
                  <a:srgbClr val="000000"/>
                </a:solidFill>
              </a:rPr>
              <a:t> для прерывания </a:t>
            </a:r>
            <a:r>
              <a:rPr lang="ru-RU" sz="1600" b="1" dirty="0">
                <a:solidFill>
                  <a:srgbClr val="000000"/>
                </a:solidFill>
              </a:rPr>
              <a:t>трассировки</a:t>
            </a:r>
            <a:r>
              <a:rPr lang="ru-RU" sz="1600" dirty="0">
                <a:solidFill>
                  <a:srgbClr val="000000"/>
                </a:solidFill>
              </a:rPr>
              <a:t> в </a:t>
            </a:r>
            <a:r>
              <a:rPr lang="ru-RU" sz="1600" dirty="0" err="1">
                <a:solidFill>
                  <a:srgbClr val="000000"/>
                </a:solidFill>
              </a:rPr>
              <a:t>Cisco</a:t>
            </a:r>
            <a:r>
              <a:rPr lang="ru-RU" sz="1600" dirty="0">
                <a:solidFill>
                  <a:srgbClr val="000000"/>
                </a:solidFill>
              </a:rPr>
              <a:t> IOS.</a:t>
            </a:r>
          </a:p>
          <a:p>
            <a:endParaRPr lang="en-US" sz="1400" b="1" dirty="0">
              <a:solidFill>
                <a:srgbClr val="000000"/>
              </a:solidFill>
            </a:endParaRPr>
          </a:p>
          <a:p>
            <a:pPr rtl="0"/>
            <a:r>
              <a:rPr lang="ru-RU" sz="1400" b="1" dirty="0">
                <a:solidFill>
                  <a:srgbClr val="000000"/>
                </a:solidFill>
              </a:rPr>
              <a:t>Примечание</a:t>
            </a:r>
            <a:r>
              <a:rPr lang="ru-RU" sz="1400" dirty="0">
                <a:solidFill>
                  <a:srgbClr val="000000"/>
                </a:solidFill>
              </a:rPr>
              <a:t>: Аналогично команде </a:t>
            </a:r>
            <a:r>
              <a:rPr lang="ru-RU" sz="1400" dirty="0" err="1">
                <a:solidFill>
                  <a:srgbClr val="000000"/>
                </a:solidFill>
              </a:rPr>
              <a:t>ping</a:t>
            </a:r>
            <a:r>
              <a:rPr lang="ru-RU" sz="1400" dirty="0">
                <a:solidFill>
                  <a:srgbClr val="000000"/>
                </a:solidFill>
              </a:rPr>
              <a:t> команда </a:t>
            </a:r>
            <a:r>
              <a:rPr lang="ru-RU" sz="1400" dirty="0" err="1">
                <a:solidFill>
                  <a:srgbClr val="000000"/>
                </a:solidFill>
              </a:rPr>
              <a:t>traceroute</a:t>
            </a:r>
            <a:r>
              <a:rPr lang="ru-RU" sz="1400" dirty="0">
                <a:solidFill>
                  <a:srgbClr val="000000"/>
                </a:solidFill>
              </a:rPr>
              <a:t> (</a:t>
            </a:r>
            <a:r>
              <a:rPr lang="ru-RU" sz="1400" dirty="0" err="1">
                <a:solidFill>
                  <a:srgbClr val="000000"/>
                </a:solidFill>
              </a:rPr>
              <a:t>tracert</a:t>
            </a:r>
            <a:r>
              <a:rPr lang="ru-RU" sz="1400" dirty="0">
                <a:solidFill>
                  <a:srgbClr val="000000"/>
                </a:solidFill>
              </a:rPr>
              <a:t>) в ОС </a:t>
            </a:r>
            <a:r>
              <a:rPr lang="ru-RU" sz="1400" dirty="0" err="1">
                <a:solidFill>
                  <a:srgbClr val="000000"/>
                </a:solidFill>
              </a:rPr>
              <a:t>Windows</a:t>
            </a:r>
            <a:r>
              <a:rPr lang="ru-RU" sz="1400" dirty="0">
                <a:solidFill>
                  <a:srgbClr val="000000"/>
                </a:solidFill>
              </a:rPr>
              <a:t> отправляет эхо-запросы ICMP. </a:t>
            </a:r>
            <a:r>
              <a:rPr lang="ru-RU" sz="1400" dirty="0" err="1">
                <a:solidFill>
                  <a:srgbClr val="000000"/>
                </a:solidFill>
              </a:rPr>
              <a:t>Cisco</a:t>
            </a:r>
            <a:r>
              <a:rPr lang="ru-RU" sz="1400" dirty="0">
                <a:solidFill>
                  <a:srgbClr val="000000"/>
                </a:solidFill>
              </a:rPr>
              <a:t> IOS и </a:t>
            </a:r>
            <a:r>
              <a:rPr lang="ru-RU" sz="1400" dirty="0" err="1">
                <a:solidFill>
                  <a:srgbClr val="000000"/>
                </a:solidFill>
              </a:rPr>
              <a:t>Linux</a:t>
            </a:r>
            <a:r>
              <a:rPr lang="ru-RU" sz="1400" dirty="0">
                <a:solidFill>
                  <a:srgbClr val="000000"/>
                </a:solidFill>
              </a:rPr>
              <a:t> используют UDP с недопустимым номером порта. Конечный пункт назначения возвращает сообщение о недоступности порта ICMP. </a:t>
            </a:r>
          </a:p>
          <a:p>
            <a:endParaRPr lang="en-US" dirty="0"/>
          </a:p>
        </p:txBody>
      </p:sp>
    </p:spTree>
    <p:extLst>
      <p:ext uri="{BB962C8B-B14F-4D97-AF65-F5344CB8AC3E}">
        <p14:creationId xmlns:p14="http://schemas.microsoft.com/office/powerpoint/2010/main" val="28310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dirty="0"/>
              <a:t>Проверка возможности</a:t>
            </a:r>
            <a:r>
              <a:rPr lang="en-US" dirty="0"/>
              <a:t/>
            </a:r>
            <a:br>
              <a:rPr lang="en-US" dirty="0"/>
            </a:br>
            <a:r>
              <a:rPr lang="ru-RU" sz="2400" dirty="0" smtClean="0"/>
              <a:t>Расширенная команда </a:t>
            </a:r>
            <a:r>
              <a:rPr lang="ru-RU" sz="2400" dirty="0" err="1"/>
              <a:t>tracert</a:t>
            </a:r>
            <a:r>
              <a:rPr lang="ru-RU" sz="2400" dirty="0"/>
              <a:t> </a:t>
            </a:r>
          </a:p>
        </p:txBody>
      </p:sp>
      <p:sp>
        <p:nvSpPr>
          <p:cNvPr id="7" name="Content Placeholder 6">
            <a:extLst>
              <a:ext uri="{FF2B5EF4-FFF2-40B4-BE49-F238E27FC236}">
                <a16:creationId xmlns:a16="http://schemas.microsoft.com/office/drawing/2014/main" id="{0DDBD792-C3EC-49E8-BFF9-83E19B8F1159}"/>
              </a:ext>
            </a:extLst>
          </p:cNvPr>
          <p:cNvSpPr>
            <a:spLocks noGrp="1"/>
          </p:cNvSpPr>
          <p:nvPr>
            <p:ph idx="1"/>
          </p:nvPr>
        </p:nvSpPr>
        <p:spPr>
          <a:xfrm>
            <a:off x="177801" y="586136"/>
            <a:ext cx="8890000" cy="1839912"/>
          </a:xfrm>
        </p:spPr>
        <p:txBody>
          <a:bodyPr/>
          <a:lstStyle/>
          <a:p>
            <a:pPr marL="0" indent="0" algn="l" rtl="0"/>
            <a:r>
              <a:rPr lang="ru-RU" sz="1600" dirty="0">
                <a:solidFill>
                  <a:srgbClr val="000000"/>
                </a:solidFill>
              </a:rPr>
              <a:t>Как и расширенная команда </a:t>
            </a:r>
            <a:r>
              <a:rPr lang="ru-RU" sz="1600" b="1" dirty="0" err="1" smtClean="0">
                <a:solidFill>
                  <a:srgbClr val="000000"/>
                </a:solidFill>
              </a:rPr>
              <a:t>ping</a:t>
            </a:r>
            <a:r>
              <a:rPr lang="ru-RU" sz="1600" dirty="0" smtClean="0">
                <a:solidFill>
                  <a:srgbClr val="000000"/>
                </a:solidFill>
              </a:rPr>
              <a:t>, </a:t>
            </a:r>
            <a:r>
              <a:rPr lang="ru-RU" sz="1600" dirty="0">
                <a:solidFill>
                  <a:srgbClr val="000000"/>
                </a:solidFill>
              </a:rPr>
              <a:t>существует также расширенная команда </a:t>
            </a:r>
            <a:r>
              <a:rPr lang="ru-RU" sz="1600" b="1" dirty="0" err="1">
                <a:solidFill>
                  <a:srgbClr val="000000"/>
                </a:solidFill>
              </a:rPr>
              <a:t>traceroute</a:t>
            </a:r>
            <a:r>
              <a:rPr lang="ru-RU" sz="1600" dirty="0">
                <a:solidFill>
                  <a:srgbClr val="000000"/>
                </a:solidFill>
              </a:rPr>
              <a:t> . Это позволяет администратору настраивать параметры, связанные с операцией команды. </a:t>
            </a:r>
          </a:p>
          <a:p>
            <a:pPr marL="0" indent="0" algn="l" rtl="0"/>
            <a:r>
              <a:rPr lang="ru-RU" sz="1600" dirty="0" smtClean="0">
                <a:solidFill>
                  <a:srgbClr val="000000"/>
                </a:solidFill>
              </a:rPr>
              <a:t>Команда </a:t>
            </a:r>
            <a:r>
              <a:rPr lang="ru-RU" sz="1600" b="1" dirty="0" err="1">
                <a:solidFill>
                  <a:srgbClr val="000000"/>
                </a:solidFill>
              </a:rPr>
              <a:t>tracert</a:t>
            </a:r>
            <a:r>
              <a:rPr lang="ru-RU" sz="1600" dirty="0">
                <a:solidFill>
                  <a:srgbClr val="000000"/>
                </a:solidFill>
              </a:rPr>
              <a:t> в </a:t>
            </a:r>
            <a:r>
              <a:rPr lang="ru-RU" sz="1600" dirty="0" err="1">
                <a:solidFill>
                  <a:srgbClr val="000000"/>
                </a:solidFill>
              </a:rPr>
              <a:t>Windows</a:t>
            </a:r>
            <a:r>
              <a:rPr lang="ru-RU" sz="1600" dirty="0">
                <a:solidFill>
                  <a:srgbClr val="000000"/>
                </a:solidFill>
              </a:rPr>
              <a:t> также позволяет указать ряд параметров, однако ввод выполняется не посредством пошаговых запросов, а через параметры в командной строке. Тем не менее, он не управляется, как расширенная команда </a:t>
            </a:r>
            <a:r>
              <a:rPr lang="ru-RU" sz="1600" dirty="0" err="1">
                <a:solidFill>
                  <a:srgbClr val="000000"/>
                </a:solidFill>
              </a:rPr>
              <a:t>traceroute</a:t>
            </a:r>
            <a:r>
              <a:rPr lang="ru-RU" sz="1600" dirty="0">
                <a:solidFill>
                  <a:srgbClr val="000000"/>
                </a:solidFill>
              </a:rPr>
              <a:t> IOS. В следующих выходных данных отображаются доступные параметры для команды </a:t>
            </a:r>
            <a:r>
              <a:rPr lang="ru-RU" sz="1600" b="1" dirty="0" err="1">
                <a:solidFill>
                  <a:srgbClr val="000000"/>
                </a:solidFill>
              </a:rPr>
              <a:t>tracert</a:t>
            </a:r>
            <a:r>
              <a:rPr lang="ru-RU" sz="1600" dirty="0">
                <a:solidFill>
                  <a:srgbClr val="000000"/>
                </a:solidFill>
              </a:rPr>
              <a:t> </a:t>
            </a:r>
            <a:r>
              <a:rPr lang="ru-RU" sz="1600" dirty="0" err="1">
                <a:solidFill>
                  <a:srgbClr val="000000"/>
                </a:solidFill>
              </a:rPr>
              <a:t>Windows</a:t>
            </a:r>
            <a:r>
              <a:rPr lang="ru-RU" sz="1600" dirty="0">
                <a:solidFill>
                  <a:srgbClr val="000000"/>
                </a:solidFill>
              </a:rPr>
              <a:t>:</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1C540DB7-F8D4-417D-80F4-EBDD8D5FF4E5}"/>
              </a:ext>
            </a:extLst>
          </p:cNvPr>
          <p:cNvPicPr>
            <a:picLocks noChangeAspect="1"/>
          </p:cNvPicPr>
          <p:nvPr/>
        </p:nvPicPr>
        <p:blipFill>
          <a:blip r:embed="rId3"/>
          <a:stretch>
            <a:fillRect/>
          </a:stretch>
        </p:blipFill>
        <p:spPr>
          <a:xfrm>
            <a:off x="2247298" y="2413878"/>
            <a:ext cx="4530869" cy="2371077"/>
          </a:xfrm>
          <a:prstGeom prst="rect">
            <a:avLst/>
          </a:prstGeom>
        </p:spPr>
      </p:pic>
    </p:spTree>
    <p:extLst>
      <p:ext uri="{BB962C8B-B14F-4D97-AF65-F5344CB8AC3E}">
        <p14:creationId xmlns:p14="http://schemas.microsoft.com/office/powerpoint/2010/main" val="18935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dirty="0"/>
              <a:t>Проверка возможности</a:t>
            </a:r>
            <a:r>
              <a:rPr lang="en-US" dirty="0"/>
              <a:t/>
            </a:r>
            <a:br>
              <a:rPr lang="en-US" dirty="0"/>
            </a:br>
            <a:r>
              <a:rPr lang="ru-RU" sz="2400" dirty="0" smtClean="0"/>
              <a:t>Расширенная команда </a:t>
            </a:r>
            <a:r>
              <a:rPr lang="ru-RU" sz="2400" dirty="0" err="1"/>
              <a:t>tracert</a:t>
            </a:r>
            <a:r>
              <a:rPr lang="ru-RU" sz="2400" dirty="0"/>
              <a:t> (продолжение) </a:t>
            </a:r>
          </a:p>
        </p:txBody>
      </p:sp>
      <p:sp>
        <p:nvSpPr>
          <p:cNvPr id="4" name="Content Placeholder 3">
            <a:extLst>
              <a:ext uri="{FF2B5EF4-FFF2-40B4-BE49-F238E27FC236}">
                <a16:creationId xmlns:a16="http://schemas.microsoft.com/office/drawing/2014/main" id="{07861E12-DF1B-4298-BC04-F1489B20AB4B}"/>
              </a:ext>
            </a:extLst>
          </p:cNvPr>
          <p:cNvSpPr>
            <a:spLocks noGrp="1"/>
          </p:cNvSpPr>
          <p:nvPr>
            <p:ph idx="1"/>
          </p:nvPr>
        </p:nvSpPr>
        <p:spPr>
          <a:xfrm>
            <a:off x="0" y="731837"/>
            <a:ext cx="5652655" cy="3689897"/>
          </a:xfrm>
        </p:spPr>
        <p:txBody>
          <a:bodyPr/>
          <a:lstStyle/>
          <a:p>
            <a:pPr marL="285750" indent="-285750" algn="l" rtl="0">
              <a:buFont typeface="Arial" panose="020B0604020202020204" pitchFamily="34" charset="0"/>
              <a:buChar char="•"/>
            </a:pPr>
            <a:r>
              <a:rPr lang="ru-RU" sz="1600" dirty="0">
                <a:solidFill>
                  <a:srgbClr val="000000"/>
                </a:solidFill>
              </a:rPr>
              <a:t>Опция расширенной команды  </a:t>
            </a:r>
            <a:r>
              <a:rPr lang="ru-RU" sz="1600" b="1" dirty="0" err="1">
                <a:solidFill>
                  <a:srgbClr val="000000"/>
                </a:solidFill>
              </a:rPr>
              <a:t>tracert</a:t>
            </a:r>
            <a:r>
              <a:rPr lang="ru-RU" sz="1600" dirty="0">
                <a:solidFill>
                  <a:srgbClr val="000000"/>
                </a:solidFill>
              </a:rPr>
              <a:t> </a:t>
            </a:r>
            <a:r>
              <a:rPr lang="ru-RU" sz="1600" dirty="0" err="1">
                <a:solidFill>
                  <a:srgbClr val="000000"/>
                </a:solidFill>
              </a:rPr>
              <a:t>Cisco</a:t>
            </a:r>
            <a:r>
              <a:rPr lang="ru-RU" sz="1600" dirty="0">
                <a:solidFill>
                  <a:srgbClr val="000000"/>
                </a:solidFill>
              </a:rPr>
              <a:t> IOS позволяет пользователю создавать специальный тип трассировки путем настройки параметров, связанных с операцией команды. </a:t>
            </a:r>
          </a:p>
          <a:p>
            <a:pPr marL="285750" indent="-285750" algn="l" rtl="0">
              <a:buFont typeface="Arial" panose="020B0604020202020204" pitchFamily="34" charset="0"/>
              <a:buChar char="•"/>
            </a:pPr>
            <a:r>
              <a:rPr lang="ru-RU" sz="1600" dirty="0">
                <a:solidFill>
                  <a:srgbClr val="000000"/>
                </a:solidFill>
              </a:rPr>
              <a:t>Для перехода в этот режим необходимо ввести текст </a:t>
            </a:r>
            <a:r>
              <a:rPr lang="ru-RU" sz="1600" b="1" dirty="0" err="1">
                <a:solidFill>
                  <a:srgbClr val="000000"/>
                </a:solidFill>
              </a:rPr>
              <a:t>traceroute</a:t>
            </a:r>
            <a:r>
              <a:rPr lang="ru-RU" sz="1600" dirty="0">
                <a:solidFill>
                  <a:srgbClr val="000000"/>
                </a:solidFill>
              </a:rPr>
              <a:t> в привилегированном режиме EXEC, не указывая IP-адрес назначения IOS поможет настроить параметры команды, последовательно отобразив несколько запросов для ввода различных значений</a:t>
            </a:r>
            <a:r>
              <a:rPr lang="ru-RU" sz="1600" dirty="0" smtClean="0">
                <a:solidFill>
                  <a:srgbClr val="000000"/>
                </a:solidFill>
              </a:rPr>
              <a:t>.</a:t>
            </a:r>
            <a:endParaRPr lang="en-US" sz="1600" dirty="0">
              <a:solidFill>
                <a:srgbClr val="000000"/>
              </a:solidFill>
            </a:endParaRPr>
          </a:p>
          <a:p>
            <a:pPr marL="285750" indent="-285750" algn="l" rtl="0">
              <a:buFont typeface="Arial" panose="020B0604020202020204" pitchFamily="34" charset="0"/>
              <a:buChar char="•"/>
            </a:pPr>
            <a:r>
              <a:rPr lang="ru-RU" sz="1600" dirty="0">
                <a:solidFill>
                  <a:srgbClr val="000000"/>
                </a:solidFill>
              </a:rPr>
              <a:t>Если нажать </a:t>
            </a:r>
            <a:r>
              <a:rPr lang="ru-RU" sz="1600" b="1" dirty="0" err="1">
                <a:solidFill>
                  <a:srgbClr val="000000"/>
                </a:solidFill>
              </a:rPr>
              <a:t>Enter</a:t>
            </a:r>
            <a:r>
              <a:rPr lang="ru-RU" sz="1600" b="1" dirty="0">
                <a:solidFill>
                  <a:srgbClr val="000000"/>
                </a:solidFill>
              </a:rPr>
              <a:t> </a:t>
            </a:r>
            <a:r>
              <a:rPr lang="ru-RU" sz="1600" dirty="0">
                <a:solidFill>
                  <a:srgbClr val="000000"/>
                </a:solidFill>
              </a:rPr>
              <a:t>, будет использовано значение по умолчанию, указанное в квадратных скобках.</a:t>
            </a:r>
          </a:p>
        </p:txBody>
      </p:sp>
      <p:pic>
        <p:nvPicPr>
          <p:cNvPr id="5" name="Picture 4">
            <a:extLst>
              <a:ext uri="{FF2B5EF4-FFF2-40B4-BE49-F238E27FC236}">
                <a16:creationId xmlns:a16="http://schemas.microsoft.com/office/drawing/2014/main" id="{500D75D7-8A82-40C4-80CB-8860A41E3C65}"/>
              </a:ext>
            </a:extLst>
          </p:cNvPr>
          <p:cNvPicPr>
            <a:picLocks noChangeAspect="1"/>
          </p:cNvPicPr>
          <p:nvPr/>
        </p:nvPicPr>
        <p:blipFill>
          <a:blip r:embed="rId3"/>
          <a:stretch>
            <a:fillRect/>
          </a:stretch>
        </p:blipFill>
        <p:spPr>
          <a:xfrm>
            <a:off x="5797127" y="830023"/>
            <a:ext cx="3032259" cy="3493525"/>
          </a:xfrm>
          <a:prstGeom prst="rect">
            <a:avLst/>
          </a:prstGeom>
        </p:spPr>
      </p:pic>
    </p:spTree>
    <p:extLst>
      <p:ext uri="{BB962C8B-B14F-4D97-AF65-F5344CB8AC3E}">
        <p14:creationId xmlns:p14="http://schemas.microsoft.com/office/powerpoint/2010/main" val="360560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Проверка сетевого подключения </a:t>
            </a:r>
            <a:r>
              <a:rPr lang="en-US" dirty="0"/>
              <a:t/>
            </a:r>
            <a:br>
              <a:rPr lang="en-US" dirty="0"/>
            </a:br>
            <a:r>
              <a:rPr lang="ru-RU" sz="2400"/>
              <a:t>Базовый уровень производительности сети</a:t>
            </a:r>
          </a:p>
        </p:txBody>
      </p:sp>
      <p:sp>
        <p:nvSpPr>
          <p:cNvPr id="6" name="Content Placeholder 5">
            <a:extLst>
              <a:ext uri="{FF2B5EF4-FFF2-40B4-BE49-F238E27FC236}">
                <a16:creationId xmlns:a16="http://schemas.microsoft.com/office/drawing/2014/main" id="{A78E6CE1-5A04-4670-B83B-B684916AEE63}"/>
              </a:ext>
            </a:extLst>
          </p:cNvPr>
          <p:cNvSpPr>
            <a:spLocks noGrp="1"/>
          </p:cNvSpPr>
          <p:nvPr>
            <p:ph idx="1"/>
          </p:nvPr>
        </p:nvSpPr>
        <p:spPr>
          <a:xfrm>
            <a:off x="257175" y="731837"/>
            <a:ext cx="8700557" cy="3689897"/>
          </a:xfrm>
        </p:spPr>
        <p:txBody>
          <a:bodyPr/>
          <a:lstStyle/>
          <a:p>
            <a:pPr marL="285750" indent="-285750" algn="l" rtl="0">
              <a:buFont typeface="Arial" panose="020B0604020202020204" pitchFamily="34" charset="0"/>
              <a:buChar char="•"/>
            </a:pPr>
            <a:r>
              <a:rPr lang="ru-RU" sz="1600" dirty="0">
                <a:solidFill>
                  <a:srgbClr val="000000"/>
                </a:solidFill>
              </a:rPr>
              <a:t>Одним из наиболее эффективных инструментов мониторинга и устранения неполадок с производительностью сети является определение базового уровня сети. </a:t>
            </a:r>
          </a:p>
          <a:p>
            <a:pPr marL="285750" indent="-285750" algn="l" rtl="0">
              <a:buFont typeface="Arial" panose="020B0604020202020204" pitchFamily="34" charset="0"/>
              <a:buChar char="•"/>
            </a:pPr>
            <a:r>
              <a:rPr lang="ru-RU" sz="1600" dirty="0">
                <a:solidFill>
                  <a:srgbClr val="000000"/>
                </a:solidFill>
              </a:rPr>
              <a:t>Одним из способов создания базового уровня является копирование и вставка результатов выполнения команды </a:t>
            </a:r>
            <a:r>
              <a:rPr lang="ru-RU" sz="1600" dirty="0" err="1">
                <a:solidFill>
                  <a:srgbClr val="000000"/>
                </a:solidFill>
              </a:rPr>
              <a:t>ping</a:t>
            </a:r>
            <a:r>
              <a:rPr lang="ru-RU" sz="1600" dirty="0">
                <a:solidFill>
                  <a:srgbClr val="000000"/>
                </a:solidFill>
              </a:rPr>
              <a:t>, </a:t>
            </a:r>
            <a:r>
              <a:rPr lang="ru-RU" sz="1600" dirty="0" err="1">
                <a:solidFill>
                  <a:srgbClr val="000000"/>
                </a:solidFill>
              </a:rPr>
              <a:t>trace</a:t>
            </a:r>
            <a:r>
              <a:rPr lang="ru-RU" sz="1600" dirty="0">
                <a:solidFill>
                  <a:srgbClr val="000000"/>
                </a:solidFill>
              </a:rPr>
              <a:t> или любой другой соответствующей команды в текстовый файл. В такие текстовые файлы можно добавить метку времени и дату, а затем сохранить их в архив для дальнейшего использования и сравнения.</a:t>
            </a:r>
          </a:p>
          <a:p>
            <a:pPr marL="285750" indent="-285750" algn="l" rtl="0">
              <a:buFont typeface="Arial" panose="020B0604020202020204" pitchFamily="34" charset="0"/>
              <a:buChar char="•"/>
            </a:pPr>
            <a:r>
              <a:rPr lang="ru-RU" sz="1600" dirty="0">
                <a:solidFill>
                  <a:srgbClr val="000000"/>
                </a:solidFill>
              </a:rPr>
              <a:t>Следует рассмотреть такие объекты, как сообщения об ошибках и значения времени отклика между узлами</a:t>
            </a:r>
          </a:p>
          <a:p>
            <a:pPr marL="285750" indent="-285750" algn="l" rtl="0">
              <a:buFont typeface="Arial" panose="020B0604020202020204" pitchFamily="34" charset="0"/>
              <a:buChar char="•"/>
            </a:pPr>
            <a:r>
              <a:rPr lang="ru-RU" sz="1600" dirty="0">
                <a:solidFill>
                  <a:srgbClr val="000000"/>
                </a:solidFill>
              </a:rPr>
              <a:t>Корпоративные сети должны иметь расширенные базовые уровни, более широкие, чем можно описать в рамках данного курса. Для хранения и обслуживания данных базового уровня доступны профессиональные программные инструменты. </a:t>
            </a:r>
          </a:p>
        </p:txBody>
      </p:sp>
    </p:spTree>
    <p:extLst>
      <p:ext uri="{BB962C8B-B14F-4D97-AF65-F5344CB8AC3E}">
        <p14:creationId xmlns:p14="http://schemas.microsoft.com/office/powerpoint/2010/main" val="34259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50867" cy="897467"/>
          </a:xfrm>
        </p:spPr>
        <p:txBody>
          <a:bodyPr/>
          <a:lstStyle/>
          <a:p>
            <a:pPr rtl="0"/>
            <a:r>
              <a:rPr lang="ru-RU" sz="1600" dirty="0"/>
              <a:t>Проверка подключения </a:t>
            </a:r>
            <a:r>
              <a:rPr lang="en-US" sz="1600" dirty="0"/>
              <a:t/>
            </a:r>
            <a:br>
              <a:rPr lang="en-US" sz="1600" dirty="0"/>
            </a:br>
            <a:r>
              <a:rPr lang="ru-RU" sz="2400" dirty="0"/>
              <a:t>Лабораторная работа. Проверка задержки </a:t>
            </a:r>
            <a:r>
              <a:rPr lang="ru-RU" sz="2400" dirty="0" smtClean="0"/>
              <a:t>в сети </a:t>
            </a:r>
            <a:r>
              <a:rPr lang="ru-RU" sz="2400" dirty="0"/>
              <a:t>с помощью команд </a:t>
            </a:r>
            <a:r>
              <a:rPr lang="ru-RU" sz="2400" dirty="0" err="1"/>
              <a:t>ping</a:t>
            </a:r>
            <a:r>
              <a:rPr lang="ru-RU" sz="2400" dirty="0"/>
              <a:t> и </a:t>
            </a:r>
            <a:r>
              <a:rPr lang="ru-RU" sz="2400" dirty="0" err="1"/>
              <a:t>traceroute</a:t>
            </a:r>
            <a:endParaRPr lang="ru-RU" sz="2400" dirty="0"/>
          </a:p>
        </p:txBody>
      </p:sp>
      <p:sp>
        <p:nvSpPr>
          <p:cNvPr id="5" name="Content Placeholder 4">
            <a:extLst>
              <a:ext uri="{FF2B5EF4-FFF2-40B4-BE49-F238E27FC236}">
                <a16:creationId xmlns:a16="http://schemas.microsoft.com/office/drawing/2014/main" id="{E7522A69-FB62-4668-BCF4-DEEA4C4B1809}"/>
              </a:ext>
            </a:extLst>
          </p:cNvPr>
          <p:cNvSpPr>
            <a:spLocks noGrp="1"/>
          </p:cNvSpPr>
          <p:nvPr>
            <p:ph idx="1"/>
          </p:nvPr>
        </p:nvSpPr>
        <p:spPr>
          <a:xfrm>
            <a:off x="474662" y="1202267"/>
            <a:ext cx="8280057" cy="3219467"/>
          </a:xfrm>
        </p:spPr>
        <p:txBody>
          <a:bodyPr/>
          <a:lstStyle/>
          <a:p>
            <a:pPr marL="0" indent="0" algn="l" rtl="0"/>
            <a:r>
              <a:rPr lang="ru-RU" dirty="0">
                <a:solidFill>
                  <a:srgbClr val="000000"/>
                </a:solidFill>
              </a:rPr>
              <a:t>В этой лабораторной работе вы выполните следующие задачи.</a:t>
            </a:r>
          </a:p>
          <a:p>
            <a:pPr marL="342900" indent="-342900" algn="l" rtl="0">
              <a:buFont typeface="Arial" panose="020B0604020202020204" pitchFamily="34" charset="0"/>
              <a:buChar char="•"/>
            </a:pPr>
            <a:r>
              <a:rPr lang="ru-RU" dirty="0">
                <a:solidFill>
                  <a:srgbClr val="000000"/>
                </a:solidFill>
              </a:rPr>
              <a:t>Часть 1. Регистрация задержки сети с помощью команды </a:t>
            </a:r>
            <a:r>
              <a:rPr lang="ru-RU" dirty="0" err="1">
                <a:solidFill>
                  <a:srgbClr val="000000"/>
                </a:solidFill>
              </a:rPr>
              <a:t>ping</a:t>
            </a:r>
            <a:endParaRPr lang="ru-RU" dirty="0">
              <a:solidFill>
                <a:srgbClr val="000000"/>
              </a:solidFill>
            </a:endParaRPr>
          </a:p>
          <a:p>
            <a:pPr marL="342900" indent="-342900" algn="l" rtl="0">
              <a:buFont typeface="Arial" panose="020B0604020202020204" pitchFamily="34" charset="0"/>
              <a:buChar char="•"/>
            </a:pPr>
            <a:r>
              <a:rPr lang="ru-RU" dirty="0">
                <a:solidFill>
                  <a:srgbClr val="000000"/>
                </a:solidFill>
              </a:rPr>
              <a:t>Часть 2. Регистрация задержки сети с помощью команды </a:t>
            </a:r>
            <a:r>
              <a:rPr lang="ru-RU" dirty="0" err="1">
                <a:solidFill>
                  <a:srgbClr val="000000"/>
                </a:solidFill>
              </a:rPr>
              <a:t>traceroute</a:t>
            </a:r>
            <a:endParaRPr lang="ru-RU" dirty="0">
              <a:solidFill>
                <a:srgbClr val="000000"/>
              </a:solidFill>
            </a:endParaRP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44087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17.5. Команды хоста и IOS</a:t>
            </a:r>
          </a:p>
        </p:txBody>
      </p:sp>
    </p:spTree>
    <p:custDataLst>
      <p:tags r:id="rId1"/>
    </p:custDataLst>
    <p:extLst>
      <p:ext uri="{BB962C8B-B14F-4D97-AF65-F5344CB8AC3E}">
        <p14:creationId xmlns:p14="http://schemas.microsoft.com/office/powerpoint/2010/main" val="261680216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ru-RU" dirty="0"/>
              <a:t>В этом модуле (продолжение)</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0" y="664250"/>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ru-RU" dirty="0"/>
              <a:t>Для облегчения обучения в этот модуль могут быть включены следующие функции:</a:t>
            </a: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2508885"/>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rtl="0" fontAlgn="b"/>
                      <a:r>
                        <a:rPr lang="ru-RU" sz="1400" b="1" i="0" u="none" strike="noStrike" dirty="0" smtClean="0">
                          <a:solidFill>
                            <a:schemeClr val="bg1"/>
                          </a:solidFill>
                          <a:effectLst/>
                          <a:latin typeface="+mn-lt"/>
                        </a:rPr>
                        <a:t>Функции</a:t>
                      </a:r>
                    </a:p>
                  </a:txBody>
                  <a:tcPr marL="9525" marR="9525" marT="9525" marB="0" anchor="b"/>
                </a:tc>
                <a:tc>
                  <a:txBody>
                    <a:bodyPr/>
                    <a:lstStyle/>
                    <a:p>
                      <a:pPr rtl="0"/>
                      <a:r>
                        <a:rPr lang="ru-RU" dirty="0" smtClean="0"/>
                        <a:t>Описание</a:t>
                      </a:r>
                      <a:endParaRPr lang="ru-RU" dirty="0"/>
                    </a:p>
                  </a:txBody>
                  <a:tcPr/>
                </a:tc>
                <a:extLst>
                  <a:ext uri="{0D108BD9-81ED-4DB2-BD59-A6C34878D82A}">
                    <a16:rowId xmlns:a16="http://schemas.microsoft.com/office/drawing/2014/main" val="3768427975"/>
                  </a:ext>
                </a:extLst>
              </a:tr>
              <a:tr h="265091">
                <a:tc>
                  <a:txBody>
                    <a:bodyPr/>
                    <a:lstStyle/>
                    <a:p>
                      <a:pPr algn="l" rtl="0" fontAlgn="b"/>
                      <a:r>
                        <a:rPr lang="ru-RU" sz="1400" b="0" i="0" u="none" strike="noStrike" dirty="0" smtClean="0">
                          <a:solidFill>
                            <a:srgbClr val="000000"/>
                          </a:solidFill>
                          <a:effectLst/>
                          <a:latin typeface="+mn-lt"/>
                        </a:rPr>
                        <a:t>Практические лабораторные работы</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Лабораторные</a:t>
                      </a:r>
                      <a:r>
                        <a:rPr lang="ru-RU" baseline="0" dirty="0" smtClean="0"/>
                        <a:t> работы</a:t>
                      </a:r>
                      <a:r>
                        <a:rPr lang="ru-RU" dirty="0" smtClean="0"/>
                        <a:t>, предназначенные для работы с физическим оборудованием.</a:t>
                      </a:r>
                      <a:endParaRPr lang="ru-RU" dirty="0"/>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ru-RU" sz="1400" b="0" i="0" u="none" strike="noStrike" dirty="0" smtClean="0">
                          <a:solidFill>
                            <a:srgbClr val="000000"/>
                          </a:solidFill>
                          <a:effectLst/>
                          <a:latin typeface="+mn-lt"/>
                        </a:rPr>
                        <a:t>Работа в классе</a:t>
                      </a:r>
                    </a:p>
                  </a:txBody>
                  <a:tcPr marL="9525" marR="9525" marT="9525" marB="0" anchor="b"/>
                </a:tc>
                <a:tc>
                  <a:txBody>
                    <a:bodyPr/>
                    <a:lstStyle/>
                    <a:p>
                      <a:pPr rtl="0"/>
                      <a:r>
                        <a:rPr lang="ru-RU" dirty="0" smtClean="0"/>
                        <a:t>Они находятся на странице ресурсов для инструкторов. Занятия в классе предназначены для облегчения обучения, обсуждения в классе и совместной</a:t>
                      </a:r>
                      <a:r>
                        <a:rPr lang="ru-RU" baseline="0" dirty="0" smtClean="0"/>
                        <a:t> работы учащихся</a:t>
                      </a:r>
                      <a:r>
                        <a:rPr lang="ru-RU" dirty="0" smtClean="0"/>
                        <a:t>.</a:t>
                      </a:r>
                      <a:endParaRPr lang="ru-RU" dirty="0"/>
                    </a:p>
                  </a:txBody>
                  <a:tcPr/>
                </a:tc>
                <a:extLst>
                  <a:ext uri="{0D108BD9-81ED-4DB2-BD59-A6C34878D82A}">
                    <a16:rowId xmlns:a16="http://schemas.microsoft.com/office/drawing/2014/main" val="1125566603"/>
                  </a:ext>
                </a:extLst>
              </a:tr>
              <a:tr h="265091">
                <a:tc>
                  <a:txBody>
                    <a:bodyPr/>
                    <a:lstStyle/>
                    <a:p>
                      <a:pPr algn="l" rtl="0" fontAlgn="b"/>
                      <a:r>
                        <a:rPr lang="ru-RU" sz="1400" b="0" i="0" u="none" strike="noStrike" dirty="0" smtClean="0">
                          <a:solidFill>
                            <a:srgbClr val="000000"/>
                          </a:solidFill>
                          <a:effectLst/>
                          <a:latin typeface="+mn-lt"/>
                        </a:rPr>
                        <a:t>Контрольная</a:t>
                      </a:r>
                      <a:r>
                        <a:rPr lang="ru-RU" sz="1400" b="0" i="0" u="none" strike="noStrike" baseline="0" dirty="0" smtClean="0">
                          <a:solidFill>
                            <a:srgbClr val="000000"/>
                          </a:solidFill>
                          <a:effectLst/>
                          <a:latin typeface="+mn-lt"/>
                        </a:rPr>
                        <a:t> работа по модулю</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Работы</a:t>
                      </a:r>
                      <a:r>
                        <a:rPr lang="ru-RU" baseline="0" dirty="0" smtClean="0"/>
                        <a:t> для с</a:t>
                      </a:r>
                      <a:r>
                        <a:rPr lang="ru-RU" dirty="0" smtClean="0"/>
                        <a:t>амооценки</a:t>
                      </a:r>
                      <a:r>
                        <a:rPr lang="ru-RU" baseline="0" dirty="0" smtClean="0"/>
                        <a:t> </a:t>
                      </a:r>
                      <a:r>
                        <a:rPr lang="ru-RU" dirty="0" smtClean="0"/>
                        <a:t>концепций и навыков, полученных в рамках серии тем, представленных в модуле.</a:t>
                      </a:r>
                      <a:endParaRPr lang="ru-RU" dirty="0"/>
                    </a:p>
                  </a:txBody>
                  <a:tcPr/>
                </a:tc>
                <a:extLst>
                  <a:ext uri="{0D108BD9-81ED-4DB2-BD59-A6C34878D82A}">
                    <a16:rowId xmlns:a16="http://schemas.microsoft.com/office/drawing/2014/main" val="831502776"/>
                  </a:ext>
                </a:extLst>
              </a:tr>
              <a:tr h="265091">
                <a:tc>
                  <a:txBody>
                    <a:bodyPr/>
                    <a:lstStyle/>
                    <a:p>
                      <a:pPr algn="l" rtl="0" fontAlgn="b"/>
                      <a:r>
                        <a:rPr lang="ru-RU" sz="1400" b="0" i="0" u="none" strike="noStrike" dirty="0" smtClean="0">
                          <a:solidFill>
                            <a:srgbClr val="000000"/>
                          </a:solidFill>
                          <a:effectLst/>
                          <a:latin typeface="+mn-lt"/>
                        </a:rPr>
                        <a:t>Краткое содержание модуля</a:t>
                      </a:r>
                      <a:endParaRPr lang="ru-RU" sz="1400" b="0" i="0" u="none" strike="noStrike" dirty="0">
                        <a:solidFill>
                          <a:srgbClr val="000000"/>
                        </a:solidFill>
                        <a:effectLst/>
                        <a:latin typeface="+mn-lt"/>
                      </a:endParaRPr>
                    </a:p>
                  </a:txBody>
                  <a:tcPr marL="9525" marR="9525" marT="9525" marB="0" anchor="b"/>
                </a:tc>
                <a:tc>
                  <a:txBody>
                    <a:bodyPr/>
                    <a:lstStyle/>
                    <a:p>
                      <a:pPr rtl="0"/>
                      <a:r>
                        <a:rPr lang="ru-RU" dirty="0" smtClean="0"/>
                        <a:t>Конспект материалов модуля.</a:t>
                      </a:r>
                      <a:endParaRPr lang="ru-RU" dirty="0"/>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405084469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33933" cy="731837"/>
          </a:xfrm>
        </p:spPr>
        <p:txBody>
          <a:bodyPr/>
          <a:lstStyle/>
          <a:p>
            <a:pPr rtl="0"/>
            <a:r>
              <a:rPr lang="ru-RU" sz="1600" dirty="0"/>
              <a:t>Команды хоста и IOS</a:t>
            </a:r>
            <a:r>
              <a:rPr lang="en-US" dirty="0"/>
              <a:t/>
            </a:r>
            <a:br>
              <a:rPr lang="en-US" dirty="0"/>
            </a:br>
            <a:r>
              <a:rPr lang="ru-RU" sz="1600" dirty="0"/>
              <a:t> </a:t>
            </a:r>
            <a:r>
              <a:rPr lang="ru-RU" sz="2400" dirty="0"/>
              <a:t>Настройка IP-конфигурации хоста под управлением </a:t>
            </a:r>
            <a:r>
              <a:rPr lang="ru-RU" sz="2400" dirty="0" err="1"/>
              <a:t>Windows</a:t>
            </a:r>
            <a:endParaRPr lang="ru-RU" sz="2400" dirty="0"/>
          </a:p>
        </p:txBody>
      </p:sp>
      <p:sp>
        <p:nvSpPr>
          <p:cNvPr id="4" name="Content Placeholder 3">
            <a:extLst>
              <a:ext uri="{FF2B5EF4-FFF2-40B4-BE49-F238E27FC236}">
                <a16:creationId xmlns:a16="http://schemas.microsoft.com/office/drawing/2014/main" id="{EDD73493-B9CF-4BB8-9069-546F872801FC}"/>
              </a:ext>
            </a:extLst>
          </p:cNvPr>
          <p:cNvSpPr>
            <a:spLocks noGrp="1"/>
          </p:cNvSpPr>
          <p:nvPr>
            <p:ph idx="1"/>
          </p:nvPr>
        </p:nvSpPr>
        <p:spPr>
          <a:xfrm>
            <a:off x="93133" y="660400"/>
            <a:ext cx="8940800" cy="2842922"/>
          </a:xfrm>
        </p:spPr>
        <p:txBody>
          <a:bodyPr/>
          <a:lstStyle/>
          <a:p>
            <a:pPr marL="0" indent="0" algn="l" rtl="0"/>
            <a:r>
              <a:rPr lang="ru-RU" sz="1500" dirty="0">
                <a:solidFill>
                  <a:srgbClr val="000000"/>
                </a:solidFill>
              </a:rPr>
              <a:t>В </a:t>
            </a:r>
            <a:r>
              <a:rPr lang="ru-RU" sz="1500" dirty="0" err="1">
                <a:solidFill>
                  <a:srgbClr val="000000"/>
                </a:solidFill>
              </a:rPr>
              <a:t>Windows</a:t>
            </a:r>
            <a:r>
              <a:rPr lang="ru-RU" sz="1500" dirty="0">
                <a:solidFill>
                  <a:srgbClr val="000000"/>
                </a:solidFill>
              </a:rPr>
              <a:t> 10 можно получить доступ к сведениям об IP-адресе из </a:t>
            </a:r>
            <a:r>
              <a:rPr lang="ru-RU" sz="1500" b="1" dirty="0">
                <a:solidFill>
                  <a:srgbClr val="000000"/>
                </a:solidFill>
              </a:rPr>
              <a:t>центра управления сетями и общим доступом</a:t>
            </a:r>
            <a:r>
              <a:rPr lang="ru-RU" sz="1500" dirty="0">
                <a:solidFill>
                  <a:srgbClr val="000000"/>
                </a:solidFill>
              </a:rPr>
              <a:t> , чтобы быстро просмотреть четыре важных параметра: адрес, маска, маршрутизатор и DNS. Или вы можете выполнить команду </a:t>
            </a:r>
            <a:r>
              <a:rPr lang="ru-RU" sz="1500" b="1" dirty="0" err="1">
                <a:solidFill>
                  <a:srgbClr val="000000"/>
                </a:solidFill>
              </a:rPr>
              <a:t>ipconfig</a:t>
            </a:r>
            <a:r>
              <a:rPr lang="ru-RU" sz="1500" dirty="0">
                <a:solidFill>
                  <a:srgbClr val="000000"/>
                </a:solidFill>
              </a:rPr>
              <a:t> в командной строке компьютера </a:t>
            </a:r>
            <a:r>
              <a:rPr lang="ru-RU" sz="1500" dirty="0" err="1">
                <a:solidFill>
                  <a:srgbClr val="000000"/>
                </a:solidFill>
              </a:rPr>
              <a:t>Windows</a:t>
            </a:r>
            <a:r>
              <a:rPr lang="ru-RU" sz="1500" dirty="0">
                <a:solidFill>
                  <a:srgbClr val="000000"/>
                </a:solidFill>
              </a:rPr>
              <a:t>.</a:t>
            </a:r>
          </a:p>
          <a:p>
            <a:pPr marL="342900" indent="-342900" algn="l" rtl="0">
              <a:buFont typeface="Arial" panose="020B0604020202020204" pitchFamily="34" charset="0"/>
              <a:buChar char="•"/>
            </a:pPr>
            <a:r>
              <a:rPr lang="ru-RU" sz="1500" dirty="0">
                <a:solidFill>
                  <a:srgbClr val="000000"/>
                </a:solidFill>
              </a:rPr>
              <a:t>С помощью команды </a:t>
            </a:r>
            <a:r>
              <a:rPr lang="ru-RU" sz="1500" b="1" dirty="0" err="1">
                <a:solidFill>
                  <a:srgbClr val="000000"/>
                </a:solidFill>
              </a:rPr>
              <a:t>ipconfig</a:t>
            </a:r>
            <a:r>
              <a:rPr lang="ru-RU" sz="1500" b="1" dirty="0">
                <a:solidFill>
                  <a:srgbClr val="000000"/>
                </a:solidFill>
              </a:rPr>
              <a:t> /</a:t>
            </a:r>
            <a:r>
              <a:rPr lang="ru-RU" sz="1500" b="1" dirty="0" err="1">
                <a:solidFill>
                  <a:srgbClr val="000000"/>
                </a:solidFill>
              </a:rPr>
              <a:t>all</a:t>
            </a:r>
            <a:r>
              <a:rPr lang="ru-RU" sz="1500" dirty="0">
                <a:solidFill>
                  <a:srgbClr val="000000"/>
                </a:solidFill>
              </a:rPr>
              <a:t> можно узнать MAC-адрес компьютера, а также ряд сведений об адресации уровня 3 для устройства.</a:t>
            </a:r>
          </a:p>
          <a:p>
            <a:pPr marL="342900" indent="-342900" algn="l" rtl="0">
              <a:buFont typeface="Arial" panose="020B0604020202020204" pitchFamily="34" charset="0"/>
              <a:buChar char="•"/>
            </a:pPr>
            <a:r>
              <a:rPr lang="ru-RU" sz="1500" dirty="0">
                <a:solidFill>
                  <a:srgbClr val="000000"/>
                </a:solidFill>
              </a:rPr>
              <a:t>Если узел настроен как DHCP-клиент, конфигурацию IP-адреса можно обновить с помощью команд </a:t>
            </a:r>
            <a:r>
              <a:rPr lang="ru-RU" sz="1500" b="1" dirty="0" err="1">
                <a:solidFill>
                  <a:srgbClr val="000000"/>
                </a:solidFill>
              </a:rPr>
              <a:t>ipconfig</a:t>
            </a:r>
            <a:r>
              <a:rPr lang="ru-RU" sz="1500" b="1" dirty="0">
                <a:solidFill>
                  <a:srgbClr val="000000"/>
                </a:solidFill>
              </a:rPr>
              <a:t> /</a:t>
            </a:r>
            <a:r>
              <a:rPr lang="ru-RU" sz="1500" b="1" dirty="0" err="1">
                <a:solidFill>
                  <a:srgbClr val="000000"/>
                </a:solidFill>
              </a:rPr>
              <a:t>release</a:t>
            </a:r>
            <a:r>
              <a:rPr lang="ru-RU" sz="1500" dirty="0">
                <a:solidFill>
                  <a:srgbClr val="000000"/>
                </a:solidFill>
              </a:rPr>
              <a:t> и </a:t>
            </a:r>
            <a:r>
              <a:rPr lang="ru-RU" sz="1500" b="1" dirty="0" err="1">
                <a:solidFill>
                  <a:srgbClr val="000000"/>
                </a:solidFill>
              </a:rPr>
              <a:t>ipconfig</a:t>
            </a:r>
            <a:r>
              <a:rPr lang="ru-RU" sz="1500" b="1" dirty="0">
                <a:solidFill>
                  <a:srgbClr val="000000"/>
                </a:solidFill>
              </a:rPr>
              <a:t> /</a:t>
            </a:r>
            <a:r>
              <a:rPr lang="ru-RU" sz="1500" b="1" dirty="0" err="1">
                <a:solidFill>
                  <a:srgbClr val="000000"/>
                </a:solidFill>
              </a:rPr>
              <a:t>renew</a:t>
            </a:r>
            <a:r>
              <a:rPr lang="ru-RU" sz="1500" dirty="0">
                <a:solidFill>
                  <a:srgbClr val="000000"/>
                </a:solidFill>
              </a:rPr>
              <a:t> .</a:t>
            </a:r>
          </a:p>
          <a:p>
            <a:pPr marL="342900" indent="-342900" algn="l" rtl="0">
              <a:buFont typeface="Arial" panose="020B0604020202020204" pitchFamily="34" charset="0"/>
              <a:buChar char="•"/>
            </a:pPr>
            <a:r>
              <a:rPr lang="ru-RU" sz="1500" dirty="0">
                <a:solidFill>
                  <a:srgbClr val="000000"/>
                </a:solidFill>
              </a:rPr>
              <a:t>Служба «Клиент DNS» на ПК с </a:t>
            </a:r>
            <a:r>
              <a:rPr lang="ru-RU" sz="1500" dirty="0" smtClean="0">
                <a:solidFill>
                  <a:srgbClr val="000000"/>
                </a:solidFill>
              </a:rPr>
              <a:t>ОС </a:t>
            </a:r>
            <a:r>
              <a:rPr lang="ru-RU" sz="1500" dirty="0" err="1" smtClean="0">
                <a:solidFill>
                  <a:srgbClr val="000000"/>
                </a:solidFill>
              </a:rPr>
              <a:t>Windows</a:t>
            </a:r>
            <a:r>
              <a:rPr lang="ru-RU" sz="1500" dirty="0" smtClean="0">
                <a:solidFill>
                  <a:srgbClr val="000000"/>
                </a:solidFill>
              </a:rPr>
              <a:t> оптимизирует </a:t>
            </a:r>
            <a:r>
              <a:rPr lang="ru-RU" sz="1500" dirty="0">
                <a:solidFill>
                  <a:srgbClr val="000000"/>
                </a:solidFill>
              </a:rPr>
              <a:t>производительность разрешения имен DNS, сохраняя ранее разрешенные имена в памяти. </a:t>
            </a:r>
            <a:r>
              <a:rPr lang="ru-RU" sz="1500" dirty="0" smtClean="0">
                <a:solidFill>
                  <a:srgbClr val="000000"/>
                </a:solidFill>
              </a:rPr>
              <a:t/>
            </a:r>
            <a:br>
              <a:rPr lang="ru-RU" sz="1500" dirty="0" smtClean="0">
                <a:solidFill>
                  <a:srgbClr val="000000"/>
                </a:solidFill>
              </a:rPr>
            </a:br>
            <a:r>
              <a:rPr lang="ru-RU" sz="1500" dirty="0" smtClean="0">
                <a:solidFill>
                  <a:srgbClr val="000000"/>
                </a:solidFill>
              </a:rPr>
              <a:t>На </a:t>
            </a:r>
            <a:r>
              <a:rPr lang="ru-RU" sz="1500" dirty="0">
                <a:solidFill>
                  <a:srgbClr val="000000"/>
                </a:solidFill>
              </a:rPr>
              <a:t>ПК с </a:t>
            </a:r>
            <a:r>
              <a:rPr lang="ru-RU" sz="1500" dirty="0" smtClean="0">
                <a:solidFill>
                  <a:srgbClr val="000000"/>
                </a:solidFill>
              </a:rPr>
              <a:t>ОС </a:t>
            </a:r>
            <a:r>
              <a:rPr lang="ru-RU" sz="1500" dirty="0" err="1" smtClean="0">
                <a:solidFill>
                  <a:srgbClr val="000000"/>
                </a:solidFill>
              </a:rPr>
              <a:t>Windows</a:t>
            </a:r>
            <a:r>
              <a:rPr lang="ru-RU" sz="1500" dirty="0" smtClean="0">
                <a:solidFill>
                  <a:srgbClr val="000000"/>
                </a:solidFill>
              </a:rPr>
              <a:t> </a:t>
            </a:r>
            <a:r>
              <a:rPr lang="ru-RU" sz="1500" dirty="0">
                <a:solidFill>
                  <a:srgbClr val="000000"/>
                </a:solidFill>
              </a:rPr>
              <a:t>команда </a:t>
            </a:r>
            <a:r>
              <a:rPr lang="ru-RU" sz="1500" b="1" dirty="0" err="1">
                <a:solidFill>
                  <a:srgbClr val="000000"/>
                </a:solidFill>
              </a:rPr>
              <a:t>ipconfig</a:t>
            </a:r>
            <a:r>
              <a:rPr lang="ru-RU" sz="1500" b="1" dirty="0">
                <a:solidFill>
                  <a:srgbClr val="000000"/>
                </a:solidFill>
              </a:rPr>
              <a:t> /</a:t>
            </a:r>
            <a:r>
              <a:rPr lang="ru-RU" sz="1500" b="1" dirty="0" err="1">
                <a:solidFill>
                  <a:srgbClr val="000000"/>
                </a:solidFill>
              </a:rPr>
              <a:t>displaydns</a:t>
            </a:r>
            <a:r>
              <a:rPr lang="ru-RU" sz="1500" dirty="0">
                <a:solidFill>
                  <a:srgbClr val="000000"/>
                </a:solidFill>
              </a:rPr>
              <a:t> </a:t>
            </a:r>
            <a:r>
              <a:rPr lang="ru-RU" sz="1500" dirty="0" smtClean="0">
                <a:solidFill>
                  <a:srgbClr val="000000"/>
                </a:solidFill>
              </a:rPr>
              <a:t/>
            </a:r>
            <a:br>
              <a:rPr lang="ru-RU" sz="1500" dirty="0" smtClean="0">
                <a:solidFill>
                  <a:srgbClr val="000000"/>
                </a:solidFill>
              </a:rPr>
            </a:br>
            <a:r>
              <a:rPr lang="ru-RU" sz="1500" dirty="0" smtClean="0">
                <a:solidFill>
                  <a:srgbClr val="000000"/>
                </a:solidFill>
              </a:rPr>
              <a:t>выводит </a:t>
            </a:r>
            <a:r>
              <a:rPr lang="ru-RU" sz="1500" dirty="0">
                <a:solidFill>
                  <a:srgbClr val="000000"/>
                </a:solidFill>
              </a:rPr>
              <a:t>на экран все кэшированные записи DNS.</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0F893CF4-60E9-4E3D-99F3-F4100A64A537}"/>
              </a:ext>
            </a:extLst>
          </p:cNvPr>
          <p:cNvPicPr>
            <a:picLocks noChangeAspect="1"/>
          </p:cNvPicPr>
          <p:nvPr/>
        </p:nvPicPr>
        <p:blipFill>
          <a:blip r:embed="rId3"/>
          <a:stretch>
            <a:fillRect/>
          </a:stretch>
        </p:blipFill>
        <p:spPr>
          <a:xfrm>
            <a:off x="5419161" y="3173122"/>
            <a:ext cx="3281434" cy="1411433"/>
          </a:xfrm>
          <a:prstGeom prst="rect">
            <a:avLst/>
          </a:prstGeom>
        </p:spPr>
      </p:pic>
    </p:spTree>
    <p:extLst>
      <p:ext uri="{BB962C8B-B14F-4D97-AF65-F5344CB8AC3E}">
        <p14:creationId xmlns:p14="http://schemas.microsoft.com/office/powerpoint/2010/main" val="2132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8822267" cy="731837"/>
          </a:xfrm>
        </p:spPr>
        <p:txBody>
          <a:bodyPr/>
          <a:lstStyle/>
          <a:p>
            <a:pPr rtl="0"/>
            <a:r>
              <a:rPr lang="ru-RU" sz="1600" dirty="0"/>
              <a:t>Команды хоста и IOS</a:t>
            </a:r>
            <a:r>
              <a:rPr lang="en-US" dirty="0"/>
              <a:t/>
            </a:r>
            <a:br>
              <a:rPr lang="en-US" dirty="0"/>
            </a:br>
            <a:r>
              <a:rPr lang="ru-RU" sz="1600" dirty="0"/>
              <a:t> </a:t>
            </a:r>
            <a:r>
              <a:rPr lang="ru-RU" sz="2400" dirty="0"/>
              <a:t>Настройка IP-конфигурации хоста под управлением </a:t>
            </a:r>
            <a:r>
              <a:rPr lang="ru-RU" sz="2400" dirty="0" err="1"/>
              <a:t>Linux</a:t>
            </a:r>
            <a:endParaRPr lang="ru-RU" sz="2400" dirty="0"/>
          </a:p>
        </p:txBody>
      </p:sp>
      <p:sp>
        <p:nvSpPr>
          <p:cNvPr id="4" name="Content Placeholder 3">
            <a:extLst>
              <a:ext uri="{FF2B5EF4-FFF2-40B4-BE49-F238E27FC236}">
                <a16:creationId xmlns:a16="http://schemas.microsoft.com/office/drawing/2014/main" id="{EDD73493-B9CF-4BB8-9069-546F872801FC}"/>
              </a:ext>
            </a:extLst>
          </p:cNvPr>
          <p:cNvSpPr>
            <a:spLocks noGrp="1"/>
          </p:cNvSpPr>
          <p:nvPr>
            <p:ph idx="1"/>
          </p:nvPr>
        </p:nvSpPr>
        <p:spPr>
          <a:xfrm>
            <a:off x="0" y="819151"/>
            <a:ext cx="5213014" cy="3602584"/>
          </a:xfrm>
        </p:spPr>
        <p:txBody>
          <a:bodyPr/>
          <a:lstStyle/>
          <a:p>
            <a:pPr marL="342900" indent="-342900" algn="l" rtl="0">
              <a:buFont typeface="Arial" panose="020B0604020202020204" pitchFamily="34" charset="0"/>
              <a:buChar char="•"/>
            </a:pPr>
            <a:r>
              <a:rPr lang="ru-RU" sz="1600" dirty="0">
                <a:solidFill>
                  <a:srgbClr val="000000"/>
                </a:solidFill>
              </a:rPr>
              <a:t>Проверка параметров IP с помощью графического интерфейса на компьютере </a:t>
            </a:r>
            <a:r>
              <a:rPr lang="ru-RU" sz="1600" dirty="0" err="1">
                <a:solidFill>
                  <a:srgbClr val="000000"/>
                </a:solidFill>
              </a:rPr>
              <a:t>Linux</a:t>
            </a:r>
            <a:r>
              <a:rPr lang="ru-RU" sz="1600" dirty="0">
                <a:solidFill>
                  <a:srgbClr val="000000"/>
                </a:solidFill>
              </a:rPr>
              <a:t> будет отличаться в зависимости от дистрибутива </a:t>
            </a:r>
            <a:r>
              <a:rPr lang="ru-RU" sz="1600" dirty="0" err="1">
                <a:solidFill>
                  <a:srgbClr val="000000"/>
                </a:solidFill>
              </a:rPr>
              <a:t>Linux</a:t>
            </a:r>
            <a:r>
              <a:rPr lang="ru-RU" sz="1600" dirty="0">
                <a:solidFill>
                  <a:srgbClr val="000000"/>
                </a:solidFill>
              </a:rPr>
              <a:t> и интерфейса рабочего стола.</a:t>
            </a:r>
          </a:p>
          <a:p>
            <a:pPr marL="342900" indent="-342900" algn="l" rtl="0">
              <a:buFont typeface="Arial" panose="020B0604020202020204" pitchFamily="34" charset="0"/>
              <a:buChar char="•"/>
            </a:pPr>
            <a:r>
              <a:rPr lang="ru-RU" sz="1600" dirty="0">
                <a:solidFill>
                  <a:srgbClr val="000000"/>
                </a:solidFill>
              </a:rPr>
              <a:t>В командной строке используйте команду </a:t>
            </a:r>
            <a:r>
              <a:rPr lang="ru-RU" sz="1600" b="1" dirty="0" err="1">
                <a:solidFill>
                  <a:srgbClr val="000000"/>
                </a:solidFill>
              </a:rPr>
              <a:t>ifconfig</a:t>
            </a:r>
            <a:r>
              <a:rPr lang="ru-RU" sz="1600" dirty="0">
                <a:solidFill>
                  <a:srgbClr val="000000"/>
                </a:solidFill>
              </a:rPr>
              <a:t> для отображения состояния активных интерфейсов и их IP-конфигурации.</a:t>
            </a:r>
          </a:p>
          <a:p>
            <a:pPr marL="342900" indent="-342900" algn="l" rtl="0">
              <a:buFont typeface="Arial" panose="020B0604020202020204" pitchFamily="34" charset="0"/>
              <a:buChar char="•"/>
            </a:pPr>
            <a:r>
              <a:rPr lang="ru-RU" sz="1600" dirty="0">
                <a:solidFill>
                  <a:srgbClr val="000000"/>
                </a:solidFill>
              </a:rPr>
              <a:t>Команда </a:t>
            </a:r>
            <a:r>
              <a:rPr lang="ru-RU" sz="1600" b="1" dirty="0" err="1">
                <a:solidFill>
                  <a:srgbClr val="000000"/>
                </a:solidFill>
              </a:rPr>
              <a:t>ip</a:t>
            </a:r>
            <a:r>
              <a:rPr lang="ru-RU" sz="1600" b="1" dirty="0">
                <a:solidFill>
                  <a:srgbClr val="000000"/>
                </a:solidFill>
              </a:rPr>
              <a:t> </a:t>
            </a:r>
            <a:r>
              <a:rPr lang="ru-RU" sz="1600" b="1" dirty="0" err="1">
                <a:solidFill>
                  <a:srgbClr val="000000"/>
                </a:solidFill>
              </a:rPr>
              <a:t>address</a:t>
            </a:r>
            <a:r>
              <a:rPr lang="ru-RU" sz="1600" dirty="0">
                <a:solidFill>
                  <a:srgbClr val="000000"/>
                </a:solidFill>
              </a:rPr>
              <a:t> </a:t>
            </a:r>
            <a:r>
              <a:rPr lang="ru-RU" sz="1600" dirty="0" err="1">
                <a:solidFill>
                  <a:srgbClr val="000000"/>
                </a:solidFill>
              </a:rPr>
              <a:t>Linux</a:t>
            </a:r>
            <a:r>
              <a:rPr lang="ru-RU" sz="1600" dirty="0">
                <a:solidFill>
                  <a:srgbClr val="000000"/>
                </a:solidFill>
              </a:rPr>
              <a:t> используется для отображения адресов и их свойств. </a:t>
            </a:r>
            <a:r>
              <a:rPr lang="ru-RU" sz="1600" dirty="0" smtClean="0">
                <a:solidFill>
                  <a:srgbClr val="000000"/>
                </a:solidFill>
              </a:rPr>
              <a:t>Она </a:t>
            </a:r>
            <a:r>
              <a:rPr lang="ru-RU" sz="1600" dirty="0">
                <a:solidFill>
                  <a:srgbClr val="000000"/>
                </a:solidFill>
              </a:rPr>
              <a:t>также может использоваться для добавления или удаления IP-адресов.</a:t>
            </a:r>
          </a:p>
          <a:p>
            <a:pPr marL="0" indent="0" algn="l"/>
            <a:endParaRPr lang="en-US" sz="1600" b="1" dirty="0">
              <a:solidFill>
                <a:srgbClr val="000000"/>
              </a:solidFill>
            </a:endParaRPr>
          </a:p>
          <a:p>
            <a:pPr marL="0" indent="0" algn="l" rtl="0"/>
            <a:r>
              <a:rPr lang="ru-RU" sz="1600" b="1" dirty="0">
                <a:solidFill>
                  <a:srgbClr val="000000"/>
                </a:solidFill>
              </a:rPr>
              <a:t>Примечание.</a:t>
            </a:r>
            <a:r>
              <a:rPr lang="ru-RU" sz="1600" dirty="0">
                <a:solidFill>
                  <a:srgbClr val="000000"/>
                </a:solidFill>
              </a:rPr>
              <a:t> </a:t>
            </a:r>
            <a:r>
              <a:rPr lang="ru-RU" sz="1600" dirty="0" smtClean="0">
                <a:solidFill>
                  <a:srgbClr val="000000"/>
                </a:solidFill>
              </a:rPr>
              <a:t>Выходные </a:t>
            </a:r>
            <a:r>
              <a:rPr lang="ru-RU" sz="1600" dirty="0">
                <a:solidFill>
                  <a:srgbClr val="000000"/>
                </a:solidFill>
              </a:rPr>
              <a:t>данные могут отличаться в зависимости от дистрибутива </a:t>
            </a:r>
            <a:r>
              <a:rPr lang="ru-RU" sz="1600" dirty="0" err="1">
                <a:solidFill>
                  <a:srgbClr val="000000"/>
                </a:solidFill>
              </a:rPr>
              <a:t>Linux</a:t>
            </a:r>
            <a:r>
              <a:rPr lang="ru-RU" sz="1600" dirty="0">
                <a:solidFill>
                  <a:srgbClr val="000000"/>
                </a:solidFill>
              </a:rPr>
              <a:t>. </a:t>
            </a:r>
          </a:p>
          <a:p>
            <a:pPr marL="342900" indent="-34290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5D8F7B60-4A22-470D-88EE-376AE17104D4}"/>
              </a:ext>
            </a:extLst>
          </p:cNvPr>
          <p:cNvPicPr>
            <a:picLocks noChangeAspect="1"/>
          </p:cNvPicPr>
          <p:nvPr/>
        </p:nvPicPr>
        <p:blipFill>
          <a:blip r:embed="rId3"/>
          <a:stretch>
            <a:fillRect/>
          </a:stretch>
        </p:blipFill>
        <p:spPr>
          <a:xfrm>
            <a:off x="5213014" y="1131396"/>
            <a:ext cx="3794991" cy="2538903"/>
          </a:xfrm>
          <a:prstGeom prst="rect">
            <a:avLst/>
          </a:prstGeom>
        </p:spPr>
      </p:pic>
    </p:spTree>
    <p:extLst>
      <p:ext uri="{BB962C8B-B14F-4D97-AF65-F5344CB8AC3E}">
        <p14:creationId xmlns:p14="http://schemas.microsoft.com/office/powerpoint/2010/main" val="232687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08533" cy="731837"/>
          </a:xfrm>
        </p:spPr>
        <p:txBody>
          <a:bodyPr/>
          <a:lstStyle/>
          <a:p>
            <a:pPr rtl="0"/>
            <a:r>
              <a:rPr lang="ru-RU" sz="1600" dirty="0"/>
              <a:t>Команды хоста и IOS</a:t>
            </a:r>
            <a:r>
              <a:rPr lang="en-US" dirty="0"/>
              <a:t/>
            </a:r>
            <a:br>
              <a:rPr lang="en-US" dirty="0"/>
            </a:br>
            <a:r>
              <a:rPr lang="ru-RU" sz="1600" dirty="0"/>
              <a:t> </a:t>
            </a:r>
            <a:r>
              <a:rPr lang="ru-RU" sz="2400" dirty="0"/>
              <a:t>Настройка IP-конфигурации хоста под управлением </a:t>
            </a:r>
            <a:r>
              <a:rPr lang="ru-RU" sz="2400" dirty="0" err="1"/>
              <a:t>macOS</a:t>
            </a:r>
            <a:endParaRPr lang="ru-RU" sz="2400" dirty="0"/>
          </a:p>
        </p:txBody>
      </p:sp>
      <p:sp>
        <p:nvSpPr>
          <p:cNvPr id="6" name="Content Placeholder 5">
            <a:extLst>
              <a:ext uri="{FF2B5EF4-FFF2-40B4-BE49-F238E27FC236}">
                <a16:creationId xmlns:a16="http://schemas.microsoft.com/office/drawing/2014/main" id="{E018F0E6-A545-473E-A9D3-201EC6272E44}"/>
              </a:ext>
            </a:extLst>
          </p:cNvPr>
          <p:cNvSpPr>
            <a:spLocks noGrp="1"/>
          </p:cNvSpPr>
          <p:nvPr>
            <p:ph idx="1"/>
          </p:nvPr>
        </p:nvSpPr>
        <p:spPr>
          <a:xfrm>
            <a:off x="84668" y="864899"/>
            <a:ext cx="4695600" cy="3556835"/>
          </a:xfrm>
        </p:spPr>
        <p:txBody>
          <a:bodyPr/>
          <a:lstStyle/>
          <a:p>
            <a:pPr marL="285750" indent="-285750" algn="l" rtl="0">
              <a:buFont typeface="Arial" panose="020B0604020202020204" pitchFamily="34" charset="0"/>
              <a:buChar char="•"/>
            </a:pPr>
            <a:r>
              <a:rPr lang="ru-RU" sz="1600" dirty="0">
                <a:solidFill>
                  <a:srgbClr val="000000"/>
                </a:solidFill>
              </a:rPr>
              <a:t>В графическом интерфейсе хоста </a:t>
            </a:r>
            <a:r>
              <a:rPr lang="ru-RU" sz="1600" dirty="0" err="1">
                <a:solidFill>
                  <a:srgbClr val="000000"/>
                </a:solidFill>
              </a:rPr>
              <a:t>Mac</a:t>
            </a:r>
            <a:r>
              <a:rPr lang="ru-RU" sz="1600" dirty="0">
                <a:solidFill>
                  <a:srgbClr val="000000"/>
                </a:solidFill>
              </a:rPr>
              <a:t> откройте </a:t>
            </a:r>
            <a:r>
              <a:rPr lang="ru-RU" sz="1600" b="1" dirty="0">
                <a:solidFill>
                  <a:srgbClr val="000000"/>
                </a:solidFill>
              </a:rPr>
              <a:t>Сетевые настройки &gt; </a:t>
            </a:r>
            <a:r>
              <a:rPr lang="ru-RU" sz="1600" b="1" dirty="0" smtClean="0">
                <a:solidFill>
                  <a:srgbClr val="000000"/>
                </a:solidFill>
              </a:rPr>
              <a:t>Дополнительно</a:t>
            </a:r>
            <a:r>
              <a:rPr lang="ru-RU" sz="1600" dirty="0" smtClean="0">
                <a:solidFill>
                  <a:srgbClr val="000000"/>
                </a:solidFill>
              </a:rPr>
              <a:t>, </a:t>
            </a:r>
            <a:r>
              <a:rPr lang="ru-RU" sz="1600" dirty="0">
                <a:solidFill>
                  <a:srgbClr val="000000"/>
                </a:solidFill>
              </a:rPr>
              <a:t>чтобы получить информацию об IP-адресации.</a:t>
            </a:r>
          </a:p>
          <a:p>
            <a:pPr marL="285750" indent="-285750" algn="l" rtl="0">
              <a:buFont typeface="Arial" panose="020B0604020202020204" pitchFamily="34" charset="0"/>
              <a:buChar char="•"/>
            </a:pPr>
            <a:r>
              <a:rPr lang="ru-RU" sz="1600" dirty="0">
                <a:solidFill>
                  <a:srgbClr val="000000"/>
                </a:solidFill>
              </a:rPr>
              <a:t>Команда </a:t>
            </a:r>
            <a:r>
              <a:rPr lang="ru-RU" sz="1600" b="1" dirty="0" err="1">
                <a:solidFill>
                  <a:srgbClr val="000000"/>
                </a:solidFill>
              </a:rPr>
              <a:t>ifconfig</a:t>
            </a:r>
            <a:r>
              <a:rPr lang="ru-RU" sz="1600" dirty="0">
                <a:solidFill>
                  <a:srgbClr val="000000"/>
                </a:solidFill>
              </a:rPr>
              <a:t> также может использоваться для проверки конфигурации IP интерфейса в командной строке.</a:t>
            </a:r>
          </a:p>
          <a:p>
            <a:pPr marL="285750" indent="-285750" algn="l" rtl="0">
              <a:buFont typeface="Arial" panose="020B0604020202020204" pitchFamily="34" charset="0"/>
              <a:buChar char="•"/>
            </a:pPr>
            <a:r>
              <a:rPr lang="ru-RU" sz="1600" dirty="0">
                <a:solidFill>
                  <a:srgbClr val="000000"/>
                </a:solidFill>
              </a:rPr>
              <a:t>Другие полезные команды </a:t>
            </a:r>
            <a:r>
              <a:rPr lang="ru-RU" sz="1600" dirty="0" err="1">
                <a:solidFill>
                  <a:srgbClr val="000000"/>
                </a:solidFill>
              </a:rPr>
              <a:t>macOS</a:t>
            </a:r>
            <a:r>
              <a:rPr lang="ru-RU" sz="1600" dirty="0">
                <a:solidFill>
                  <a:srgbClr val="000000"/>
                </a:solidFill>
              </a:rPr>
              <a:t> для проверки параметров IP хоста включают </a:t>
            </a:r>
            <a:r>
              <a:rPr lang="ru-RU" sz="1600" b="1" dirty="0" err="1">
                <a:solidFill>
                  <a:srgbClr val="000000"/>
                </a:solidFill>
              </a:rPr>
              <a:t>networksetup</a:t>
            </a:r>
            <a:r>
              <a:rPr lang="ru-RU" sz="1600" b="1" dirty="0">
                <a:solidFill>
                  <a:srgbClr val="000000"/>
                </a:solidFill>
              </a:rPr>
              <a:t> -</a:t>
            </a:r>
            <a:r>
              <a:rPr lang="ru-RU" sz="1600" b="1" dirty="0" err="1">
                <a:solidFill>
                  <a:srgbClr val="000000"/>
                </a:solidFill>
              </a:rPr>
              <a:t>listallnetworkservices</a:t>
            </a:r>
            <a:r>
              <a:rPr lang="ru-RU" sz="1600" dirty="0">
                <a:solidFill>
                  <a:srgbClr val="000000"/>
                </a:solidFill>
              </a:rPr>
              <a:t> и </a:t>
            </a:r>
            <a:r>
              <a:rPr lang="ru-RU" sz="1600" b="1" dirty="0" err="1">
                <a:solidFill>
                  <a:srgbClr val="000000"/>
                </a:solidFill>
              </a:rPr>
              <a:t>networksetup</a:t>
            </a:r>
            <a:r>
              <a:rPr lang="ru-RU" sz="1600" b="1" dirty="0">
                <a:solidFill>
                  <a:srgbClr val="000000"/>
                </a:solidFill>
              </a:rPr>
              <a:t> -</a:t>
            </a:r>
            <a:r>
              <a:rPr lang="ru-RU" sz="1600" b="1" dirty="0" err="1">
                <a:solidFill>
                  <a:srgbClr val="000000"/>
                </a:solidFill>
              </a:rPr>
              <a:t>getinfo</a:t>
            </a:r>
            <a:r>
              <a:rPr lang="ru-RU" sz="1600" b="1" dirty="0">
                <a:solidFill>
                  <a:srgbClr val="000000"/>
                </a:solidFill>
              </a:rPr>
              <a:t> &lt; сетевая служба &gt; </a:t>
            </a:r>
            <a:r>
              <a:rPr lang="ru-RU" sz="1600" dirty="0">
                <a:solidFill>
                  <a:srgbClr val="000000"/>
                </a:solidFill>
              </a:rPr>
              <a:t>.</a:t>
            </a:r>
          </a:p>
        </p:txBody>
      </p:sp>
      <p:pic>
        <p:nvPicPr>
          <p:cNvPr id="7" name="Picture 6">
            <a:extLst>
              <a:ext uri="{FF2B5EF4-FFF2-40B4-BE49-F238E27FC236}">
                <a16:creationId xmlns:a16="http://schemas.microsoft.com/office/drawing/2014/main" id="{EE795C2D-8259-4647-9ACD-26D36EE5517C}"/>
              </a:ext>
            </a:extLst>
          </p:cNvPr>
          <p:cNvPicPr>
            <a:picLocks noChangeAspect="1"/>
          </p:cNvPicPr>
          <p:nvPr/>
        </p:nvPicPr>
        <p:blipFill>
          <a:blip r:embed="rId3"/>
          <a:stretch>
            <a:fillRect/>
          </a:stretch>
        </p:blipFill>
        <p:spPr>
          <a:xfrm>
            <a:off x="4780267" y="864899"/>
            <a:ext cx="4090199" cy="3115974"/>
          </a:xfrm>
          <a:prstGeom prst="rect">
            <a:avLst/>
          </a:prstGeom>
        </p:spPr>
      </p:pic>
    </p:spTree>
    <p:extLst>
      <p:ext uri="{BB962C8B-B14F-4D97-AF65-F5344CB8AC3E}">
        <p14:creationId xmlns:p14="http://schemas.microsoft.com/office/powerpoint/2010/main" val="31203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Команды хоста и IOS </a:t>
            </a:r>
            <a:r>
              <a:rPr lang="en-US" dirty="0"/>
              <a:t/>
            </a:r>
            <a:br>
              <a:rPr lang="en-US" dirty="0"/>
            </a:br>
            <a:r>
              <a:rPr lang="ru-RU" sz="2400"/>
              <a:t>Команда arp</a:t>
            </a:r>
          </a:p>
        </p:txBody>
      </p:sp>
      <p:sp>
        <p:nvSpPr>
          <p:cNvPr id="4" name="Content Placeholder 3">
            <a:extLst>
              <a:ext uri="{FF2B5EF4-FFF2-40B4-BE49-F238E27FC236}">
                <a16:creationId xmlns:a16="http://schemas.microsoft.com/office/drawing/2014/main" id="{CE59173F-7994-4B5D-8201-E7BBC1B93ED9}"/>
              </a:ext>
            </a:extLst>
          </p:cNvPr>
          <p:cNvSpPr>
            <a:spLocks noGrp="1"/>
          </p:cNvSpPr>
          <p:nvPr>
            <p:ph idx="1"/>
          </p:nvPr>
        </p:nvSpPr>
        <p:spPr>
          <a:xfrm>
            <a:off x="160868" y="731837"/>
            <a:ext cx="8593852" cy="3689897"/>
          </a:xfrm>
        </p:spPr>
        <p:txBody>
          <a:bodyPr/>
          <a:lstStyle/>
          <a:p>
            <a:pPr marL="0" indent="0" algn="l" rtl="0"/>
            <a:r>
              <a:rPr lang="ru-RU" sz="1600" dirty="0">
                <a:solidFill>
                  <a:srgbClr val="000000"/>
                </a:solidFill>
              </a:rPr>
              <a:t>Команда </a:t>
            </a:r>
            <a:r>
              <a:rPr lang="ru-RU" sz="1600" b="1" dirty="0" err="1">
                <a:solidFill>
                  <a:srgbClr val="000000"/>
                </a:solidFill>
              </a:rPr>
              <a:t>arp</a:t>
            </a:r>
            <a:r>
              <a:rPr lang="ru-RU" sz="1600" dirty="0">
                <a:solidFill>
                  <a:srgbClr val="000000"/>
                </a:solidFill>
              </a:rPr>
              <a:t> выполняется из командной строки </a:t>
            </a:r>
            <a:r>
              <a:rPr lang="ru-RU" sz="1600" dirty="0" err="1">
                <a:solidFill>
                  <a:srgbClr val="000000"/>
                </a:solidFill>
              </a:rPr>
              <a:t>Windows</a:t>
            </a:r>
            <a:r>
              <a:rPr lang="ru-RU" sz="1600" dirty="0">
                <a:solidFill>
                  <a:srgbClr val="000000"/>
                </a:solidFill>
              </a:rPr>
              <a:t>, как показано на рисунке. Команда  отображает список всех устройств, находящихся в данный момент в ARP-кэше узла</a:t>
            </a:r>
          </a:p>
          <a:p>
            <a:pPr marL="342900" indent="-342900" algn="l" rtl="0">
              <a:buFont typeface="Arial" panose="020B0604020202020204" pitchFamily="34" charset="0"/>
              <a:buChar char="•"/>
            </a:pPr>
            <a:r>
              <a:rPr lang="ru-RU" sz="1600" dirty="0">
                <a:solidFill>
                  <a:srgbClr val="000000"/>
                </a:solidFill>
              </a:rPr>
              <a:t>Команда </a:t>
            </a:r>
            <a:r>
              <a:rPr lang="ru-RU" sz="1600" b="1" dirty="0" err="1">
                <a:solidFill>
                  <a:srgbClr val="000000"/>
                </a:solidFill>
              </a:rPr>
              <a:t>arp</a:t>
            </a:r>
            <a:r>
              <a:rPr lang="ru-RU" sz="1600" b="1" dirty="0">
                <a:solidFill>
                  <a:srgbClr val="000000"/>
                </a:solidFill>
              </a:rPr>
              <a:t> -a</a:t>
            </a:r>
            <a:r>
              <a:rPr lang="ru-RU" sz="1600" dirty="0">
                <a:solidFill>
                  <a:srgbClr val="000000"/>
                </a:solidFill>
              </a:rPr>
              <a:t> отображает известный IP-адрес и привязку MAC-адреса. Это связано с тем, что кэш ARP отображает информацию только с устройств, к которым недавно обращались.</a:t>
            </a:r>
          </a:p>
          <a:p>
            <a:pPr marL="342900" indent="-342900" algn="l" rtl="0">
              <a:buFont typeface="Arial" panose="020B0604020202020204" pitchFamily="34" charset="0"/>
              <a:buChar char="•"/>
            </a:pPr>
            <a:r>
              <a:rPr lang="ru-RU" sz="1600" dirty="0">
                <a:solidFill>
                  <a:srgbClr val="000000"/>
                </a:solidFill>
              </a:rPr>
              <a:t>Чтобы проверить заполнение кэша ARP, выполните команду </a:t>
            </a:r>
            <a:r>
              <a:rPr lang="ru-RU" sz="1600" b="1" dirty="0" err="1">
                <a:solidFill>
                  <a:srgbClr val="000000"/>
                </a:solidFill>
              </a:rPr>
              <a:t>ping</a:t>
            </a:r>
            <a:r>
              <a:rPr lang="ru-RU" sz="1600" dirty="0">
                <a:solidFill>
                  <a:srgbClr val="000000"/>
                </a:solidFill>
              </a:rPr>
              <a:t> для проверки связи с устройством, чтобы для него была создана запись в таблице ARP.</a:t>
            </a:r>
          </a:p>
          <a:p>
            <a:pPr marL="342900" indent="-342900" algn="l" rtl="0">
              <a:buFont typeface="Arial" panose="020B0604020202020204" pitchFamily="34" charset="0"/>
              <a:buChar char="•"/>
            </a:pPr>
            <a:r>
              <a:rPr lang="ru-RU" sz="1600" dirty="0" smtClean="0">
                <a:solidFill>
                  <a:srgbClr val="000000"/>
                </a:solidFill>
              </a:rPr>
              <a:t>Если необходимо </a:t>
            </a:r>
            <a:r>
              <a:rPr lang="ru-RU" sz="1600" dirty="0">
                <a:solidFill>
                  <a:srgbClr val="000000"/>
                </a:solidFill>
              </a:rPr>
              <a:t>повторно заполнить кэш обновленными данными, можно выполнить команду </a:t>
            </a:r>
            <a:r>
              <a:rPr lang="ru-RU" sz="1600" b="1" dirty="0" err="1">
                <a:solidFill>
                  <a:srgbClr val="000000"/>
                </a:solidFill>
              </a:rPr>
              <a:t>netsh</a:t>
            </a:r>
            <a:r>
              <a:rPr lang="ru-RU" sz="1600" b="1" dirty="0">
                <a:solidFill>
                  <a:srgbClr val="000000"/>
                </a:solidFill>
              </a:rPr>
              <a:t> </a:t>
            </a:r>
            <a:r>
              <a:rPr lang="ru-RU" sz="1600" b="1" dirty="0" err="1">
                <a:solidFill>
                  <a:srgbClr val="000000"/>
                </a:solidFill>
              </a:rPr>
              <a:t>interface</a:t>
            </a:r>
            <a:r>
              <a:rPr lang="ru-RU" sz="1600" b="1" dirty="0">
                <a:solidFill>
                  <a:srgbClr val="000000"/>
                </a:solidFill>
              </a:rPr>
              <a:t> </a:t>
            </a:r>
            <a:r>
              <a:rPr lang="ru-RU" sz="1600" b="1" dirty="0" err="1">
                <a:solidFill>
                  <a:srgbClr val="000000"/>
                </a:solidFill>
              </a:rPr>
              <a:t>ip</a:t>
            </a:r>
            <a:r>
              <a:rPr lang="ru-RU" sz="1600" b="1" dirty="0">
                <a:solidFill>
                  <a:srgbClr val="000000"/>
                </a:solidFill>
              </a:rPr>
              <a:t> </a:t>
            </a:r>
            <a:r>
              <a:rPr lang="ru-RU" sz="1600" b="1" dirty="0" err="1">
                <a:solidFill>
                  <a:srgbClr val="000000"/>
                </a:solidFill>
              </a:rPr>
              <a:t>delete</a:t>
            </a:r>
            <a:r>
              <a:rPr lang="ru-RU" sz="1600" b="1" dirty="0">
                <a:solidFill>
                  <a:srgbClr val="000000"/>
                </a:solidFill>
              </a:rPr>
              <a:t> </a:t>
            </a:r>
            <a:r>
              <a:rPr lang="ru-RU" sz="1600" b="1" dirty="0" err="1">
                <a:solidFill>
                  <a:srgbClr val="000000"/>
                </a:solidFill>
              </a:rPr>
              <a:t>arpcache</a:t>
            </a:r>
            <a:r>
              <a:rPr lang="ru-RU" sz="1600" dirty="0">
                <a:solidFill>
                  <a:srgbClr val="000000"/>
                </a:solidFill>
              </a:rPr>
              <a:t> для очистки кэша.</a:t>
            </a:r>
          </a:p>
          <a:p>
            <a:pPr marL="73085" lvl="1" indent="0">
              <a:buNone/>
            </a:pPr>
            <a:endParaRPr lang="en-US" sz="1600" b="1" dirty="0">
              <a:solidFill>
                <a:srgbClr val="000000"/>
              </a:solidFill>
            </a:endParaRPr>
          </a:p>
          <a:p>
            <a:pPr marL="73085" lvl="1" indent="0" rtl="0">
              <a:buNone/>
            </a:pPr>
            <a:r>
              <a:rPr lang="ru-RU" sz="1600" b="1" dirty="0">
                <a:solidFill>
                  <a:srgbClr val="000000"/>
                </a:solidFill>
              </a:rPr>
              <a:t>Примечание. </a:t>
            </a:r>
            <a:r>
              <a:rPr lang="ru-RU" sz="1600" dirty="0">
                <a:solidFill>
                  <a:srgbClr val="000000"/>
                </a:solidFill>
              </a:rPr>
              <a:t>Для использования команды </a:t>
            </a:r>
            <a:r>
              <a:rPr lang="ru-RU" sz="1600" dirty="0" err="1">
                <a:solidFill>
                  <a:srgbClr val="000000"/>
                </a:solidFill>
              </a:rPr>
              <a:t>netsh</a:t>
            </a:r>
            <a:r>
              <a:rPr lang="ru-RU" sz="1600" dirty="0">
                <a:solidFill>
                  <a:srgbClr val="000000"/>
                </a:solidFill>
              </a:rPr>
              <a:t> </a:t>
            </a:r>
            <a:r>
              <a:rPr lang="ru-RU" sz="1600" dirty="0" err="1">
                <a:solidFill>
                  <a:srgbClr val="000000"/>
                </a:solidFill>
              </a:rPr>
              <a:t>interface</a:t>
            </a:r>
            <a:r>
              <a:rPr lang="ru-RU" sz="1600" dirty="0">
                <a:solidFill>
                  <a:srgbClr val="000000"/>
                </a:solidFill>
              </a:rPr>
              <a:t> </a:t>
            </a:r>
            <a:r>
              <a:rPr lang="ru-RU" sz="1600" dirty="0" err="1">
                <a:solidFill>
                  <a:srgbClr val="000000"/>
                </a:solidFill>
              </a:rPr>
              <a:t>ip</a:t>
            </a:r>
            <a:r>
              <a:rPr lang="ru-RU" sz="1600" dirty="0">
                <a:solidFill>
                  <a:srgbClr val="000000"/>
                </a:solidFill>
              </a:rPr>
              <a:t> </a:t>
            </a:r>
            <a:r>
              <a:rPr lang="ru-RU" sz="1600" dirty="0" err="1">
                <a:solidFill>
                  <a:srgbClr val="000000"/>
                </a:solidFill>
              </a:rPr>
              <a:t>delete</a:t>
            </a:r>
            <a:r>
              <a:rPr lang="ru-RU" sz="1600" dirty="0">
                <a:solidFill>
                  <a:srgbClr val="000000"/>
                </a:solidFill>
              </a:rPr>
              <a:t> </a:t>
            </a:r>
            <a:r>
              <a:rPr lang="ru-RU" sz="1600" dirty="0" err="1">
                <a:solidFill>
                  <a:srgbClr val="000000"/>
                </a:solidFill>
              </a:rPr>
              <a:t>arpcache</a:t>
            </a:r>
            <a:r>
              <a:rPr lang="ru-RU" sz="1600" dirty="0">
                <a:solidFill>
                  <a:srgbClr val="000000"/>
                </a:solidFill>
              </a:rPr>
              <a:t> может потребоваться доступ администратора на хосте  . </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8394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dirty="0"/>
              <a:t>Команды хоста и IOS</a:t>
            </a:r>
            <a:r>
              <a:rPr lang="en-US" dirty="0"/>
              <a:t/>
            </a:r>
            <a:br>
              <a:rPr lang="en-US" dirty="0"/>
            </a:br>
            <a:r>
              <a:rPr lang="ru-RU" sz="2400" dirty="0"/>
              <a:t>Повторное рассмотрение наиболее распространенных команд </a:t>
            </a:r>
            <a:r>
              <a:rPr lang="ru-RU" sz="2400" dirty="0" err="1"/>
              <a:t>show</a:t>
            </a:r>
            <a:endParaRPr lang="ru-RU" sz="2400" dirty="0"/>
          </a:p>
        </p:txBody>
      </p:sp>
      <p:graphicFrame>
        <p:nvGraphicFramePr>
          <p:cNvPr id="5" name="Table 5">
            <a:extLst>
              <a:ext uri="{FF2B5EF4-FFF2-40B4-BE49-F238E27FC236}">
                <a16:creationId xmlns:a16="http://schemas.microsoft.com/office/drawing/2014/main" id="{E81AC101-DAAD-474F-AC42-6015A977BDCC}"/>
              </a:ext>
            </a:extLst>
          </p:cNvPr>
          <p:cNvGraphicFramePr>
            <a:graphicFrameLocks noGrp="1"/>
          </p:cNvGraphicFramePr>
          <p:nvPr>
            <p:ph idx="1"/>
            <p:extLst>
              <p:ext uri="{D42A27DB-BD31-4B8C-83A1-F6EECF244321}">
                <p14:modId xmlns:p14="http://schemas.microsoft.com/office/powerpoint/2010/main" val="2765070379"/>
              </p:ext>
            </p:extLst>
          </p:nvPr>
        </p:nvGraphicFramePr>
        <p:xfrm>
          <a:off x="406930" y="1068388"/>
          <a:ext cx="8280400" cy="3114040"/>
        </p:xfrm>
        <a:graphic>
          <a:graphicData uri="http://schemas.openxmlformats.org/drawingml/2006/table">
            <a:tbl>
              <a:tblPr firstRow="1" bandRow="1">
                <a:tableStyleId>{5C22544A-7EE6-4342-B048-85BDC9FD1C3A}</a:tableStyleId>
              </a:tblPr>
              <a:tblGrid>
                <a:gridCol w="2615670">
                  <a:extLst>
                    <a:ext uri="{9D8B030D-6E8A-4147-A177-3AD203B41FA5}">
                      <a16:colId xmlns:a16="http://schemas.microsoft.com/office/drawing/2014/main" val="223375126"/>
                    </a:ext>
                  </a:extLst>
                </a:gridCol>
                <a:gridCol w="5664730">
                  <a:extLst>
                    <a:ext uri="{9D8B030D-6E8A-4147-A177-3AD203B41FA5}">
                      <a16:colId xmlns:a16="http://schemas.microsoft.com/office/drawing/2014/main" val="3464202880"/>
                    </a:ext>
                  </a:extLst>
                </a:gridCol>
              </a:tblGrid>
              <a:tr h="370840">
                <a:tc>
                  <a:txBody>
                    <a:bodyPr/>
                    <a:lstStyle/>
                    <a:p>
                      <a:pPr rtl="0"/>
                      <a:r>
                        <a:rPr lang="ru-RU" dirty="0"/>
                        <a:t>Команда</a:t>
                      </a:r>
                    </a:p>
                  </a:txBody>
                  <a:tcPr/>
                </a:tc>
                <a:tc>
                  <a:txBody>
                    <a:bodyPr/>
                    <a:lstStyle/>
                    <a:p>
                      <a:pPr rtl="0"/>
                      <a:r>
                        <a:rPr lang="ru-RU"/>
                        <a:t>Описание</a:t>
                      </a:r>
                    </a:p>
                  </a:txBody>
                  <a:tcPr/>
                </a:tc>
                <a:extLst>
                  <a:ext uri="{0D108BD9-81ED-4DB2-BD59-A6C34878D82A}">
                    <a16:rowId xmlns:a16="http://schemas.microsoft.com/office/drawing/2014/main" val="4117537356"/>
                  </a:ext>
                </a:extLst>
              </a:tr>
              <a:tr h="370840">
                <a:tc>
                  <a:txBody>
                    <a:bodyPr/>
                    <a:lstStyle/>
                    <a:p>
                      <a:pPr rtl="0"/>
                      <a:r>
                        <a:rPr lang="ru-RU"/>
                        <a:t>show running-config</a:t>
                      </a:r>
                    </a:p>
                  </a:txBody>
                  <a:tcPr/>
                </a:tc>
                <a:tc>
                  <a:txBody>
                    <a:bodyPr/>
                    <a:lstStyle/>
                    <a:p>
                      <a:pPr rtl="0"/>
                      <a:r>
                        <a:rPr lang="ru-RU"/>
                        <a:t>Проверяет текущую конфигурацию и параметры</a:t>
                      </a:r>
                    </a:p>
                  </a:txBody>
                  <a:tcPr/>
                </a:tc>
                <a:extLst>
                  <a:ext uri="{0D108BD9-81ED-4DB2-BD59-A6C34878D82A}">
                    <a16:rowId xmlns:a16="http://schemas.microsoft.com/office/drawing/2014/main" val="2176404569"/>
                  </a:ext>
                </a:extLst>
              </a:tr>
              <a:tr h="370840">
                <a:tc>
                  <a:txBody>
                    <a:bodyPr/>
                    <a:lstStyle/>
                    <a:p>
                      <a:pPr rtl="0"/>
                      <a:r>
                        <a:rPr lang="ru-RU"/>
                        <a:t>show interfaces</a:t>
                      </a:r>
                    </a:p>
                  </a:txBody>
                  <a:tcPr/>
                </a:tc>
                <a:tc>
                  <a:txBody>
                    <a:bodyPr/>
                    <a:lstStyle/>
                    <a:p>
                      <a:pPr rtl="0"/>
                      <a:r>
                        <a:rPr lang="ru-RU"/>
                        <a:t>Проверяет состояние интерфейса и отображает все сообщения об ошибках</a:t>
                      </a:r>
                    </a:p>
                  </a:txBody>
                  <a:tcPr/>
                </a:tc>
                <a:extLst>
                  <a:ext uri="{0D108BD9-81ED-4DB2-BD59-A6C34878D82A}">
                    <a16:rowId xmlns:a16="http://schemas.microsoft.com/office/drawing/2014/main" val="910297493"/>
                  </a:ext>
                </a:extLst>
              </a:tr>
              <a:tr h="370840">
                <a:tc>
                  <a:txBody>
                    <a:bodyPr/>
                    <a:lstStyle/>
                    <a:p>
                      <a:pPr rtl="0"/>
                      <a:r>
                        <a:rPr lang="ru-RU"/>
                        <a:t>show ip interface</a:t>
                      </a:r>
                    </a:p>
                  </a:txBody>
                  <a:tcPr/>
                </a:tc>
                <a:tc>
                  <a:txBody>
                    <a:bodyPr/>
                    <a:lstStyle/>
                    <a:p>
                      <a:pPr rtl="0"/>
                      <a:r>
                        <a:rPr lang="ru-RU"/>
                        <a:t>Проверяет информацию уровня 3 интерфейса</a:t>
                      </a:r>
                    </a:p>
                  </a:txBody>
                  <a:tcPr/>
                </a:tc>
                <a:extLst>
                  <a:ext uri="{0D108BD9-81ED-4DB2-BD59-A6C34878D82A}">
                    <a16:rowId xmlns:a16="http://schemas.microsoft.com/office/drawing/2014/main" val="1308024001"/>
                  </a:ext>
                </a:extLst>
              </a:tr>
              <a:tr h="370840">
                <a:tc>
                  <a:txBody>
                    <a:bodyPr/>
                    <a:lstStyle/>
                    <a:p>
                      <a:pPr rtl="0"/>
                      <a:r>
                        <a:rPr lang="ru-RU"/>
                        <a:t>show arp</a:t>
                      </a:r>
                    </a:p>
                  </a:txBody>
                  <a:tcPr/>
                </a:tc>
                <a:tc>
                  <a:txBody>
                    <a:bodyPr/>
                    <a:lstStyle/>
                    <a:p>
                      <a:pPr rtl="0"/>
                      <a:r>
                        <a:rPr lang="ru-RU"/>
                        <a:t>Проверяет список известных узлов в локальных сетях Ethernet</a:t>
                      </a:r>
                    </a:p>
                  </a:txBody>
                  <a:tcPr/>
                </a:tc>
                <a:extLst>
                  <a:ext uri="{0D108BD9-81ED-4DB2-BD59-A6C34878D82A}">
                    <a16:rowId xmlns:a16="http://schemas.microsoft.com/office/drawing/2014/main" val="2805593407"/>
                  </a:ext>
                </a:extLst>
              </a:tr>
              <a:tr h="370840">
                <a:tc>
                  <a:txBody>
                    <a:bodyPr/>
                    <a:lstStyle/>
                    <a:p>
                      <a:pPr rtl="0"/>
                      <a:r>
                        <a:rPr lang="ru-RU"/>
                        <a:t>show ip route</a:t>
                      </a:r>
                    </a:p>
                  </a:txBody>
                  <a:tcPr/>
                </a:tc>
                <a:tc>
                  <a:txBody>
                    <a:bodyPr/>
                    <a:lstStyle/>
                    <a:p>
                      <a:pPr rtl="0"/>
                      <a:r>
                        <a:rPr lang="ru-RU"/>
                        <a:t>Проверяет информацию маршрутизации уровня 3</a:t>
                      </a:r>
                    </a:p>
                  </a:txBody>
                  <a:tcPr/>
                </a:tc>
                <a:extLst>
                  <a:ext uri="{0D108BD9-81ED-4DB2-BD59-A6C34878D82A}">
                    <a16:rowId xmlns:a16="http://schemas.microsoft.com/office/drawing/2014/main" val="2189178930"/>
                  </a:ext>
                </a:extLst>
              </a:tr>
              <a:tr h="370840">
                <a:tc>
                  <a:txBody>
                    <a:bodyPr/>
                    <a:lstStyle/>
                    <a:p>
                      <a:pPr rtl="0"/>
                      <a:r>
                        <a:rPr lang="ru-RU"/>
                        <a:t>show protocols</a:t>
                      </a:r>
                    </a:p>
                  </a:txBody>
                  <a:tcPr/>
                </a:tc>
                <a:tc>
                  <a:txBody>
                    <a:bodyPr/>
                    <a:lstStyle/>
                    <a:p>
                      <a:pPr rtl="0"/>
                      <a:r>
                        <a:rPr lang="ru-RU"/>
                        <a:t>Проверяет, какие протоколы работают</a:t>
                      </a:r>
                    </a:p>
                  </a:txBody>
                  <a:tcPr/>
                </a:tc>
                <a:extLst>
                  <a:ext uri="{0D108BD9-81ED-4DB2-BD59-A6C34878D82A}">
                    <a16:rowId xmlns:a16="http://schemas.microsoft.com/office/drawing/2014/main" val="1028142805"/>
                  </a:ext>
                </a:extLst>
              </a:tr>
              <a:tr h="370840">
                <a:tc>
                  <a:txBody>
                    <a:bodyPr/>
                    <a:lstStyle/>
                    <a:p>
                      <a:pPr rtl="0"/>
                      <a:r>
                        <a:rPr lang="ru-RU"/>
                        <a:t>show version</a:t>
                      </a:r>
                    </a:p>
                  </a:txBody>
                  <a:tcPr/>
                </a:tc>
                <a:tc>
                  <a:txBody>
                    <a:bodyPr/>
                    <a:lstStyle/>
                    <a:p>
                      <a:pPr rtl="0"/>
                      <a:r>
                        <a:rPr lang="ru-RU" dirty="0"/>
                        <a:t>Проверяет память, интерфейсы и лицензии устройства</a:t>
                      </a:r>
                    </a:p>
                  </a:txBody>
                  <a:tcPr/>
                </a:tc>
                <a:extLst>
                  <a:ext uri="{0D108BD9-81ED-4DB2-BD59-A6C34878D82A}">
                    <a16:rowId xmlns:a16="http://schemas.microsoft.com/office/drawing/2014/main" val="3332621555"/>
                  </a:ext>
                </a:extLst>
              </a:tr>
            </a:tbl>
          </a:graphicData>
        </a:graphic>
      </p:graphicFrame>
    </p:spTree>
    <p:extLst>
      <p:ext uri="{BB962C8B-B14F-4D97-AF65-F5344CB8AC3E}">
        <p14:creationId xmlns:p14="http://schemas.microsoft.com/office/powerpoint/2010/main" val="34141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Команды хоста и IOS </a:t>
            </a:r>
            <a:r>
              <a:rPr lang="en-US" dirty="0"/>
              <a:t/>
            </a:r>
            <a:br>
              <a:rPr lang="en-US" dirty="0"/>
            </a:br>
            <a:r>
              <a:rPr lang="ru-RU" sz="2400"/>
              <a:t>Команда show cdp neighbors</a:t>
            </a:r>
          </a:p>
        </p:txBody>
      </p:sp>
      <p:sp>
        <p:nvSpPr>
          <p:cNvPr id="4" name="Content Placeholder 3">
            <a:extLst>
              <a:ext uri="{FF2B5EF4-FFF2-40B4-BE49-F238E27FC236}">
                <a16:creationId xmlns:a16="http://schemas.microsoft.com/office/drawing/2014/main" id="{682697CA-53E5-4917-B256-83476300494D}"/>
              </a:ext>
            </a:extLst>
          </p:cNvPr>
          <p:cNvSpPr>
            <a:spLocks noGrp="1"/>
          </p:cNvSpPr>
          <p:nvPr>
            <p:ph idx="1"/>
          </p:nvPr>
        </p:nvSpPr>
        <p:spPr>
          <a:xfrm>
            <a:off x="152400" y="731837"/>
            <a:ext cx="8873067" cy="2782888"/>
          </a:xfrm>
        </p:spPr>
        <p:txBody>
          <a:bodyPr/>
          <a:lstStyle/>
          <a:p>
            <a:pPr marL="0" indent="0" algn="l" rtl="0"/>
            <a:r>
              <a:rPr lang="ru-RU" sz="1600" dirty="0">
                <a:solidFill>
                  <a:srgbClr val="000000"/>
                </a:solidFill>
              </a:rPr>
              <a:t>Протокол CDP предоставляет следующие сведения о каждом из соседних устройств CDP.</a:t>
            </a:r>
          </a:p>
          <a:p>
            <a:pPr marL="415985" lvl="1" indent="-342900" rtl="0">
              <a:buFont typeface="Arial" panose="020B0604020202020204" pitchFamily="34" charset="0"/>
              <a:buChar char="•"/>
            </a:pPr>
            <a:r>
              <a:rPr lang="ru-RU" sz="1600" b="1" dirty="0">
                <a:solidFill>
                  <a:srgbClr val="000000"/>
                </a:solidFill>
              </a:rPr>
              <a:t>Идентификаторы устройств </a:t>
            </a:r>
            <a:r>
              <a:rPr lang="ru-RU" sz="1600" dirty="0">
                <a:solidFill>
                  <a:srgbClr val="000000"/>
                </a:solidFill>
              </a:rPr>
              <a:t>— например, настроенное имя узла коммутатора, маршрутизатора или другого </a:t>
            </a:r>
            <a:r>
              <a:rPr lang="ru-RU" sz="1600" dirty="0" smtClean="0">
                <a:solidFill>
                  <a:srgbClr val="000000"/>
                </a:solidFill>
              </a:rPr>
              <a:t>устройства</a:t>
            </a:r>
            <a:endParaRPr lang="ru-RU" sz="1600" dirty="0">
              <a:solidFill>
                <a:srgbClr val="000000"/>
              </a:solidFill>
            </a:endParaRPr>
          </a:p>
          <a:p>
            <a:pPr marL="415985" lvl="1" indent="-342900" rtl="0">
              <a:buFont typeface="Arial" panose="020B0604020202020204" pitchFamily="34" charset="0"/>
              <a:buChar char="•"/>
            </a:pPr>
            <a:r>
              <a:rPr lang="ru-RU" sz="1600" b="1" dirty="0">
                <a:solidFill>
                  <a:srgbClr val="000000"/>
                </a:solidFill>
              </a:rPr>
              <a:t>Список адресов — </a:t>
            </a:r>
            <a:r>
              <a:rPr lang="ru-RU" sz="1600" dirty="0">
                <a:solidFill>
                  <a:srgbClr val="000000"/>
                </a:solidFill>
              </a:rPr>
              <a:t>не более одного адреса сетевого уровня для каждого из поддерживаемых протоколов</a:t>
            </a:r>
          </a:p>
          <a:p>
            <a:pPr marL="415985" lvl="1" indent="-342900" rtl="0">
              <a:buFont typeface="Arial" panose="020B0604020202020204" pitchFamily="34" charset="0"/>
              <a:buChar char="•"/>
            </a:pPr>
            <a:r>
              <a:rPr lang="ru-RU" sz="1600" b="1" dirty="0">
                <a:solidFill>
                  <a:srgbClr val="000000"/>
                </a:solidFill>
              </a:rPr>
              <a:t>Идентификатор порта— </a:t>
            </a:r>
            <a:r>
              <a:rPr lang="ru-RU" sz="1600" dirty="0">
                <a:solidFill>
                  <a:srgbClr val="000000"/>
                </a:solidFill>
              </a:rPr>
              <a:t>имя локального и удаленного порта в виде строки символов ASCII (например, </a:t>
            </a:r>
            <a:r>
              <a:rPr lang="ru-RU" sz="1600" dirty="0" err="1">
                <a:solidFill>
                  <a:srgbClr val="000000"/>
                </a:solidFill>
              </a:rPr>
              <a:t>FastEthernet</a:t>
            </a:r>
            <a:r>
              <a:rPr lang="ru-RU" sz="1600" dirty="0">
                <a:solidFill>
                  <a:srgbClr val="000000"/>
                </a:solidFill>
              </a:rPr>
              <a:t> 0/0)</a:t>
            </a:r>
          </a:p>
          <a:p>
            <a:pPr marL="415985" lvl="1" indent="-342900" rtl="0">
              <a:buFont typeface="Arial" panose="020B0604020202020204" pitchFamily="34" charset="0"/>
              <a:buChar char="•"/>
            </a:pPr>
            <a:r>
              <a:rPr lang="ru-RU" sz="1600" b="1" dirty="0">
                <a:solidFill>
                  <a:srgbClr val="000000"/>
                </a:solidFill>
              </a:rPr>
              <a:t>Список возможностей</a:t>
            </a:r>
            <a:r>
              <a:rPr lang="ru-RU" sz="1600" dirty="0">
                <a:solidFill>
                  <a:srgbClr val="000000"/>
                </a:solidFill>
              </a:rPr>
              <a:t> — является ли </a:t>
            </a:r>
            <a:r>
              <a:rPr lang="ru-RU" sz="1600" dirty="0" smtClean="0">
                <a:solidFill>
                  <a:srgbClr val="000000"/>
                </a:solidFill>
              </a:rPr>
              <a:t>устройство </a:t>
            </a:r>
            <a:r>
              <a:rPr lang="ru-RU" sz="1600" dirty="0">
                <a:solidFill>
                  <a:srgbClr val="000000"/>
                </a:solidFill>
              </a:rPr>
              <a:t>коммутатором уровня 2 или </a:t>
            </a:r>
            <a:r>
              <a:rPr lang="ru-RU" sz="1600" dirty="0" smtClean="0">
                <a:solidFill>
                  <a:srgbClr val="000000"/>
                </a:solidFill>
              </a:rPr>
              <a:t>3</a:t>
            </a:r>
            <a:endParaRPr lang="ru-RU" sz="1600" dirty="0">
              <a:solidFill>
                <a:srgbClr val="000000"/>
              </a:solidFill>
            </a:endParaRPr>
          </a:p>
          <a:p>
            <a:pPr marL="415985" lvl="1" indent="-342900" rtl="0">
              <a:buFont typeface="Arial" panose="020B0604020202020204" pitchFamily="34" charset="0"/>
              <a:buChar char="•"/>
            </a:pPr>
            <a:r>
              <a:rPr lang="ru-RU" sz="1600" b="1" dirty="0">
                <a:solidFill>
                  <a:srgbClr val="000000"/>
                </a:solidFill>
              </a:rPr>
              <a:t>Платформа</a:t>
            </a:r>
            <a:r>
              <a:rPr lang="ru-RU" sz="1600" dirty="0">
                <a:solidFill>
                  <a:srgbClr val="000000"/>
                </a:solidFill>
              </a:rPr>
              <a:t> — аппаратная платформа устройства </a:t>
            </a:r>
          </a:p>
          <a:p>
            <a:pPr marL="73085" lvl="1" indent="0" rtl="0">
              <a:buNone/>
            </a:pPr>
            <a:r>
              <a:rPr lang="ru-RU" sz="1600" dirty="0">
                <a:solidFill>
                  <a:srgbClr val="000000"/>
                </a:solidFill>
              </a:rPr>
              <a:t>Команда </a:t>
            </a:r>
            <a:r>
              <a:rPr lang="ru-RU" sz="1600" b="1" dirty="0" err="1">
                <a:solidFill>
                  <a:srgbClr val="000000"/>
                </a:solidFill>
              </a:rPr>
              <a:t>show</a:t>
            </a:r>
            <a:r>
              <a:rPr lang="ru-RU" sz="1600" b="1" dirty="0">
                <a:solidFill>
                  <a:srgbClr val="000000"/>
                </a:solidFill>
              </a:rPr>
              <a:t> </a:t>
            </a:r>
            <a:r>
              <a:rPr lang="ru-RU" sz="1600" b="1" dirty="0" err="1">
                <a:solidFill>
                  <a:srgbClr val="000000"/>
                </a:solidFill>
              </a:rPr>
              <a:t>cdp</a:t>
            </a:r>
            <a:r>
              <a:rPr lang="ru-RU" sz="1600" b="1" dirty="0">
                <a:solidFill>
                  <a:srgbClr val="000000"/>
                </a:solidFill>
              </a:rPr>
              <a:t> </a:t>
            </a:r>
            <a:r>
              <a:rPr lang="ru-RU" sz="1600" b="1" dirty="0" err="1">
                <a:solidFill>
                  <a:srgbClr val="000000"/>
                </a:solidFill>
              </a:rPr>
              <a:t>neighbors</a:t>
            </a:r>
            <a:r>
              <a:rPr lang="ru-RU" sz="1600" b="1" dirty="0">
                <a:solidFill>
                  <a:srgbClr val="000000"/>
                </a:solidFill>
              </a:rPr>
              <a:t> </a:t>
            </a:r>
            <a:r>
              <a:rPr lang="ru-RU" sz="1600" b="1" dirty="0" err="1" smtClean="0">
                <a:solidFill>
                  <a:srgbClr val="000000"/>
                </a:solidFill>
              </a:rPr>
              <a:t>detail</a:t>
            </a:r>
            <a:r>
              <a:rPr lang="ru-RU" sz="1600" dirty="0" smtClean="0">
                <a:solidFill>
                  <a:srgbClr val="000000"/>
                </a:solidFill>
              </a:rPr>
              <a:t> </a:t>
            </a:r>
            <a:br>
              <a:rPr lang="ru-RU" sz="1600" dirty="0" smtClean="0">
                <a:solidFill>
                  <a:srgbClr val="000000"/>
                </a:solidFill>
              </a:rPr>
            </a:br>
            <a:r>
              <a:rPr lang="ru-RU" sz="1600" dirty="0" smtClean="0">
                <a:solidFill>
                  <a:srgbClr val="000000"/>
                </a:solidFill>
              </a:rPr>
              <a:t>отображает </a:t>
            </a:r>
            <a:r>
              <a:rPr lang="ru-RU" sz="1600" dirty="0">
                <a:solidFill>
                  <a:srgbClr val="000000"/>
                </a:solidFill>
              </a:rPr>
              <a:t>IP-адрес соседнего </a:t>
            </a:r>
            <a:r>
              <a:rPr lang="ru-RU" sz="1600" dirty="0" smtClean="0">
                <a:solidFill>
                  <a:srgbClr val="000000"/>
                </a:solidFill>
              </a:rPr>
              <a:t/>
            </a:r>
            <a:br>
              <a:rPr lang="ru-RU" sz="1600" dirty="0" smtClean="0">
                <a:solidFill>
                  <a:srgbClr val="000000"/>
                </a:solidFill>
              </a:rPr>
            </a:br>
            <a:r>
              <a:rPr lang="ru-RU" sz="1600" dirty="0" smtClean="0">
                <a:solidFill>
                  <a:srgbClr val="000000"/>
                </a:solidFill>
              </a:rPr>
              <a:t>устройства.</a:t>
            </a:r>
            <a:endParaRPr lang="ru-RU" sz="1600" dirty="0">
              <a:solidFill>
                <a:srgbClr val="000000"/>
              </a:solidFill>
            </a:endParaRPr>
          </a:p>
        </p:txBody>
      </p:sp>
      <p:pic>
        <p:nvPicPr>
          <p:cNvPr id="5" name="Picture 4">
            <a:extLst>
              <a:ext uri="{FF2B5EF4-FFF2-40B4-BE49-F238E27FC236}">
                <a16:creationId xmlns:a16="http://schemas.microsoft.com/office/drawing/2014/main" id="{A3AB24B0-9083-40E2-B530-7804CE5CE215}"/>
              </a:ext>
            </a:extLst>
          </p:cNvPr>
          <p:cNvPicPr>
            <a:picLocks noChangeAspect="1"/>
          </p:cNvPicPr>
          <p:nvPr/>
        </p:nvPicPr>
        <p:blipFill>
          <a:blip r:embed="rId3"/>
          <a:stretch>
            <a:fillRect/>
          </a:stretch>
        </p:blipFill>
        <p:spPr>
          <a:xfrm>
            <a:off x="4085460" y="3303559"/>
            <a:ext cx="4712700" cy="1471353"/>
          </a:xfrm>
          <a:prstGeom prst="rect">
            <a:avLst/>
          </a:prstGeom>
        </p:spPr>
      </p:pic>
    </p:spTree>
    <p:extLst>
      <p:ext uri="{BB962C8B-B14F-4D97-AF65-F5344CB8AC3E}">
        <p14:creationId xmlns:p14="http://schemas.microsoft.com/office/powerpoint/2010/main" val="37491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Команды хоста и IOS </a:t>
            </a:r>
            <a:r>
              <a:rPr lang="en-US" dirty="0"/>
              <a:t/>
            </a:r>
            <a:br>
              <a:rPr lang="en-US" dirty="0"/>
            </a:br>
            <a:r>
              <a:rPr lang="ru-RU" sz="2400"/>
              <a:t>Команда show ip interface brief</a:t>
            </a:r>
          </a:p>
        </p:txBody>
      </p:sp>
      <p:sp>
        <p:nvSpPr>
          <p:cNvPr id="6" name="Content Placeholder 5">
            <a:extLst>
              <a:ext uri="{FF2B5EF4-FFF2-40B4-BE49-F238E27FC236}">
                <a16:creationId xmlns:a16="http://schemas.microsoft.com/office/drawing/2014/main" id="{07860DBB-DE49-4AE4-8013-02A3A77F3FF2}"/>
              </a:ext>
            </a:extLst>
          </p:cNvPr>
          <p:cNvSpPr>
            <a:spLocks noGrp="1"/>
          </p:cNvSpPr>
          <p:nvPr>
            <p:ph idx="1"/>
          </p:nvPr>
        </p:nvSpPr>
        <p:spPr>
          <a:xfrm>
            <a:off x="177800" y="731838"/>
            <a:ext cx="8847667" cy="1030962"/>
          </a:xfrm>
        </p:spPr>
        <p:txBody>
          <a:bodyPr/>
          <a:lstStyle/>
          <a:p>
            <a:pPr marL="0" indent="0" algn="l" rtl="0"/>
            <a:r>
              <a:rPr lang="ru-RU" sz="1600" dirty="0">
                <a:solidFill>
                  <a:srgbClr val="000000"/>
                </a:solidFill>
              </a:rPr>
              <a:t>К наиболее часто используемым командам относится команда </a:t>
            </a:r>
            <a:r>
              <a:rPr lang="ru-RU" sz="1600" b="1" dirty="0" err="1">
                <a:solidFill>
                  <a:srgbClr val="000000"/>
                </a:solidFill>
              </a:rPr>
              <a:t>show</a:t>
            </a:r>
            <a:r>
              <a:rPr lang="ru-RU" sz="1600" b="1" dirty="0">
                <a:solidFill>
                  <a:srgbClr val="000000"/>
                </a:solidFill>
              </a:rPr>
              <a:t> </a:t>
            </a:r>
            <a:r>
              <a:rPr lang="ru-RU" sz="1600" b="1" dirty="0" err="1">
                <a:solidFill>
                  <a:srgbClr val="000000"/>
                </a:solidFill>
              </a:rPr>
              <a:t>ip</a:t>
            </a:r>
            <a:r>
              <a:rPr lang="ru-RU" sz="1600" b="1" dirty="0">
                <a:solidFill>
                  <a:srgbClr val="000000"/>
                </a:solidFill>
              </a:rPr>
              <a:t> </a:t>
            </a:r>
            <a:r>
              <a:rPr lang="ru-RU" sz="1600" b="1" dirty="0" err="1">
                <a:solidFill>
                  <a:srgbClr val="000000"/>
                </a:solidFill>
              </a:rPr>
              <a:t>interface</a:t>
            </a:r>
            <a:r>
              <a:rPr lang="ru-RU" sz="1600" b="1" dirty="0">
                <a:solidFill>
                  <a:srgbClr val="000000"/>
                </a:solidFill>
              </a:rPr>
              <a:t> </a:t>
            </a:r>
            <a:r>
              <a:rPr lang="ru-RU" sz="1600" b="1" dirty="0" err="1">
                <a:solidFill>
                  <a:srgbClr val="000000"/>
                </a:solidFill>
              </a:rPr>
              <a:t>brief</a:t>
            </a:r>
            <a:r>
              <a:rPr lang="ru-RU" sz="1600" dirty="0">
                <a:solidFill>
                  <a:srgbClr val="000000"/>
                </a:solidFill>
              </a:rPr>
              <a:t>. </a:t>
            </a:r>
            <a:r>
              <a:rPr lang="ru-RU" sz="1600" dirty="0" smtClean="0">
                <a:solidFill>
                  <a:srgbClr val="000000"/>
                </a:solidFill>
              </a:rPr>
              <a:t>Она </a:t>
            </a:r>
            <a:r>
              <a:rPr lang="ru-RU" sz="1600" dirty="0">
                <a:solidFill>
                  <a:srgbClr val="000000"/>
                </a:solidFill>
              </a:rPr>
              <a:t>выводит выходные данные в более компактном </a:t>
            </a:r>
            <a:r>
              <a:rPr lang="ru-RU" sz="1600" dirty="0" smtClean="0">
                <a:solidFill>
                  <a:srgbClr val="000000"/>
                </a:solidFill>
              </a:rPr>
              <a:t>формате. </a:t>
            </a:r>
            <a:r>
              <a:rPr lang="ru-RU" sz="1600" dirty="0">
                <a:solidFill>
                  <a:srgbClr val="000000"/>
                </a:solidFill>
              </a:rPr>
              <a:t>Она предоставляет сводку по ключевым данным для всех сетевых интерфейсов на маршрутизаторе.</a:t>
            </a:r>
          </a:p>
        </p:txBody>
      </p:sp>
      <p:pic>
        <p:nvPicPr>
          <p:cNvPr id="7" name="Picture 6">
            <a:extLst>
              <a:ext uri="{FF2B5EF4-FFF2-40B4-BE49-F238E27FC236}">
                <a16:creationId xmlns:a16="http://schemas.microsoft.com/office/drawing/2014/main" id="{F0647FC5-ABF0-438E-A9BB-833147EAD8E9}"/>
              </a:ext>
            </a:extLst>
          </p:cNvPr>
          <p:cNvPicPr>
            <a:picLocks noChangeAspect="1"/>
          </p:cNvPicPr>
          <p:nvPr/>
        </p:nvPicPr>
        <p:blipFill>
          <a:blip r:embed="rId3"/>
          <a:stretch>
            <a:fillRect/>
          </a:stretch>
        </p:blipFill>
        <p:spPr>
          <a:xfrm>
            <a:off x="254529" y="1762800"/>
            <a:ext cx="5019387" cy="1495296"/>
          </a:xfrm>
          <a:prstGeom prst="rect">
            <a:avLst/>
          </a:prstGeom>
        </p:spPr>
      </p:pic>
      <p:pic>
        <p:nvPicPr>
          <p:cNvPr id="8" name="Picture 7">
            <a:extLst>
              <a:ext uri="{FF2B5EF4-FFF2-40B4-BE49-F238E27FC236}">
                <a16:creationId xmlns:a16="http://schemas.microsoft.com/office/drawing/2014/main" id="{CAD498DC-FF3F-4E29-A019-771BE1DEF03D}"/>
              </a:ext>
            </a:extLst>
          </p:cNvPr>
          <p:cNvPicPr>
            <a:picLocks noChangeAspect="1"/>
          </p:cNvPicPr>
          <p:nvPr/>
        </p:nvPicPr>
        <p:blipFill>
          <a:blip r:embed="rId4"/>
          <a:stretch>
            <a:fillRect/>
          </a:stretch>
        </p:blipFill>
        <p:spPr>
          <a:xfrm>
            <a:off x="3706186" y="3359695"/>
            <a:ext cx="5202382" cy="1260943"/>
          </a:xfrm>
          <a:prstGeom prst="rect">
            <a:avLst/>
          </a:prstGeom>
        </p:spPr>
      </p:pic>
    </p:spTree>
    <p:extLst>
      <p:ext uri="{BB962C8B-B14F-4D97-AF65-F5344CB8AC3E}">
        <p14:creationId xmlns:p14="http://schemas.microsoft.com/office/powerpoint/2010/main" val="26480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Команды хоста и IOS</a:t>
            </a:r>
            <a:r>
              <a:rPr lang="en-US" dirty="0"/>
              <a:t/>
            </a:r>
            <a:br>
              <a:rPr lang="en-US" dirty="0"/>
            </a:br>
            <a:r>
              <a:rPr lang="ru-RU" sz="2400"/>
              <a:t>Видео — команда show version</a:t>
            </a:r>
          </a:p>
        </p:txBody>
      </p:sp>
      <p:sp>
        <p:nvSpPr>
          <p:cNvPr id="4" name="Content Placeholder 3">
            <a:extLst>
              <a:ext uri="{FF2B5EF4-FFF2-40B4-BE49-F238E27FC236}">
                <a16:creationId xmlns:a16="http://schemas.microsoft.com/office/drawing/2014/main" id="{C6DE4AD6-E143-4B01-BE26-E96A94A91232}"/>
              </a:ext>
            </a:extLst>
          </p:cNvPr>
          <p:cNvSpPr>
            <a:spLocks noGrp="1"/>
          </p:cNvSpPr>
          <p:nvPr>
            <p:ph idx="1"/>
          </p:nvPr>
        </p:nvSpPr>
        <p:spPr>
          <a:xfrm>
            <a:off x="474662" y="895927"/>
            <a:ext cx="8280057" cy="3525807"/>
          </a:xfrm>
        </p:spPr>
        <p:txBody>
          <a:bodyPr/>
          <a:lstStyle/>
          <a:p>
            <a:pPr marL="0" indent="0" algn="l" rtl="0"/>
            <a:r>
              <a:rPr lang="ru-RU" sz="1600" dirty="0">
                <a:solidFill>
                  <a:srgbClr val="000000"/>
                </a:solidFill>
              </a:rPr>
              <a:t>В этом видео демонстрируется использование команды </a:t>
            </a:r>
            <a:r>
              <a:rPr lang="ru-RU" sz="1600" dirty="0" err="1">
                <a:solidFill>
                  <a:srgbClr val="000000"/>
                </a:solidFill>
              </a:rPr>
              <a:t>show</a:t>
            </a:r>
            <a:r>
              <a:rPr lang="ru-RU" sz="1600" dirty="0">
                <a:solidFill>
                  <a:srgbClr val="000000"/>
                </a:solidFill>
              </a:rPr>
              <a:t> </a:t>
            </a:r>
            <a:r>
              <a:rPr lang="ru-RU" sz="1600" dirty="0" err="1">
                <a:solidFill>
                  <a:srgbClr val="000000"/>
                </a:solidFill>
              </a:rPr>
              <a:t>version</a:t>
            </a:r>
            <a:r>
              <a:rPr lang="ru-RU" sz="1600" dirty="0">
                <a:solidFill>
                  <a:srgbClr val="000000"/>
                </a:solidFill>
              </a:rPr>
              <a:t> для просмотра информации о маршрутизаторе.</a:t>
            </a:r>
          </a:p>
        </p:txBody>
      </p:sp>
    </p:spTree>
    <p:extLst>
      <p:ext uri="{BB962C8B-B14F-4D97-AF65-F5344CB8AC3E}">
        <p14:creationId xmlns:p14="http://schemas.microsoft.com/office/powerpoint/2010/main" val="8587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042400" cy="895927"/>
          </a:xfrm>
        </p:spPr>
        <p:txBody>
          <a:bodyPr/>
          <a:lstStyle/>
          <a:p>
            <a:pPr rtl="0"/>
            <a:r>
              <a:rPr lang="ru-RU" sz="1600" dirty="0"/>
              <a:t>Команды </a:t>
            </a:r>
            <a:r>
              <a:rPr lang="ru-RU" sz="1600" dirty="0" err="1"/>
              <a:t>Host</a:t>
            </a:r>
            <a:r>
              <a:rPr lang="ru-RU" sz="1600" dirty="0"/>
              <a:t> и IOS</a:t>
            </a:r>
            <a:r>
              <a:rPr lang="en-US" dirty="0"/>
              <a:t/>
            </a:r>
            <a:br>
              <a:rPr lang="en-US" dirty="0"/>
            </a:br>
            <a:r>
              <a:rPr lang="ru-RU" sz="2400" dirty="0" err="1"/>
              <a:t>Packet</a:t>
            </a:r>
            <a:r>
              <a:rPr lang="ru-RU" sz="2400" dirty="0"/>
              <a:t> </a:t>
            </a:r>
            <a:r>
              <a:rPr lang="ru-RU" sz="2400" dirty="0" err="1"/>
              <a:t>Tracer</a:t>
            </a:r>
            <a:r>
              <a:rPr lang="ru-RU" sz="2400" dirty="0"/>
              <a:t> - Интерпретация выходных данных команды </a:t>
            </a:r>
            <a:r>
              <a:rPr lang="ru-RU" sz="2400" dirty="0" err="1"/>
              <a:t>show</a:t>
            </a:r>
            <a:endParaRPr lang="ru-RU" sz="2400" dirty="0"/>
          </a:p>
        </p:txBody>
      </p:sp>
      <p:sp>
        <p:nvSpPr>
          <p:cNvPr id="4" name="Content Placeholder 3">
            <a:extLst>
              <a:ext uri="{FF2B5EF4-FFF2-40B4-BE49-F238E27FC236}">
                <a16:creationId xmlns:a16="http://schemas.microsoft.com/office/drawing/2014/main" id="{C6DE4AD6-E143-4B01-BE26-E96A94A91232}"/>
              </a:ext>
            </a:extLst>
          </p:cNvPr>
          <p:cNvSpPr>
            <a:spLocks noGrp="1"/>
          </p:cNvSpPr>
          <p:nvPr>
            <p:ph idx="1"/>
          </p:nvPr>
        </p:nvSpPr>
        <p:spPr>
          <a:xfrm>
            <a:off x="169334" y="973667"/>
            <a:ext cx="8585386" cy="3448067"/>
          </a:xfrm>
        </p:spPr>
        <p:txBody>
          <a:bodyPr/>
          <a:lstStyle/>
          <a:p>
            <a:pPr marL="0" indent="0" algn="l" rtl="0"/>
            <a:r>
              <a:rPr lang="ru-RU" sz="1600" dirty="0">
                <a:solidFill>
                  <a:srgbClr val="000000"/>
                </a:solidFill>
              </a:rPr>
              <a:t>Это упражнение предназначено для закрепления знаний о командах </a:t>
            </a:r>
            <a:r>
              <a:rPr lang="ru-RU" sz="1600" b="1" dirty="0" err="1">
                <a:solidFill>
                  <a:srgbClr val="000000"/>
                </a:solidFill>
              </a:rPr>
              <a:t>show</a:t>
            </a:r>
            <a:r>
              <a:rPr lang="ru-RU" sz="1600" dirty="0">
                <a:solidFill>
                  <a:srgbClr val="000000"/>
                </a:solidFill>
              </a:rPr>
              <a:t> маршрутизатора. Вам не нужно будет выполнять настройку, вы просто изучите выходные данные отдельных команд </a:t>
            </a:r>
            <a:r>
              <a:rPr lang="ru-RU" sz="1600" dirty="0" err="1">
                <a:solidFill>
                  <a:srgbClr val="000000"/>
                </a:solidFill>
              </a:rPr>
              <a:t>show</a:t>
            </a:r>
            <a:r>
              <a:rPr lang="ru-RU" sz="1600" dirty="0">
                <a:solidFill>
                  <a:srgbClr val="000000"/>
                </a:solidFill>
              </a:rPr>
              <a:t>.</a:t>
            </a:r>
          </a:p>
        </p:txBody>
      </p:sp>
    </p:spTree>
    <p:extLst>
      <p:ext uri="{BB962C8B-B14F-4D97-AF65-F5344CB8AC3E}">
        <p14:creationId xmlns:p14="http://schemas.microsoft.com/office/powerpoint/2010/main" val="4895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17.6. Методы поиска и устранения неполадок</a:t>
            </a:r>
          </a:p>
        </p:txBody>
      </p:sp>
    </p:spTree>
    <p:custDataLst>
      <p:tags r:id="rId1"/>
    </p:custDataLst>
    <p:extLst>
      <p:ext uri="{BB962C8B-B14F-4D97-AF65-F5344CB8AC3E}">
        <p14:creationId xmlns:p14="http://schemas.microsoft.com/office/powerpoint/2010/main" val="260838812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r>
              <a:rPr lang="ru-RU" dirty="0"/>
              <a:t>«Проверьте свое понимание темы»</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ru-RU" sz="1400" dirty="0"/>
              <a:t>Упражнения «Проверьте свое понимание темы» предназначены для того, чтобы ученики могли быстро определить, поняли ли они содержание темы и могут ли они переходить к следующей, или им нужно вернуться и пересмотреть текущую тему.</a:t>
            </a:r>
          </a:p>
          <a:p>
            <a:pPr>
              <a:spcBef>
                <a:spcPct val="30000"/>
              </a:spcBef>
              <a:buFont typeface="Arial" panose="020B0604020202020204" pitchFamily="34" charset="0"/>
              <a:buChar char="•"/>
            </a:pPr>
            <a:r>
              <a:rPr lang="ru-RU" sz="1400" dirty="0"/>
              <a:t>Упражнения «Проверьте свое понимание темы» </a:t>
            </a:r>
            <a:r>
              <a:rPr lang="ru-RU" sz="1400" b="1" i="1" dirty="0"/>
              <a:t>не влияют </a:t>
            </a:r>
            <a:r>
              <a:rPr lang="ru-RU" sz="1400" dirty="0"/>
              <a:t>на оценки учащихся.</a:t>
            </a:r>
          </a:p>
          <a:p>
            <a:pPr>
              <a:spcBef>
                <a:spcPct val="30000"/>
              </a:spcBef>
              <a:buFont typeface="Arial" panose="020B0604020202020204" pitchFamily="34" charset="0"/>
              <a:buChar char="•"/>
            </a:pPr>
            <a:r>
              <a:rPr lang="ru-RU" sz="1400" dirty="0"/>
              <a:t>Для этих упражнений нет отдельных слайдов в презентации для инструкторов. Они перечислены в области заметок слайда перед их началом.</a:t>
            </a:r>
            <a:endParaRPr lang="en-US" dirty="0"/>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533769638"/>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Методы поиска и устранения неполадок</a:t>
            </a:r>
            <a:r>
              <a:rPr lang="en-US" dirty="0"/>
              <a:t/>
            </a:r>
            <a:br>
              <a:rPr lang="en-US" dirty="0"/>
            </a:br>
            <a:r>
              <a:rPr lang="ru-RU" sz="2400"/>
              <a:t> Основные подходы к поиску и устранению неполадок</a:t>
            </a:r>
          </a:p>
        </p:txBody>
      </p:sp>
      <p:graphicFrame>
        <p:nvGraphicFramePr>
          <p:cNvPr id="6" name="Table 6">
            <a:extLst>
              <a:ext uri="{FF2B5EF4-FFF2-40B4-BE49-F238E27FC236}">
                <a16:creationId xmlns:a16="http://schemas.microsoft.com/office/drawing/2014/main" id="{FCB8A362-58F7-4A60-8CA1-C114AA46E938}"/>
              </a:ext>
            </a:extLst>
          </p:cNvPr>
          <p:cNvGraphicFramePr>
            <a:graphicFrameLocks noGrp="1"/>
          </p:cNvGraphicFramePr>
          <p:nvPr>
            <p:extLst>
              <p:ext uri="{D42A27DB-BD31-4B8C-83A1-F6EECF244321}">
                <p14:modId xmlns:p14="http://schemas.microsoft.com/office/powerpoint/2010/main" val="2906496095"/>
              </p:ext>
            </p:extLst>
          </p:nvPr>
        </p:nvGraphicFramePr>
        <p:xfrm>
          <a:off x="127000" y="637310"/>
          <a:ext cx="8915400" cy="4347389"/>
        </p:xfrm>
        <a:graphic>
          <a:graphicData uri="http://schemas.openxmlformats.org/drawingml/2006/table">
            <a:tbl>
              <a:tblPr firstRow="1" bandRow="1">
                <a:tableStyleId>{5C22544A-7EE6-4342-B048-85BDC9FD1C3A}</a:tableStyleId>
              </a:tblPr>
              <a:tblGrid>
                <a:gridCol w="2921000">
                  <a:extLst>
                    <a:ext uri="{9D8B030D-6E8A-4147-A177-3AD203B41FA5}">
                      <a16:colId xmlns:a16="http://schemas.microsoft.com/office/drawing/2014/main" val="2245074904"/>
                    </a:ext>
                  </a:extLst>
                </a:gridCol>
                <a:gridCol w="5994400">
                  <a:extLst>
                    <a:ext uri="{9D8B030D-6E8A-4147-A177-3AD203B41FA5}">
                      <a16:colId xmlns:a16="http://schemas.microsoft.com/office/drawing/2014/main" val="1707349653"/>
                    </a:ext>
                  </a:extLst>
                </a:gridCol>
              </a:tblGrid>
              <a:tr h="338947">
                <a:tc>
                  <a:txBody>
                    <a:bodyPr/>
                    <a:lstStyle/>
                    <a:p>
                      <a:pPr algn="l" rtl="0" fontAlgn="ctr"/>
                      <a:r>
                        <a:rPr lang="ru-RU" sz="1200">
                          <a:effectLst/>
                        </a:rPr>
                        <a:t>Шаг</a:t>
                      </a:r>
                    </a:p>
                  </a:txBody>
                  <a:tcPr marL="47625" marR="47625" marT="47625" marB="47625" anchor="ctr"/>
                </a:tc>
                <a:tc>
                  <a:txBody>
                    <a:bodyPr/>
                    <a:lstStyle/>
                    <a:p>
                      <a:pPr algn="l" rtl="0" fontAlgn="ctr"/>
                      <a:r>
                        <a:rPr lang="ru-RU" sz="1200" b="1">
                          <a:effectLst/>
                        </a:rPr>
                        <a:t>Описание</a:t>
                      </a:r>
                    </a:p>
                  </a:txBody>
                  <a:tcPr marL="47625" marR="47625" marT="47625" marB="47625" anchor="ctr"/>
                </a:tc>
                <a:extLst>
                  <a:ext uri="{0D108BD9-81ED-4DB2-BD59-A6C34878D82A}">
                    <a16:rowId xmlns:a16="http://schemas.microsoft.com/office/drawing/2014/main" val="972381799"/>
                  </a:ext>
                </a:extLst>
              </a:tr>
              <a:tr h="588515">
                <a:tc>
                  <a:txBody>
                    <a:bodyPr/>
                    <a:lstStyle/>
                    <a:p>
                      <a:pPr rtl="0" fontAlgn="ctr"/>
                      <a:r>
                        <a:rPr lang="ru-RU" sz="1200" b="1">
                          <a:effectLst/>
                        </a:rPr>
                        <a:t>Шаг 1. Определение неполадки</a:t>
                      </a:r>
                    </a:p>
                  </a:txBody>
                  <a:tcPr marL="47625" marR="47625" marT="47625" marB="47625" anchor="ctr"/>
                </a:tc>
                <a:tc>
                  <a:txBody>
                    <a:bodyPr/>
                    <a:lstStyle/>
                    <a:p>
                      <a:pPr rtl="0" fontAlgn="ctr">
                        <a:buFont typeface="Arial" panose="020B0604020202020204" pitchFamily="34" charset="0"/>
                        <a:buChar char="•"/>
                      </a:pPr>
                      <a:r>
                        <a:rPr lang="ru-RU" sz="1200" b="0">
                          <a:effectLst/>
                        </a:rPr>
                        <a:t>Первый шаг в процессе поиска и устранения неполадок.</a:t>
                      </a:r>
                    </a:p>
                    <a:p>
                      <a:pPr rtl="0" fontAlgn="ctr">
                        <a:buFont typeface="Arial" panose="020B0604020202020204" pitchFamily="34" charset="0"/>
                        <a:buChar char="•"/>
                      </a:pPr>
                      <a:r>
                        <a:rPr lang="ru-RU" sz="1200" b="0">
                          <a:effectLst/>
                        </a:rPr>
                        <a:t>На этом этапе можно использовать различные методы, в том числе, можно расспросить пользователя, что может оказаться очень полезным.</a:t>
                      </a:r>
                    </a:p>
                  </a:txBody>
                  <a:tcPr marL="47625" marR="47625" marT="47625" marB="47625" anchor="ctr"/>
                </a:tc>
                <a:extLst>
                  <a:ext uri="{0D108BD9-81ED-4DB2-BD59-A6C34878D82A}">
                    <a16:rowId xmlns:a16="http://schemas.microsoft.com/office/drawing/2014/main" val="1578081030"/>
                  </a:ext>
                </a:extLst>
              </a:tr>
              <a:tr h="504986">
                <a:tc>
                  <a:txBody>
                    <a:bodyPr/>
                    <a:lstStyle/>
                    <a:p>
                      <a:pPr rtl="0" fontAlgn="ctr"/>
                      <a:r>
                        <a:rPr lang="ru-RU" sz="1200" b="1" dirty="0">
                          <a:effectLst/>
                        </a:rPr>
                        <a:t>Шаг 2. Формирование предположений </a:t>
                      </a:r>
                      <a:r>
                        <a:rPr lang="ru-RU" sz="1200" b="1" dirty="0" smtClean="0">
                          <a:effectLst/>
                        </a:rPr>
                        <a:t>причинах </a:t>
                      </a:r>
                      <a:r>
                        <a:rPr lang="ru-RU" sz="1200" b="1" dirty="0">
                          <a:effectLst/>
                        </a:rPr>
                        <a:t>неполадки</a:t>
                      </a:r>
                    </a:p>
                  </a:txBody>
                  <a:tcPr marL="47625" marR="47625" marT="47625" marB="47625" anchor="ctr"/>
                </a:tc>
                <a:tc>
                  <a:txBody>
                    <a:bodyPr/>
                    <a:lstStyle/>
                    <a:p>
                      <a:pPr rtl="0" fontAlgn="ctr">
                        <a:buFont typeface="Arial" panose="020B0604020202020204" pitchFamily="34" charset="0"/>
                        <a:buChar char="•"/>
                      </a:pPr>
                      <a:r>
                        <a:rPr lang="ru-RU" sz="1200" b="0">
                          <a:effectLst/>
                        </a:rPr>
                        <a:t>После выявления проблемы попробуйте установить теорию вероятных причин.</a:t>
                      </a:r>
                    </a:p>
                    <a:p>
                      <a:pPr rtl="0" fontAlgn="ctr">
                        <a:buFont typeface="Arial" panose="020B0604020202020204" pitchFamily="34" charset="0"/>
                        <a:buChar char="•"/>
                      </a:pPr>
                      <a:r>
                        <a:rPr lang="ru-RU" sz="1200" b="0">
                          <a:effectLst/>
                        </a:rPr>
                        <a:t>Обычно на этом этапе выявляется несколько возможных причин неполадки.</a:t>
                      </a:r>
                    </a:p>
                  </a:txBody>
                  <a:tcPr marL="47625" marR="47625" marT="47625" marB="47625" anchor="ctr"/>
                </a:tc>
                <a:extLst>
                  <a:ext uri="{0D108BD9-81ED-4DB2-BD59-A6C34878D82A}">
                    <a16:rowId xmlns:a16="http://schemas.microsoft.com/office/drawing/2014/main" val="3071355853"/>
                  </a:ext>
                </a:extLst>
              </a:tr>
              <a:tr h="927896">
                <a:tc>
                  <a:txBody>
                    <a:bodyPr/>
                    <a:lstStyle/>
                    <a:p>
                      <a:pPr rtl="0" fontAlgn="ctr"/>
                      <a:r>
                        <a:rPr lang="ru-RU" sz="1200" b="1" dirty="0">
                          <a:effectLst/>
                        </a:rPr>
                        <a:t>Шаг 3. Проверка предположений с целью определения причины</a:t>
                      </a:r>
                    </a:p>
                  </a:txBody>
                  <a:tcPr marL="47625" marR="47625" marT="47625" marB="47625" anchor="ctr"/>
                </a:tc>
                <a:tc>
                  <a:txBody>
                    <a:bodyPr/>
                    <a:lstStyle/>
                    <a:p>
                      <a:pPr rtl="0" fontAlgn="ctr">
                        <a:buFont typeface="Arial" panose="020B0604020202020204" pitchFamily="34" charset="0"/>
                        <a:buChar char="•"/>
                      </a:pPr>
                      <a:r>
                        <a:rPr lang="ru-RU" sz="1200" b="0" dirty="0">
                          <a:effectLst/>
                        </a:rPr>
                        <a:t>Проверьте </a:t>
                      </a:r>
                      <a:r>
                        <a:rPr lang="ru-RU" sz="1200" b="0" dirty="0" smtClean="0">
                          <a:effectLst/>
                        </a:rPr>
                        <a:t>свои предположения </a:t>
                      </a:r>
                      <a:r>
                        <a:rPr lang="ru-RU" sz="1200" b="0" dirty="0">
                          <a:effectLst/>
                        </a:rPr>
                        <a:t>о вероятных причинах </a:t>
                      </a:r>
                      <a:r>
                        <a:rPr lang="ru-RU" sz="1200" b="0" dirty="0" smtClean="0">
                          <a:effectLst/>
                        </a:rPr>
                        <a:t>неполадки.</a:t>
                      </a:r>
                      <a:endParaRPr lang="ru-RU" sz="1200" b="0" dirty="0">
                        <a:effectLst/>
                      </a:endParaRPr>
                    </a:p>
                    <a:p>
                      <a:pPr rtl="0" fontAlgn="ctr">
                        <a:buFont typeface="Arial" panose="020B0604020202020204" pitchFamily="34" charset="0"/>
                        <a:buChar char="•"/>
                      </a:pPr>
                      <a:r>
                        <a:rPr lang="ru-RU" sz="1200" b="0" dirty="0" smtClean="0">
                          <a:effectLst/>
                        </a:rPr>
                        <a:t>Вы можете </a:t>
                      </a:r>
                      <a:r>
                        <a:rPr lang="ru-RU" sz="1200" b="0" dirty="0">
                          <a:effectLst/>
                        </a:rPr>
                        <a:t>попытаться устранить неполадку, применив быструю процедуру.</a:t>
                      </a:r>
                    </a:p>
                    <a:p>
                      <a:pPr rtl="0" fontAlgn="ctr">
                        <a:buFont typeface="Arial" panose="020B0604020202020204" pitchFamily="34" charset="0"/>
                        <a:buChar char="•"/>
                      </a:pPr>
                      <a:r>
                        <a:rPr lang="ru-RU" sz="1200" b="0" dirty="0">
                          <a:effectLst/>
                        </a:rPr>
                        <a:t>Если с помощью быстрой процедуры не удается устранить неполадку, следует продолжить поиск точной причины.</a:t>
                      </a:r>
                    </a:p>
                  </a:txBody>
                  <a:tcPr marL="47625" marR="47625" marT="47625" marB="47625" anchor="ctr"/>
                </a:tc>
                <a:extLst>
                  <a:ext uri="{0D108BD9-81ED-4DB2-BD59-A6C34878D82A}">
                    <a16:rowId xmlns:a16="http://schemas.microsoft.com/office/drawing/2014/main" val="2284438502"/>
                  </a:ext>
                </a:extLst>
              </a:tr>
              <a:tr h="421363">
                <a:tc>
                  <a:txBody>
                    <a:bodyPr/>
                    <a:lstStyle/>
                    <a:p>
                      <a:pPr rtl="0" fontAlgn="ctr"/>
                      <a:r>
                        <a:rPr lang="ru-RU" sz="1200" b="1" dirty="0">
                          <a:effectLst/>
                        </a:rPr>
                        <a:t>Шаг 4. Разработка плана действий </a:t>
                      </a:r>
                      <a:r>
                        <a:rPr lang="ru-RU" sz="1200" b="1" dirty="0" smtClean="0">
                          <a:effectLst/>
                        </a:rPr>
                        <a:t>решения проблем </a:t>
                      </a:r>
                      <a:r>
                        <a:rPr lang="ru-RU" sz="1200" b="1" dirty="0">
                          <a:effectLst/>
                        </a:rPr>
                        <a:t>и его реализация.</a:t>
                      </a:r>
                    </a:p>
                  </a:txBody>
                  <a:tcPr marL="47625" marR="47625" marT="47625" marB="47625" anchor="ctr"/>
                </a:tc>
                <a:tc>
                  <a:txBody>
                    <a:bodyPr/>
                    <a:lstStyle/>
                    <a:p>
                      <a:pPr rtl="0" fontAlgn="ctr"/>
                      <a:r>
                        <a:rPr lang="ru-RU" sz="1200" b="0" dirty="0">
                          <a:effectLst/>
                        </a:rPr>
                        <a:t>Установив точную причину неполадки, разработайте план действий для ее устранения и выполните его.</a:t>
                      </a:r>
                    </a:p>
                  </a:txBody>
                  <a:tcPr marL="47625" marR="47625" marT="47625" marB="47625" anchor="ctr"/>
                </a:tc>
                <a:extLst>
                  <a:ext uri="{0D108BD9-81ED-4DB2-BD59-A6C34878D82A}">
                    <a16:rowId xmlns:a16="http://schemas.microsoft.com/office/drawing/2014/main" val="2107132597"/>
                  </a:ext>
                </a:extLst>
              </a:tr>
              <a:tr h="421363">
                <a:tc>
                  <a:txBody>
                    <a:bodyPr/>
                    <a:lstStyle/>
                    <a:p>
                      <a:pPr rtl="0" fontAlgn="ctr"/>
                      <a:r>
                        <a:rPr lang="ru-RU" sz="1200" b="1" dirty="0">
                          <a:effectLst/>
                        </a:rPr>
                        <a:t>Шаг 5. Полная проверка функционального состояния сети и принятие профилактических мер</a:t>
                      </a:r>
                    </a:p>
                  </a:txBody>
                  <a:tcPr marL="47625" marR="47625" marT="47625" marB="47625" anchor="ctr"/>
                </a:tc>
                <a:tc>
                  <a:txBody>
                    <a:bodyPr/>
                    <a:lstStyle/>
                    <a:p>
                      <a:pPr rtl="0" fontAlgn="ctr">
                        <a:buFont typeface="Arial" panose="020B0604020202020204" pitchFamily="34" charset="0"/>
                        <a:buChar char="•"/>
                      </a:pPr>
                      <a:r>
                        <a:rPr lang="ru-RU" sz="1200" b="0">
                          <a:effectLst/>
                        </a:rPr>
                        <a:t>После устранения неполадки выполните полную проверку функционального состояния системы</a:t>
                      </a:r>
                    </a:p>
                    <a:p>
                      <a:pPr rtl="0" fontAlgn="ctr">
                        <a:buFont typeface="Arial" panose="020B0604020202020204" pitchFamily="34" charset="0"/>
                        <a:buChar char="•"/>
                      </a:pPr>
                      <a:r>
                        <a:rPr lang="ru-RU" sz="1200" b="0">
                          <a:effectLst/>
                        </a:rPr>
                        <a:t>При необходимости примите профилактические меры во избежание повторения проблемы в будущем.</a:t>
                      </a:r>
                    </a:p>
                  </a:txBody>
                  <a:tcPr marL="47625" marR="47625" marT="47625" marB="47625" anchor="ctr"/>
                </a:tc>
                <a:extLst>
                  <a:ext uri="{0D108BD9-81ED-4DB2-BD59-A6C34878D82A}">
                    <a16:rowId xmlns:a16="http://schemas.microsoft.com/office/drawing/2014/main" val="3499597970"/>
                  </a:ext>
                </a:extLst>
              </a:tr>
              <a:tr h="588515">
                <a:tc>
                  <a:txBody>
                    <a:bodyPr/>
                    <a:lstStyle/>
                    <a:p>
                      <a:pPr rtl="0" fontAlgn="ctr"/>
                      <a:r>
                        <a:rPr lang="ru-RU" sz="1200" b="1">
                          <a:effectLst/>
                        </a:rPr>
                        <a:t>Шаг 6. Документирование полученных данных, принятых мер и результатов</a:t>
                      </a:r>
                    </a:p>
                  </a:txBody>
                  <a:tcPr marL="47625" marR="47625" marT="47625" marB="47625" anchor="ctr"/>
                </a:tc>
                <a:tc>
                  <a:txBody>
                    <a:bodyPr/>
                    <a:lstStyle/>
                    <a:p>
                      <a:pPr rtl="0" fontAlgn="ctr">
                        <a:buFont typeface="Arial" panose="020B0604020202020204" pitchFamily="34" charset="0"/>
                        <a:buChar char="•"/>
                      </a:pPr>
                      <a:r>
                        <a:rPr lang="ru-RU" sz="1200" b="0" dirty="0">
                          <a:effectLst/>
                        </a:rPr>
                        <a:t>На последнем этапе процедуры поиска и устранения неполадок выполняется документирование полученных данных, выполненных действий и результатов.</a:t>
                      </a:r>
                    </a:p>
                    <a:p>
                      <a:pPr rtl="0" fontAlgn="ctr">
                        <a:buFont typeface="Arial" panose="020B0604020202020204" pitchFamily="34" charset="0"/>
                        <a:buChar char="•"/>
                      </a:pPr>
                      <a:r>
                        <a:rPr lang="ru-RU" sz="1200" b="0" dirty="0">
                          <a:effectLst/>
                        </a:rPr>
                        <a:t>Эта информация очень важна для использования в будущем.</a:t>
                      </a:r>
                    </a:p>
                  </a:txBody>
                  <a:tcPr marL="47625" marR="47625" marT="47625" marB="47625" anchor="ctr"/>
                </a:tc>
                <a:extLst>
                  <a:ext uri="{0D108BD9-81ED-4DB2-BD59-A6C34878D82A}">
                    <a16:rowId xmlns:a16="http://schemas.microsoft.com/office/drawing/2014/main" val="2247812322"/>
                  </a:ext>
                </a:extLst>
              </a:tr>
            </a:tbl>
          </a:graphicData>
        </a:graphic>
      </p:graphicFrame>
    </p:spTree>
    <p:extLst>
      <p:ext uri="{BB962C8B-B14F-4D97-AF65-F5344CB8AC3E}">
        <p14:creationId xmlns:p14="http://schemas.microsoft.com/office/powerpoint/2010/main" val="186525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042400" cy="889000"/>
          </a:xfrm>
        </p:spPr>
        <p:txBody>
          <a:bodyPr/>
          <a:lstStyle/>
          <a:p>
            <a:r>
              <a:rPr lang="ru-RU" sz="1600" dirty="0"/>
              <a:t>Методы поиска и устранения неполадок </a:t>
            </a:r>
            <a:r>
              <a:rPr lang="en-US" dirty="0"/>
              <a:t/>
            </a:r>
            <a:br>
              <a:rPr lang="en-US" dirty="0"/>
            </a:br>
            <a:r>
              <a:rPr lang="ru-RU" sz="2400" dirty="0"/>
              <a:t>Что следует сделать: решить проблему или </a:t>
            </a:r>
            <a:r>
              <a:rPr lang="ru-RU" sz="2400" dirty="0"/>
              <a:t>передать ее на более высокий уровень?</a:t>
            </a:r>
            <a:endParaRPr lang="ru-RU" sz="2400" dirty="0"/>
          </a:p>
        </p:txBody>
      </p:sp>
      <p:sp>
        <p:nvSpPr>
          <p:cNvPr id="5" name="Content Placeholder 4">
            <a:extLst>
              <a:ext uri="{FF2B5EF4-FFF2-40B4-BE49-F238E27FC236}">
                <a16:creationId xmlns:a16="http://schemas.microsoft.com/office/drawing/2014/main" id="{30C19F0F-DCFC-46F1-B6A1-E7B4560DF0CF}"/>
              </a:ext>
            </a:extLst>
          </p:cNvPr>
          <p:cNvSpPr>
            <a:spLocks noGrp="1"/>
          </p:cNvSpPr>
          <p:nvPr>
            <p:ph idx="1"/>
          </p:nvPr>
        </p:nvSpPr>
        <p:spPr>
          <a:xfrm>
            <a:off x="220134" y="889000"/>
            <a:ext cx="8534586" cy="3532734"/>
          </a:xfrm>
        </p:spPr>
        <p:txBody>
          <a:bodyPr/>
          <a:lstStyle/>
          <a:p>
            <a:pPr marL="342900" indent="-342900" algn="l">
              <a:buFont typeface="Arial" panose="020B0604020202020204" pitchFamily="34" charset="0"/>
              <a:buChar char="•"/>
            </a:pPr>
            <a:r>
              <a:rPr lang="ru-RU" sz="1600" dirty="0">
                <a:solidFill>
                  <a:srgbClr val="000000"/>
                </a:solidFill>
              </a:rPr>
              <a:t>В некоторых случаях проблему невозможно устранить сразу. Если требуется решение руководителя, нужны особые знания или у технического специалиста нет нужного </a:t>
            </a:r>
            <a:r>
              <a:rPr lang="ru-RU" sz="1600" dirty="0">
                <a:solidFill>
                  <a:srgbClr val="000000"/>
                </a:solidFill>
              </a:rPr>
              <a:t>уровня доступа к сети, проблему необходимо передать ее на более высокий уровень</a:t>
            </a:r>
            <a:r>
              <a:rPr lang="ru-RU" sz="1600" dirty="0">
                <a:solidFill>
                  <a:srgbClr val="000000"/>
                </a:solidFill>
              </a:rPr>
              <a:t>.</a:t>
            </a:r>
            <a:endParaRPr lang="ru-RU" sz="1600" dirty="0">
              <a:solidFill>
                <a:srgbClr val="000000"/>
              </a:solidFill>
            </a:endParaRPr>
          </a:p>
          <a:p>
            <a:pPr marL="342900" indent="-342900" algn="l">
              <a:buFont typeface="Arial" panose="020B0604020202020204" pitchFamily="34" charset="0"/>
              <a:buChar char="•"/>
            </a:pPr>
            <a:r>
              <a:rPr lang="ru-RU" sz="1600" dirty="0">
                <a:solidFill>
                  <a:srgbClr val="000000"/>
                </a:solidFill>
              </a:rPr>
              <a:t>В политике компании должно быть четко указано, в каких случаях и каким </a:t>
            </a:r>
            <a:r>
              <a:rPr lang="ru-RU" sz="1600" dirty="0">
                <a:solidFill>
                  <a:srgbClr val="000000"/>
                </a:solidFill>
              </a:rPr>
              <a:t>образом технический специалист должен передать </a:t>
            </a:r>
            <a:r>
              <a:rPr lang="ru-RU" sz="1600" dirty="0" smtClean="0">
                <a:solidFill>
                  <a:srgbClr val="000000"/>
                </a:solidFill>
              </a:rPr>
              <a:t>проблемы на </a:t>
            </a:r>
            <a:r>
              <a:rPr lang="ru-RU" sz="1600" dirty="0">
                <a:solidFill>
                  <a:srgbClr val="000000"/>
                </a:solidFill>
              </a:rPr>
              <a:t>более высокий </a:t>
            </a:r>
            <a:r>
              <a:rPr lang="ru-RU" sz="1600" dirty="0" smtClean="0">
                <a:solidFill>
                  <a:srgbClr val="000000"/>
                </a:solidFill>
              </a:rPr>
              <a:t>уровень.</a:t>
            </a:r>
            <a:endParaRPr lang="ru-RU" sz="16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269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ru-RU" sz="1600" dirty="0"/>
              <a:t>Методы поиска и устранения неполадок </a:t>
            </a:r>
            <a:r>
              <a:rPr lang="en-US" dirty="0"/>
              <a:t/>
            </a:r>
            <a:br>
              <a:rPr lang="en-US" dirty="0"/>
            </a:br>
            <a:r>
              <a:rPr lang="ru-RU" sz="2400" dirty="0"/>
              <a:t>Команда </a:t>
            </a:r>
            <a:r>
              <a:rPr lang="ru-RU" sz="2400" dirty="0" err="1"/>
              <a:t>debug</a:t>
            </a:r>
            <a:endParaRPr lang="ru-RU" sz="2400" dirty="0"/>
          </a:p>
        </p:txBody>
      </p:sp>
      <p:sp>
        <p:nvSpPr>
          <p:cNvPr id="4" name="Content Placeholder 3">
            <a:extLst>
              <a:ext uri="{FF2B5EF4-FFF2-40B4-BE49-F238E27FC236}">
                <a16:creationId xmlns:a16="http://schemas.microsoft.com/office/drawing/2014/main" id="{055810E9-59A6-4F1D-9857-313BB3E519C4}"/>
              </a:ext>
            </a:extLst>
          </p:cNvPr>
          <p:cNvSpPr>
            <a:spLocks noGrp="1"/>
          </p:cNvSpPr>
          <p:nvPr>
            <p:ph idx="1"/>
          </p:nvPr>
        </p:nvSpPr>
        <p:spPr>
          <a:xfrm>
            <a:off x="254000" y="731837"/>
            <a:ext cx="8695267" cy="3689897"/>
          </a:xfrm>
        </p:spPr>
        <p:txBody>
          <a:bodyPr/>
          <a:lstStyle/>
          <a:p>
            <a:pPr marL="342900" indent="-342900" algn="l" rtl="0">
              <a:buFont typeface="Arial" panose="020B0604020202020204" pitchFamily="34" charset="0"/>
              <a:buChar char="•"/>
            </a:pPr>
            <a:r>
              <a:rPr lang="ru-RU" sz="1400" dirty="0">
                <a:solidFill>
                  <a:srgbClr val="000000"/>
                </a:solidFill>
              </a:rPr>
              <a:t>Команда </a:t>
            </a:r>
            <a:r>
              <a:rPr lang="ru-RU" sz="1400" b="1" dirty="0" err="1">
                <a:solidFill>
                  <a:srgbClr val="000000"/>
                </a:solidFill>
              </a:rPr>
              <a:t>debug</a:t>
            </a:r>
            <a:r>
              <a:rPr lang="ru-RU" sz="1400" dirty="0">
                <a:solidFill>
                  <a:srgbClr val="000000"/>
                </a:solidFill>
              </a:rPr>
              <a:t> в IOS позволяет </a:t>
            </a:r>
            <a:r>
              <a:rPr lang="ru-RU" sz="1400" dirty="0" smtClean="0">
                <a:solidFill>
                  <a:srgbClr val="000000"/>
                </a:solidFill>
              </a:rPr>
              <a:t>отобразить сообщения </a:t>
            </a:r>
            <a:r>
              <a:rPr lang="ru-RU" sz="1400" dirty="0">
                <a:solidFill>
                  <a:srgbClr val="000000"/>
                </a:solidFill>
              </a:rPr>
              <a:t>в реальном времени для анализа. </a:t>
            </a:r>
          </a:p>
          <a:p>
            <a:pPr marL="342900" indent="-342900" algn="l" rtl="0">
              <a:buFont typeface="Arial" panose="020B0604020202020204" pitchFamily="34" charset="0"/>
              <a:buChar char="•"/>
            </a:pPr>
            <a:r>
              <a:rPr lang="ru-RU" sz="1400" dirty="0">
                <a:solidFill>
                  <a:srgbClr val="000000"/>
                </a:solidFill>
              </a:rPr>
              <a:t>Все команды </a:t>
            </a:r>
            <a:r>
              <a:rPr lang="ru-RU" sz="1400" b="1" dirty="0" err="1">
                <a:solidFill>
                  <a:srgbClr val="000000"/>
                </a:solidFill>
              </a:rPr>
              <a:t>debug</a:t>
            </a:r>
            <a:r>
              <a:rPr lang="ru-RU" sz="1400" dirty="0">
                <a:solidFill>
                  <a:srgbClr val="000000"/>
                </a:solidFill>
              </a:rPr>
              <a:t> вводятся в привилегированном режиме EXEC. </a:t>
            </a:r>
            <a:r>
              <a:rPr lang="ru-RU" sz="1400" dirty="0" err="1">
                <a:solidFill>
                  <a:srgbClr val="000000"/>
                </a:solidFill>
              </a:rPr>
              <a:t>Cisco</a:t>
            </a:r>
            <a:r>
              <a:rPr lang="ru-RU" sz="1400" dirty="0">
                <a:solidFill>
                  <a:srgbClr val="000000"/>
                </a:solidFill>
              </a:rPr>
              <a:t> IOS позволяет ограничить выходные данные команды </a:t>
            </a:r>
            <a:r>
              <a:rPr lang="ru-RU" sz="1400" b="1" dirty="0" err="1">
                <a:solidFill>
                  <a:srgbClr val="000000"/>
                </a:solidFill>
              </a:rPr>
              <a:t>debug</a:t>
            </a:r>
            <a:r>
              <a:rPr lang="ru-RU" sz="1400" dirty="0">
                <a:solidFill>
                  <a:srgbClr val="000000"/>
                </a:solidFill>
              </a:rPr>
              <a:t> и включать в них только нужные функции или подфункции. Поэтому команду </a:t>
            </a:r>
            <a:r>
              <a:rPr lang="ru-RU" sz="1400" b="1" dirty="0" err="1">
                <a:solidFill>
                  <a:srgbClr val="000000"/>
                </a:solidFill>
              </a:rPr>
              <a:t>debug</a:t>
            </a:r>
            <a:r>
              <a:rPr lang="ru-RU" sz="1400" dirty="0">
                <a:solidFill>
                  <a:srgbClr val="000000"/>
                </a:solidFill>
              </a:rPr>
              <a:t> следует использовать только для устранения конкретной проблемы.</a:t>
            </a:r>
          </a:p>
          <a:p>
            <a:pPr marL="415985" lvl="1" indent="-342900" rtl="0">
              <a:buFont typeface="Arial" panose="020B0604020202020204" pitchFamily="34" charset="0"/>
              <a:buChar char="•"/>
            </a:pPr>
            <a:r>
              <a:rPr lang="ru-RU" dirty="0">
                <a:solidFill>
                  <a:srgbClr val="000000"/>
                </a:solidFill>
              </a:rPr>
              <a:t>Чтобы отобразить краткое описание всех параметров команды отладки, введите в командной строке команду </a:t>
            </a:r>
            <a:r>
              <a:rPr lang="ru-RU" b="1" dirty="0">
                <a:solidFill>
                  <a:srgbClr val="000000"/>
                </a:solidFill>
              </a:rPr>
              <a:t> </a:t>
            </a:r>
            <a:r>
              <a:rPr lang="ru-RU" b="1" dirty="0" err="1">
                <a:solidFill>
                  <a:srgbClr val="000000"/>
                </a:solidFill>
              </a:rPr>
              <a:t>debug</a:t>
            </a:r>
            <a:r>
              <a:rPr lang="ru-RU" b="1" dirty="0">
                <a:solidFill>
                  <a:srgbClr val="000000"/>
                </a:solidFill>
              </a:rPr>
              <a:t>?</a:t>
            </a:r>
            <a:r>
              <a:rPr lang="ru-RU" dirty="0">
                <a:solidFill>
                  <a:srgbClr val="000000"/>
                </a:solidFill>
              </a:rPr>
              <a:t> в привилегированном режиме EXEC.</a:t>
            </a:r>
          </a:p>
          <a:p>
            <a:pPr marL="415985" lvl="1" indent="-342900" rtl="0">
              <a:buFont typeface="Arial" panose="020B0604020202020204" pitchFamily="34" charset="0"/>
              <a:buChar char="•"/>
            </a:pPr>
            <a:r>
              <a:rPr lang="ru-RU" dirty="0">
                <a:solidFill>
                  <a:srgbClr val="000000"/>
                </a:solidFill>
              </a:rPr>
              <a:t>Чтобы выключить определенную функцию отладки, добавьте перед командой </a:t>
            </a:r>
            <a:r>
              <a:rPr lang="ru-RU" b="1" dirty="0" err="1">
                <a:solidFill>
                  <a:srgbClr val="000000"/>
                </a:solidFill>
              </a:rPr>
              <a:t>debug</a:t>
            </a:r>
            <a:r>
              <a:rPr lang="ru-RU" dirty="0">
                <a:solidFill>
                  <a:srgbClr val="000000"/>
                </a:solidFill>
              </a:rPr>
              <a:t> ключевое слово </a:t>
            </a:r>
            <a:r>
              <a:rPr lang="ru-RU" b="1" dirty="0" err="1">
                <a:solidFill>
                  <a:srgbClr val="000000"/>
                </a:solidFill>
              </a:rPr>
              <a:t>no</a:t>
            </a:r>
            <a:r>
              <a:rPr lang="ru-RU" dirty="0">
                <a:solidFill>
                  <a:srgbClr val="000000"/>
                </a:solidFill>
              </a:rPr>
              <a:t>:</a:t>
            </a:r>
          </a:p>
          <a:p>
            <a:pPr marL="415985" lvl="1" indent="-342900" rtl="0">
              <a:buFont typeface="Arial" panose="020B0604020202020204" pitchFamily="34" charset="0"/>
              <a:buChar char="•"/>
            </a:pPr>
            <a:r>
              <a:rPr lang="ru-RU" dirty="0">
                <a:solidFill>
                  <a:srgbClr val="000000"/>
                </a:solidFill>
              </a:rPr>
              <a:t>Кроме того, можно ввести команду </a:t>
            </a:r>
            <a:r>
              <a:rPr lang="ru-RU" b="1" dirty="0" err="1">
                <a:solidFill>
                  <a:srgbClr val="000000"/>
                </a:solidFill>
              </a:rPr>
              <a:t>undebug</a:t>
            </a:r>
            <a:r>
              <a:rPr lang="ru-RU" dirty="0">
                <a:solidFill>
                  <a:srgbClr val="000000"/>
                </a:solidFill>
              </a:rPr>
              <a:t> в привилегированном режиме EXEC:</a:t>
            </a:r>
          </a:p>
          <a:p>
            <a:pPr marL="415985" lvl="1" indent="-342900" rtl="0">
              <a:buFont typeface="Arial" panose="020B0604020202020204" pitchFamily="34" charset="0"/>
              <a:buChar char="•"/>
            </a:pPr>
            <a:r>
              <a:rPr lang="ru-RU" dirty="0" smtClean="0">
                <a:solidFill>
                  <a:srgbClr val="000000"/>
                </a:solidFill>
              </a:rPr>
              <a:t>Чтобы выключить </a:t>
            </a:r>
            <a:r>
              <a:rPr lang="ru-RU" dirty="0">
                <a:solidFill>
                  <a:srgbClr val="000000"/>
                </a:solidFill>
              </a:rPr>
              <a:t>все активные команды </a:t>
            </a:r>
            <a:r>
              <a:rPr lang="ru-RU" dirty="0" err="1">
                <a:solidFill>
                  <a:srgbClr val="000000"/>
                </a:solidFill>
              </a:rPr>
              <a:t>debug</a:t>
            </a:r>
            <a:r>
              <a:rPr lang="ru-RU" dirty="0">
                <a:solidFill>
                  <a:srgbClr val="000000"/>
                </a:solidFill>
              </a:rPr>
              <a:t>, используйте команду </a:t>
            </a:r>
            <a:r>
              <a:rPr lang="ru-RU" b="1" dirty="0" err="1">
                <a:solidFill>
                  <a:srgbClr val="000000"/>
                </a:solidFill>
              </a:rPr>
              <a:t>undebug</a:t>
            </a:r>
            <a:r>
              <a:rPr lang="ru-RU" b="1" dirty="0">
                <a:solidFill>
                  <a:srgbClr val="000000"/>
                </a:solidFill>
              </a:rPr>
              <a:t> </a:t>
            </a:r>
            <a:r>
              <a:rPr lang="ru-RU" b="1" dirty="0" err="1">
                <a:solidFill>
                  <a:srgbClr val="000000"/>
                </a:solidFill>
              </a:rPr>
              <a:t>all</a:t>
            </a:r>
            <a:r>
              <a:rPr lang="ru-RU" dirty="0">
                <a:solidFill>
                  <a:srgbClr val="000000"/>
                </a:solidFill>
              </a:rPr>
              <a:t>:</a:t>
            </a:r>
          </a:p>
          <a:p>
            <a:pPr marL="342900" indent="-342900" algn="l" rtl="0">
              <a:buFont typeface="Arial" panose="020B0604020202020204" pitchFamily="34" charset="0"/>
              <a:buChar char="•"/>
            </a:pPr>
            <a:r>
              <a:rPr lang="ru-RU" sz="1400" dirty="0">
                <a:solidFill>
                  <a:srgbClr val="000000"/>
                </a:solidFill>
              </a:rPr>
              <a:t>Некоторые команды </a:t>
            </a:r>
            <a:r>
              <a:rPr lang="ru-RU" sz="1400" b="1" dirty="0">
                <a:solidFill>
                  <a:srgbClr val="000000"/>
                </a:solidFill>
              </a:rPr>
              <a:t>отладки</a:t>
            </a:r>
            <a:r>
              <a:rPr lang="ru-RU" sz="1400" dirty="0">
                <a:solidFill>
                  <a:srgbClr val="000000"/>
                </a:solidFill>
              </a:rPr>
              <a:t>, генерируют большое количество выходных данных и задействуют значительную часть системных ресурсов. Маршрутизатор может оказаться настолько занят отображением  </a:t>
            </a:r>
            <a:r>
              <a:rPr lang="ru-RU" sz="1400" b="1" dirty="0">
                <a:solidFill>
                  <a:srgbClr val="000000"/>
                </a:solidFill>
              </a:rPr>
              <a:t>сообщений</a:t>
            </a:r>
            <a:r>
              <a:rPr lang="ru-RU" sz="1400" dirty="0">
                <a:solidFill>
                  <a:srgbClr val="000000"/>
                </a:solidFill>
              </a:rPr>
              <a:t>, что у него не останется вычислительной мощности для выполнения своих основных сетевых функций или даже для восприятия команд отключения отладки. </a:t>
            </a:r>
          </a:p>
        </p:txBody>
      </p:sp>
    </p:spTree>
    <p:extLst>
      <p:ext uri="{BB962C8B-B14F-4D97-AF65-F5344CB8AC3E}">
        <p14:creationId xmlns:p14="http://schemas.microsoft.com/office/powerpoint/2010/main" val="387299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Методы поиска и устранения неполадок </a:t>
            </a:r>
            <a:r>
              <a:rPr lang="en-US" dirty="0"/>
              <a:t/>
            </a:r>
            <a:br>
              <a:rPr lang="en-US" dirty="0"/>
            </a:br>
            <a:r>
              <a:rPr lang="ru-RU" sz="2400"/>
              <a:t>Команда terminal monitor</a:t>
            </a:r>
          </a:p>
        </p:txBody>
      </p:sp>
      <p:sp>
        <p:nvSpPr>
          <p:cNvPr id="5" name="Content Placeholder 4">
            <a:extLst>
              <a:ext uri="{FF2B5EF4-FFF2-40B4-BE49-F238E27FC236}">
                <a16:creationId xmlns:a16="http://schemas.microsoft.com/office/drawing/2014/main" id="{67D403C5-B81D-431B-B2D2-68B008D495BC}"/>
              </a:ext>
            </a:extLst>
          </p:cNvPr>
          <p:cNvSpPr>
            <a:spLocks noGrp="1"/>
          </p:cNvSpPr>
          <p:nvPr>
            <p:ph idx="1"/>
          </p:nvPr>
        </p:nvSpPr>
        <p:spPr>
          <a:xfrm>
            <a:off x="-84667" y="731837"/>
            <a:ext cx="4549727" cy="3689897"/>
          </a:xfrm>
        </p:spPr>
        <p:txBody>
          <a:bodyPr/>
          <a:lstStyle/>
          <a:p>
            <a:pPr marL="342900" indent="-342900" algn="l" rtl="0">
              <a:buFont typeface="Arial" panose="020B0604020202020204" pitchFamily="34" charset="0"/>
              <a:buChar char="•"/>
            </a:pPr>
            <a:r>
              <a:rPr lang="ru-RU" sz="1600" b="1">
                <a:solidFill>
                  <a:srgbClr val="000000"/>
                </a:solidFill>
              </a:rPr>
              <a:t>Debug</a:t>
            </a:r>
            <a:r>
              <a:rPr lang="ru-RU" sz="1600" dirty="0">
                <a:solidFill>
                  <a:srgbClr val="000000"/>
                </a:solidFill>
              </a:rPr>
              <a:t> и некоторые другие выходные сообщения IOS не отображаются автоматически на удаленных соединениях. Это связано с тем, что сообщения журнала не отображаются на линиях </a:t>
            </a:r>
            <a:r>
              <a:rPr lang="ru-RU" sz="1600" dirty="0" err="1">
                <a:solidFill>
                  <a:srgbClr val="000000"/>
                </a:solidFill>
              </a:rPr>
              <a:t>vty</a:t>
            </a:r>
            <a:r>
              <a:rPr lang="ru-RU" sz="1600" dirty="0">
                <a:solidFill>
                  <a:srgbClr val="000000"/>
                </a:solidFill>
              </a:rPr>
              <a:t>. </a:t>
            </a:r>
          </a:p>
          <a:p>
            <a:pPr marL="342900" indent="-342900" algn="l" rtl="0">
              <a:buFont typeface="Arial" panose="020B0604020202020204" pitchFamily="34" charset="0"/>
              <a:buChar char="•"/>
            </a:pPr>
            <a:r>
              <a:rPr lang="ru-RU" sz="1600" dirty="0">
                <a:solidFill>
                  <a:srgbClr val="000000"/>
                </a:solidFill>
              </a:rPr>
              <a:t>Чтобы включить отображение сообщений журнала на терминале (виртуальной консоли), используйте команду </a:t>
            </a:r>
            <a:r>
              <a:rPr lang="ru-RU" sz="1600" b="1" dirty="0" err="1">
                <a:solidFill>
                  <a:srgbClr val="000000"/>
                </a:solidFill>
              </a:rPr>
              <a:t>terminal</a:t>
            </a:r>
            <a:r>
              <a:rPr lang="ru-RU" sz="1600" b="1" dirty="0">
                <a:solidFill>
                  <a:srgbClr val="000000"/>
                </a:solidFill>
              </a:rPr>
              <a:t> </a:t>
            </a:r>
            <a:r>
              <a:rPr lang="ru-RU" sz="1600" b="1" dirty="0" err="1">
                <a:solidFill>
                  <a:srgbClr val="000000"/>
                </a:solidFill>
              </a:rPr>
              <a:t>monitor</a:t>
            </a:r>
            <a:r>
              <a:rPr lang="ru-RU" sz="1600" dirty="0">
                <a:solidFill>
                  <a:srgbClr val="000000"/>
                </a:solidFill>
              </a:rPr>
              <a:t> в привилегированном режиме EXEC. Чтобы отключить отображение сообщений журнала на терминале, используйте команду </a:t>
            </a:r>
            <a:r>
              <a:rPr lang="ru-RU" sz="1600" b="1" dirty="0" err="1">
                <a:solidFill>
                  <a:srgbClr val="000000"/>
                </a:solidFill>
              </a:rPr>
              <a:t>terminal</a:t>
            </a:r>
            <a:r>
              <a:rPr lang="ru-RU" sz="1600" b="1" dirty="0">
                <a:solidFill>
                  <a:srgbClr val="000000"/>
                </a:solidFill>
              </a:rPr>
              <a:t> </a:t>
            </a:r>
            <a:r>
              <a:rPr lang="ru-RU" sz="1600" b="1" dirty="0" err="1">
                <a:solidFill>
                  <a:srgbClr val="000000"/>
                </a:solidFill>
              </a:rPr>
              <a:t>no</a:t>
            </a:r>
            <a:r>
              <a:rPr lang="ru-RU" sz="1600" b="1" dirty="0">
                <a:solidFill>
                  <a:srgbClr val="000000"/>
                </a:solidFill>
              </a:rPr>
              <a:t> </a:t>
            </a:r>
            <a:r>
              <a:rPr lang="ru-RU" sz="1600" b="1" dirty="0" err="1">
                <a:solidFill>
                  <a:srgbClr val="000000"/>
                </a:solidFill>
              </a:rPr>
              <a:t>monitor</a:t>
            </a:r>
            <a:r>
              <a:rPr lang="ru-RU" sz="1600" dirty="0">
                <a:solidFill>
                  <a:srgbClr val="000000"/>
                </a:solidFill>
              </a:rPr>
              <a:t> в привилегированном режиме EXEC.</a:t>
            </a:r>
          </a:p>
        </p:txBody>
      </p:sp>
      <p:pic>
        <p:nvPicPr>
          <p:cNvPr id="7" name="Picture 6">
            <a:extLst>
              <a:ext uri="{FF2B5EF4-FFF2-40B4-BE49-F238E27FC236}">
                <a16:creationId xmlns:a16="http://schemas.microsoft.com/office/drawing/2014/main" id="{B3CB0FC6-F496-4FA2-BA44-D4FC2FBF18F2}"/>
              </a:ext>
            </a:extLst>
          </p:cNvPr>
          <p:cNvPicPr>
            <a:picLocks noChangeAspect="1"/>
          </p:cNvPicPr>
          <p:nvPr/>
        </p:nvPicPr>
        <p:blipFill>
          <a:blip r:embed="rId3"/>
          <a:stretch>
            <a:fillRect/>
          </a:stretch>
        </p:blipFill>
        <p:spPr>
          <a:xfrm>
            <a:off x="4465061" y="715869"/>
            <a:ext cx="4204277" cy="1693666"/>
          </a:xfrm>
          <a:prstGeom prst="rect">
            <a:avLst/>
          </a:prstGeom>
        </p:spPr>
      </p:pic>
      <p:pic>
        <p:nvPicPr>
          <p:cNvPr id="6" name="Picture 5">
            <a:extLst>
              <a:ext uri="{FF2B5EF4-FFF2-40B4-BE49-F238E27FC236}">
                <a16:creationId xmlns:a16="http://schemas.microsoft.com/office/drawing/2014/main" id="{F40D03CD-3EBA-4C21-AC9F-01C7FA500418}"/>
              </a:ext>
            </a:extLst>
          </p:cNvPr>
          <p:cNvPicPr>
            <a:picLocks noChangeAspect="1"/>
          </p:cNvPicPr>
          <p:nvPr/>
        </p:nvPicPr>
        <p:blipFill>
          <a:blip r:embed="rId4"/>
          <a:stretch>
            <a:fillRect/>
          </a:stretch>
        </p:blipFill>
        <p:spPr>
          <a:xfrm>
            <a:off x="4465061" y="2428902"/>
            <a:ext cx="4204277" cy="2196785"/>
          </a:xfrm>
          <a:prstGeom prst="rect">
            <a:avLst/>
          </a:prstGeom>
        </p:spPr>
      </p:pic>
    </p:spTree>
    <p:extLst>
      <p:ext uri="{BB962C8B-B14F-4D97-AF65-F5344CB8AC3E}">
        <p14:creationId xmlns:p14="http://schemas.microsoft.com/office/powerpoint/2010/main" val="57881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ru-RU">
                <a:solidFill>
                  <a:schemeClr val="accent5">
                    <a:lumMod val="40000"/>
                    <a:lumOff val="60000"/>
                  </a:schemeClr>
                </a:solidFill>
              </a:rPr>
              <a:t>17.7. Сценарии поиска и устранения неполадок</a:t>
            </a:r>
          </a:p>
        </p:txBody>
      </p:sp>
    </p:spTree>
    <p:custDataLst>
      <p:tags r:id="rId1"/>
    </p:custDataLst>
    <p:extLst>
      <p:ext uri="{BB962C8B-B14F-4D97-AF65-F5344CB8AC3E}">
        <p14:creationId xmlns:p14="http://schemas.microsoft.com/office/powerpoint/2010/main" val="3969494417"/>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Сценарии поиска и устранения неполадок </a:t>
            </a:r>
            <a:r>
              <a:rPr lang="en-US" sz="1600" dirty="0"/>
              <a:t/>
            </a:r>
            <a:br>
              <a:rPr lang="en-US" sz="1600" dirty="0"/>
            </a:br>
            <a:r>
              <a:rPr lang="ru-RU" sz="2400"/>
              <a:t>Вопросы работы и несоответсвия дуплекса</a:t>
            </a:r>
          </a:p>
        </p:txBody>
      </p:sp>
      <p:sp>
        <p:nvSpPr>
          <p:cNvPr id="4" name="Content Placeholder 3">
            <a:extLst>
              <a:ext uri="{FF2B5EF4-FFF2-40B4-BE49-F238E27FC236}">
                <a16:creationId xmlns:a16="http://schemas.microsoft.com/office/drawing/2014/main" id="{75F3AEFC-34C7-446B-AB27-8AE657AE5B78}"/>
              </a:ext>
            </a:extLst>
          </p:cNvPr>
          <p:cNvSpPr>
            <a:spLocks noGrp="1"/>
          </p:cNvSpPr>
          <p:nvPr>
            <p:ph idx="1"/>
          </p:nvPr>
        </p:nvSpPr>
        <p:spPr>
          <a:xfrm>
            <a:off x="127000" y="731837"/>
            <a:ext cx="8890000" cy="3689897"/>
          </a:xfrm>
        </p:spPr>
        <p:txBody>
          <a:bodyPr/>
          <a:lstStyle/>
          <a:p>
            <a:pPr marL="285750" indent="-285750" algn="l" rtl="0">
              <a:buFont typeface="Arial" panose="020B0604020202020204" pitchFamily="34" charset="0"/>
              <a:buChar char="•"/>
            </a:pPr>
            <a:r>
              <a:rPr lang="ru-RU" sz="1600" dirty="0">
                <a:solidFill>
                  <a:srgbClr val="000000"/>
                </a:solidFill>
              </a:rPr>
              <a:t>Чтобы обеспечить оптимальную производительность и отсутствие задержек канала связи, два подключенных сетевых интерфейса </a:t>
            </a:r>
            <a:r>
              <a:rPr lang="ru-RU" sz="1600" dirty="0" err="1">
                <a:solidFill>
                  <a:srgbClr val="000000"/>
                </a:solidFill>
              </a:rPr>
              <a:t>Ethernet</a:t>
            </a:r>
            <a:r>
              <a:rPr lang="ru-RU" sz="1600" dirty="0">
                <a:solidFill>
                  <a:srgbClr val="000000"/>
                </a:solidFill>
              </a:rPr>
              <a:t> должны работать в одном режиме дуплекса.</a:t>
            </a:r>
          </a:p>
          <a:p>
            <a:pPr marL="285750" indent="-285750" algn="l" rtl="0">
              <a:buFont typeface="Arial" panose="020B0604020202020204" pitchFamily="34" charset="0"/>
              <a:buChar char="•"/>
            </a:pPr>
            <a:r>
              <a:rPr lang="ru-RU" sz="1600" dirty="0">
                <a:solidFill>
                  <a:srgbClr val="000000"/>
                </a:solidFill>
              </a:rPr>
              <a:t>Функция </a:t>
            </a:r>
            <a:r>
              <a:rPr lang="ru-RU" sz="1600" dirty="0" err="1">
                <a:solidFill>
                  <a:srgbClr val="000000"/>
                </a:solidFill>
              </a:rPr>
              <a:t>автосогласования</a:t>
            </a:r>
            <a:r>
              <a:rPr lang="ru-RU" sz="1600" dirty="0">
                <a:solidFill>
                  <a:srgbClr val="000000"/>
                </a:solidFill>
              </a:rPr>
              <a:t> </a:t>
            </a:r>
            <a:r>
              <a:rPr lang="ru-RU" sz="1600" dirty="0" err="1">
                <a:solidFill>
                  <a:srgbClr val="000000"/>
                </a:solidFill>
              </a:rPr>
              <a:t>Ethernet</a:t>
            </a:r>
            <a:r>
              <a:rPr lang="ru-RU" sz="1600" dirty="0">
                <a:solidFill>
                  <a:srgbClr val="000000"/>
                </a:solidFill>
              </a:rPr>
              <a:t> облегчает настройку, минимизирует проблемы и максимизирует производительность соединения между двумя соединенными каналами </a:t>
            </a:r>
            <a:r>
              <a:rPr lang="ru-RU" sz="1600" dirty="0" err="1">
                <a:solidFill>
                  <a:srgbClr val="000000"/>
                </a:solidFill>
              </a:rPr>
              <a:t>Ethernet</a:t>
            </a:r>
            <a:r>
              <a:rPr lang="ru-RU" sz="1600" dirty="0">
                <a:solidFill>
                  <a:srgbClr val="000000"/>
                </a:solidFill>
              </a:rPr>
              <a:t>. Сначала подключенные устройства объявляют поддерживаемые ими возможности, а затем на обоих концах соединения выбирается режим, который обеспечивает наибольшую производительность.</a:t>
            </a:r>
          </a:p>
          <a:p>
            <a:pPr marL="285750" indent="-285750" algn="l" rtl="0">
              <a:buFont typeface="Arial" panose="020B0604020202020204" pitchFamily="34" charset="0"/>
              <a:buChar char="•"/>
            </a:pPr>
            <a:r>
              <a:rPr lang="ru-RU" sz="1600" dirty="0" smtClean="0">
                <a:solidFill>
                  <a:srgbClr val="000000"/>
                </a:solidFill>
              </a:rPr>
              <a:t>При несовпадении </a:t>
            </a:r>
            <a:r>
              <a:rPr lang="ru-RU" sz="1600" dirty="0">
                <a:solidFill>
                  <a:srgbClr val="000000"/>
                </a:solidFill>
              </a:rPr>
              <a:t>дуплексных </a:t>
            </a:r>
            <a:r>
              <a:rPr lang="ru-RU" sz="1600" dirty="0" smtClean="0">
                <a:solidFill>
                  <a:srgbClr val="000000"/>
                </a:solidFill>
              </a:rPr>
              <a:t>режимов передача </a:t>
            </a:r>
            <a:r>
              <a:rPr lang="ru-RU" sz="1600" dirty="0">
                <a:solidFill>
                  <a:srgbClr val="000000"/>
                </a:solidFill>
              </a:rPr>
              <a:t>данных будет выполняться, однако производительность канала связи будет очень низкой.</a:t>
            </a:r>
          </a:p>
          <a:p>
            <a:pPr marL="285750" indent="-285750" algn="l" rtl="0">
              <a:buFont typeface="Arial" panose="020B0604020202020204" pitchFamily="34" charset="0"/>
              <a:buChar char="•"/>
            </a:pPr>
            <a:r>
              <a:rPr lang="ru-RU" sz="1600" dirty="0">
                <a:solidFill>
                  <a:srgbClr val="000000"/>
                </a:solidFill>
              </a:rPr>
              <a:t>Несовпадения дуплексов обычно вызваны неправильной конфигурацией интерфейса или, в редких случаях, неудачным </a:t>
            </a:r>
            <a:r>
              <a:rPr lang="ru-RU" sz="1600" dirty="0" err="1">
                <a:solidFill>
                  <a:srgbClr val="000000"/>
                </a:solidFill>
              </a:rPr>
              <a:t>автосогласованием</a:t>
            </a:r>
            <a:r>
              <a:rPr lang="ru-RU" sz="1600" dirty="0">
                <a:solidFill>
                  <a:srgbClr val="000000"/>
                </a:solidFill>
              </a:rPr>
              <a:t>. Проблему несовпадения дуплексных режимов довольно сложно обнаружить, поскольку обмен данными между устройствами продолжается.</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972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Сценарии поиска и устранения неполадок</a:t>
            </a:r>
            <a:r>
              <a:rPr lang="en-US" sz="1600" dirty="0"/>
              <a:t/>
            </a:r>
            <a:br>
              <a:rPr lang="en-US" sz="1600" dirty="0"/>
            </a:br>
            <a:r>
              <a:rPr lang="ru-RU" sz="2400"/>
              <a:t> Проблемы IP-адресации на устройствах IOS</a:t>
            </a:r>
          </a:p>
        </p:txBody>
      </p:sp>
      <p:sp>
        <p:nvSpPr>
          <p:cNvPr id="5" name="Content Placeholder 4">
            <a:extLst>
              <a:ext uri="{FF2B5EF4-FFF2-40B4-BE49-F238E27FC236}">
                <a16:creationId xmlns:a16="http://schemas.microsoft.com/office/drawing/2014/main" id="{4089B99F-CCB5-409E-A46F-AD649A1893BE}"/>
              </a:ext>
            </a:extLst>
          </p:cNvPr>
          <p:cNvSpPr>
            <a:spLocks noGrp="1"/>
          </p:cNvSpPr>
          <p:nvPr>
            <p:ph idx="1"/>
          </p:nvPr>
        </p:nvSpPr>
        <p:spPr>
          <a:xfrm>
            <a:off x="0" y="731838"/>
            <a:ext cx="8754719" cy="1907598"/>
          </a:xfrm>
        </p:spPr>
        <p:txBody>
          <a:bodyPr/>
          <a:lstStyle/>
          <a:p>
            <a:pPr marL="342900" indent="-342900" algn="l" rtl="0">
              <a:buFont typeface="Arial" panose="020B0604020202020204" pitchFamily="34" charset="0"/>
              <a:buChar char="•"/>
            </a:pPr>
            <a:r>
              <a:rPr lang="ru-RU" sz="1400" dirty="0">
                <a:solidFill>
                  <a:srgbClr val="000000"/>
                </a:solidFill>
              </a:rPr>
              <a:t>Двумя основными причинами неверного назначения IPv4-адресов являются ошибки назначения адресов вручную и неполадки, связанные с протоколом DHCP.</a:t>
            </a:r>
          </a:p>
          <a:p>
            <a:pPr marL="342900" indent="-342900" algn="l" rtl="0">
              <a:buFont typeface="Arial" panose="020B0604020202020204" pitchFamily="34" charset="0"/>
              <a:buChar char="•"/>
            </a:pPr>
            <a:r>
              <a:rPr lang="ru-RU" sz="1400" dirty="0">
                <a:solidFill>
                  <a:srgbClr val="000000"/>
                </a:solidFill>
              </a:rPr>
              <a:t>Часто сетевым администраторам приходится вручную назначать IP-адреса таким устройствам, как серверы и маршрутизаторы. Если во время назначения допущена ошибка, то велика вероятность того, что при связи с устройством возникнет проблема.</a:t>
            </a:r>
          </a:p>
          <a:p>
            <a:pPr marL="342900" indent="-342900" algn="l" rtl="0">
              <a:buFont typeface="Arial" panose="020B0604020202020204" pitchFamily="34" charset="0"/>
              <a:buChar char="•"/>
            </a:pPr>
            <a:r>
              <a:rPr lang="ru-RU" sz="1400" dirty="0">
                <a:solidFill>
                  <a:srgbClr val="000000"/>
                </a:solidFill>
              </a:rPr>
              <a:t>Команды </a:t>
            </a:r>
            <a:r>
              <a:rPr lang="ru-RU" sz="1400" b="1" dirty="0" err="1">
                <a:solidFill>
                  <a:srgbClr val="000000"/>
                </a:solidFill>
              </a:rPr>
              <a:t>show</a:t>
            </a:r>
            <a:r>
              <a:rPr lang="ru-RU" sz="1400" b="1" dirty="0">
                <a:solidFill>
                  <a:srgbClr val="000000"/>
                </a:solidFill>
              </a:rPr>
              <a:t> </a:t>
            </a:r>
            <a:r>
              <a:rPr lang="ru-RU" sz="1400" b="1" dirty="0" err="1">
                <a:solidFill>
                  <a:srgbClr val="000000"/>
                </a:solidFill>
              </a:rPr>
              <a:t>ip</a:t>
            </a:r>
            <a:r>
              <a:rPr lang="ru-RU" sz="1400" b="1" dirty="0">
                <a:solidFill>
                  <a:srgbClr val="000000"/>
                </a:solidFill>
              </a:rPr>
              <a:t> </a:t>
            </a:r>
            <a:r>
              <a:rPr lang="ru-RU" sz="1400" b="1" dirty="0" err="1">
                <a:solidFill>
                  <a:srgbClr val="000000"/>
                </a:solidFill>
              </a:rPr>
              <a:t>interface</a:t>
            </a:r>
            <a:r>
              <a:rPr lang="ru-RU" sz="1400" dirty="0">
                <a:solidFill>
                  <a:srgbClr val="000000"/>
                </a:solidFill>
              </a:rPr>
              <a:t> и </a:t>
            </a:r>
            <a:r>
              <a:rPr lang="ru-RU" sz="1400" b="1" dirty="0" err="1">
                <a:solidFill>
                  <a:srgbClr val="000000"/>
                </a:solidFill>
              </a:rPr>
              <a:t>show</a:t>
            </a:r>
            <a:r>
              <a:rPr lang="ru-RU" sz="1400" b="1" dirty="0">
                <a:solidFill>
                  <a:srgbClr val="000000"/>
                </a:solidFill>
              </a:rPr>
              <a:t> </a:t>
            </a:r>
            <a:r>
              <a:rPr lang="ru-RU" sz="1400" b="1" dirty="0" err="1">
                <a:solidFill>
                  <a:srgbClr val="000000"/>
                </a:solidFill>
              </a:rPr>
              <a:t>ip</a:t>
            </a:r>
            <a:r>
              <a:rPr lang="ru-RU" sz="1400" b="1" dirty="0">
                <a:solidFill>
                  <a:srgbClr val="000000"/>
                </a:solidFill>
              </a:rPr>
              <a:t> </a:t>
            </a:r>
            <a:r>
              <a:rPr lang="ru-RU" sz="1400" b="1" dirty="0" err="1">
                <a:solidFill>
                  <a:srgbClr val="000000"/>
                </a:solidFill>
              </a:rPr>
              <a:t>interface</a:t>
            </a:r>
            <a:r>
              <a:rPr lang="ru-RU" sz="1400" b="1" dirty="0">
                <a:solidFill>
                  <a:srgbClr val="000000"/>
                </a:solidFill>
              </a:rPr>
              <a:t> </a:t>
            </a:r>
            <a:r>
              <a:rPr lang="ru-RU" sz="1400" b="1" dirty="0" err="1">
                <a:solidFill>
                  <a:srgbClr val="000000"/>
                </a:solidFill>
              </a:rPr>
              <a:t>brief</a:t>
            </a:r>
            <a:r>
              <a:rPr lang="ru-RU" sz="1400" dirty="0">
                <a:solidFill>
                  <a:srgbClr val="000000"/>
                </a:solidFill>
              </a:rPr>
              <a:t> на устройстве IOS позволяют проверить, какие IPv4-адреса назначены сетевым интерфейсам. Например, выполнение команды </a:t>
            </a:r>
            <a:r>
              <a:rPr lang="ru-RU" sz="1400" b="1" dirty="0" err="1">
                <a:solidFill>
                  <a:srgbClr val="000000"/>
                </a:solidFill>
              </a:rPr>
              <a:t>show</a:t>
            </a:r>
            <a:r>
              <a:rPr lang="ru-RU" sz="1400" b="1" dirty="0">
                <a:solidFill>
                  <a:srgbClr val="000000"/>
                </a:solidFill>
              </a:rPr>
              <a:t> </a:t>
            </a:r>
            <a:r>
              <a:rPr lang="ru-RU" sz="1400" b="1" dirty="0" err="1">
                <a:solidFill>
                  <a:srgbClr val="000000"/>
                </a:solidFill>
              </a:rPr>
              <a:t>ip</a:t>
            </a:r>
            <a:r>
              <a:rPr lang="ru-RU" sz="1400" b="1" dirty="0">
                <a:solidFill>
                  <a:srgbClr val="000000"/>
                </a:solidFill>
              </a:rPr>
              <a:t> </a:t>
            </a:r>
            <a:r>
              <a:rPr lang="ru-RU" sz="1400" b="1" dirty="0" err="1">
                <a:solidFill>
                  <a:srgbClr val="000000"/>
                </a:solidFill>
              </a:rPr>
              <a:t>interfacebrief</a:t>
            </a:r>
            <a:r>
              <a:rPr lang="ru-RU" sz="1400" dirty="0">
                <a:solidFill>
                  <a:srgbClr val="000000"/>
                </a:solidFill>
              </a:rPr>
              <a:t> , как показано на рисунке, будет проверять состояние интерфейса на R1.</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B1698732-E985-4F83-A567-32F90E36D49D}"/>
              </a:ext>
            </a:extLst>
          </p:cNvPr>
          <p:cNvPicPr>
            <a:picLocks noChangeAspect="1"/>
          </p:cNvPicPr>
          <p:nvPr/>
        </p:nvPicPr>
        <p:blipFill>
          <a:blip r:embed="rId3"/>
          <a:stretch>
            <a:fillRect/>
          </a:stretch>
        </p:blipFill>
        <p:spPr>
          <a:xfrm>
            <a:off x="1485727" y="2639435"/>
            <a:ext cx="6257925" cy="1933575"/>
          </a:xfrm>
          <a:prstGeom prst="rect">
            <a:avLst/>
          </a:prstGeom>
        </p:spPr>
      </p:pic>
    </p:spTree>
    <p:extLst>
      <p:ext uri="{BB962C8B-B14F-4D97-AF65-F5344CB8AC3E}">
        <p14:creationId xmlns:p14="http://schemas.microsoft.com/office/powerpoint/2010/main" val="11760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Сценарии поиска и устранения неполадок</a:t>
            </a:r>
            <a:r>
              <a:rPr lang="en-US" sz="1600" dirty="0"/>
              <a:t/>
            </a:r>
            <a:br>
              <a:rPr lang="en-US" sz="1600" dirty="0"/>
            </a:br>
            <a:r>
              <a:rPr lang="ru-RU" sz="2400"/>
              <a:t> Проблемы IP-адресации на оконечных устройствах</a:t>
            </a:r>
          </a:p>
        </p:txBody>
      </p:sp>
      <p:sp>
        <p:nvSpPr>
          <p:cNvPr id="4" name="Content Placeholder 3">
            <a:extLst>
              <a:ext uri="{FF2B5EF4-FFF2-40B4-BE49-F238E27FC236}">
                <a16:creationId xmlns:a16="http://schemas.microsoft.com/office/drawing/2014/main" id="{7ED07164-DA0A-44EF-A4C1-36A79B33BB69}"/>
              </a:ext>
            </a:extLst>
          </p:cNvPr>
          <p:cNvSpPr>
            <a:spLocks noGrp="1"/>
          </p:cNvSpPr>
          <p:nvPr>
            <p:ph idx="1"/>
          </p:nvPr>
        </p:nvSpPr>
        <p:spPr>
          <a:xfrm>
            <a:off x="110068" y="731837"/>
            <a:ext cx="8644652" cy="3689897"/>
          </a:xfrm>
        </p:spPr>
        <p:txBody>
          <a:bodyPr/>
          <a:lstStyle/>
          <a:p>
            <a:pPr marL="342900" indent="-342900" algn="l" rtl="0">
              <a:buFont typeface="Arial" panose="020B0604020202020204" pitchFamily="34" charset="0"/>
              <a:buChar char="•"/>
            </a:pPr>
            <a:r>
              <a:rPr lang="ru-RU" sz="1500" dirty="0">
                <a:solidFill>
                  <a:srgbClr val="000000"/>
                </a:solidFill>
              </a:rPr>
              <a:t>Если устройству под управлением </a:t>
            </a:r>
            <a:r>
              <a:rPr lang="ru-RU" sz="1500" dirty="0" err="1">
                <a:solidFill>
                  <a:srgbClr val="000000"/>
                </a:solidFill>
              </a:rPr>
              <a:t>Windows</a:t>
            </a:r>
            <a:r>
              <a:rPr lang="ru-RU" sz="1500" dirty="0">
                <a:solidFill>
                  <a:srgbClr val="000000"/>
                </a:solidFill>
              </a:rPr>
              <a:t> не удается связаться с сервером DHCP, </a:t>
            </a:r>
            <a:r>
              <a:rPr lang="ru-RU" sz="1500" dirty="0" err="1">
                <a:solidFill>
                  <a:srgbClr val="000000"/>
                </a:solidFill>
              </a:rPr>
              <a:t>Windows</a:t>
            </a:r>
            <a:r>
              <a:rPr lang="ru-RU" sz="1500" dirty="0">
                <a:solidFill>
                  <a:srgbClr val="000000"/>
                </a:solidFill>
              </a:rPr>
              <a:t> автоматически назначает ему адрес из диапазона 169.254.0.0/16. Эта функция называется автоматической частной IP-адресации (APIPA). </a:t>
            </a:r>
          </a:p>
          <a:p>
            <a:pPr marL="342900" indent="-342900" algn="l" rtl="0">
              <a:buFont typeface="Arial" panose="020B0604020202020204" pitchFamily="34" charset="0"/>
              <a:buChar char="•"/>
            </a:pPr>
            <a:r>
              <a:rPr lang="ru-RU" sz="1500" dirty="0">
                <a:solidFill>
                  <a:srgbClr val="000000"/>
                </a:solidFill>
              </a:rPr>
              <a:t>Чаще всего компьютер с адресом из диапазона 169.254.0.0/16 не сможет связаться с другими устройствами в сети, потому что эти устройства, скорее всего, не будут принадлежать сети 169.254.0.0/16. </a:t>
            </a:r>
          </a:p>
          <a:p>
            <a:pPr marL="415985" lvl="1" indent="-342900" rtl="0">
              <a:buFont typeface="Arial" panose="020B0604020202020204" pitchFamily="34" charset="0"/>
              <a:buChar char="•"/>
            </a:pPr>
            <a:r>
              <a:rPr lang="ru-RU" dirty="0">
                <a:solidFill>
                  <a:srgbClr val="000000"/>
                </a:solidFill>
              </a:rPr>
              <a:t>Примечание. Другие операционные системы, такие как </a:t>
            </a:r>
            <a:r>
              <a:rPr lang="ru-RU" dirty="0" err="1">
                <a:solidFill>
                  <a:srgbClr val="000000"/>
                </a:solidFill>
              </a:rPr>
              <a:t>Linux</a:t>
            </a:r>
            <a:r>
              <a:rPr lang="ru-RU" dirty="0">
                <a:solidFill>
                  <a:srgbClr val="000000"/>
                </a:solidFill>
              </a:rPr>
              <a:t> и OS X, не используют APIPA. </a:t>
            </a:r>
          </a:p>
          <a:p>
            <a:pPr marL="342900" indent="-342900" algn="l" rtl="0">
              <a:buFont typeface="Arial" panose="020B0604020202020204" pitchFamily="34" charset="0"/>
              <a:buChar char="•"/>
            </a:pPr>
            <a:r>
              <a:rPr lang="ru-RU" sz="1500" dirty="0">
                <a:solidFill>
                  <a:srgbClr val="000000"/>
                </a:solidFill>
              </a:rPr>
              <a:t>Если устройству не удается подключиться к серверу DHCP, сервер не может назначить IPv4-адрес для конкретной сети и устройство не сможет установить соединение.</a:t>
            </a:r>
          </a:p>
          <a:p>
            <a:pPr marL="342900" indent="-342900" algn="l" rtl="0">
              <a:buFont typeface="Arial" panose="020B0604020202020204" pitchFamily="34" charset="0"/>
              <a:buChar char="•"/>
            </a:pPr>
            <a:r>
              <a:rPr lang="ru-RU" sz="1500" dirty="0">
                <a:solidFill>
                  <a:srgbClr val="000000"/>
                </a:solidFill>
              </a:rPr>
              <a:t>Используйте команду</a:t>
            </a:r>
            <a:r>
              <a:rPr lang="ru-RU" sz="1500" b="1" dirty="0">
                <a:solidFill>
                  <a:srgbClr val="000000"/>
                </a:solidFill>
              </a:rPr>
              <a:t> </a:t>
            </a:r>
            <a:r>
              <a:rPr lang="ru-RU" sz="1500" b="1" dirty="0" err="1">
                <a:solidFill>
                  <a:srgbClr val="000000"/>
                </a:solidFill>
              </a:rPr>
              <a:t>ipconfig</a:t>
            </a:r>
            <a:r>
              <a:rPr lang="ru-RU" sz="1500" b="1" dirty="0">
                <a:solidFill>
                  <a:srgbClr val="000000"/>
                </a:solidFill>
              </a:rPr>
              <a:t> </a:t>
            </a:r>
            <a:r>
              <a:rPr lang="ru-RU" sz="1500" dirty="0">
                <a:solidFill>
                  <a:srgbClr val="000000"/>
                </a:solidFill>
              </a:rPr>
              <a:t>для проверки IP-адреса, назначенного компьютеру с ОС </a:t>
            </a:r>
            <a:r>
              <a:rPr lang="ru-RU" sz="1500" dirty="0" err="1">
                <a:solidFill>
                  <a:srgbClr val="000000"/>
                </a:solidFill>
              </a:rPr>
              <a:t>Windows</a:t>
            </a:r>
            <a:r>
              <a:rPr lang="ru-RU" sz="1500" dirty="0">
                <a:solidFill>
                  <a:srgbClr val="000000"/>
                </a:solidFill>
              </a:rPr>
              <a: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0450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Сценарии поиска и устранения неполадок</a:t>
            </a:r>
            <a:r>
              <a:rPr lang="en-US" sz="1600" dirty="0"/>
              <a:t/>
            </a:r>
            <a:br>
              <a:rPr lang="en-US" sz="1600" dirty="0"/>
            </a:br>
            <a:r>
              <a:rPr lang="ru-RU" sz="2400"/>
              <a:t> Неполадки, связанные со шлюзом по умолчанию</a:t>
            </a:r>
          </a:p>
        </p:txBody>
      </p:sp>
      <p:sp>
        <p:nvSpPr>
          <p:cNvPr id="4" name="Content Placeholder 3">
            <a:extLst>
              <a:ext uri="{FF2B5EF4-FFF2-40B4-BE49-F238E27FC236}">
                <a16:creationId xmlns:a16="http://schemas.microsoft.com/office/drawing/2014/main" id="{7ED07164-DA0A-44EF-A4C1-36A79B33BB69}"/>
              </a:ext>
            </a:extLst>
          </p:cNvPr>
          <p:cNvSpPr>
            <a:spLocks noGrp="1"/>
          </p:cNvSpPr>
          <p:nvPr>
            <p:ph idx="1"/>
          </p:nvPr>
        </p:nvSpPr>
        <p:spPr>
          <a:xfrm>
            <a:off x="228600" y="731837"/>
            <a:ext cx="8526119" cy="3689897"/>
          </a:xfrm>
        </p:spPr>
        <p:txBody>
          <a:bodyPr/>
          <a:lstStyle/>
          <a:p>
            <a:pPr marL="342900" indent="-342900" algn="l" rtl="0">
              <a:buFont typeface="Arial" panose="020B0604020202020204" pitchFamily="34" charset="0"/>
              <a:buChar char="•"/>
            </a:pPr>
            <a:r>
              <a:rPr lang="ru-RU" sz="1500" dirty="0">
                <a:solidFill>
                  <a:srgbClr val="000000"/>
                </a:solidFill>
              </a:rPr>
              <a:t>Шлюзом по умолчанию для оконечного устройства является ближайшее сетевое устройство, которое способно пересылать трафик в другие сети. Если для устройства указан неверный или несуществующий адрес шлюза по умолчанию, оно не сможет связываться с устройствами в удаленных сетях. </a:t>
            </a:r>
          </a:p>
          <a:p>
            <a:pPr marL="342900" indent="-342900" algn="l" rtl="0">
              <a:buFont typeface="Arial" panose="020B0604020202020204" pitchFamily="34" charset="0"/>
              <a:buChar char="•"/>
            </a:pPr>
            <a:r>
              <a:rPr lang="ru-RU" sz="1500" dirty="0">
                <a:solidFill>
                  <a:srgbClr val="000000"/>
                </a:solidFill>
              </a:rPr>
              <a:t>Так же, как и проблемы с IPv4-адресами, проблемы со шлюзом по умолчанию могут быть вызваны неверной настройкой (при назначении вручную) или неполадками DHCP (если используется автоматическое назначение).</a:t>
            </a:r>
          </a:p>
          <a:p>
            <a:pPr marL="342900" indent="-342900" algn="l" rtl="0">
              <a:buFont typeface="Arial" panose="020B0604020202020204" pitchFamily="34" charset="0"/>
              <a:buChar char="•"/>
            </a:pPr>
            <a:r>
              <a:rPr lang="ru-RU" sz="1500" dirty="0">
                <a:solidFill>
                  <a:srgbClr val="000000"/>
                </a:solidFill>
              </a:rPr>
              <a:t>Используйте команду</a:t>
            </a:r>
            <a:r>
              <a:rPr lang="ru-RU" sz="1500" b="1" dirty="0">
                <a:solidFill>
                  <a:srgbClr val="000000"/>
                </a:solidFill>
              </a:rPr>
              <a:t> </a:t>
            </a:r>
            <a:r>
              <a:rPr lang="ru-RU" sz="1500" b="1" dirty="0" err="1">
                <a:solidFill>
                  <a:srgbClr val="000000"/>
                </a:solidFill>
              </a:rPr>
              <a:t>ipconfig</a:t>
            </a:r>
            <a:r>
              <a:rPr lang="ru-RU" sz="1500" b="1" dirty="0">
                <a:solidFill>
                  <a:srgbClr val="000000"/>
                </a:solidFill>
              </a:rPr>
              <a:t> </a:t>
            </a:r>
            <a:r>
              <a:rPr lang="ru-RU" sz="1500" dirty="0">
                <a:solidFill>
                  <a:srgbClr val="000000"/>
                </a:solidFill>
              </a:rPr>
              <a:t>для проверки шлюза по умолчанию на компьютере с ОС </a:t>
            </a:r>
            <a:r>
              <a:rPr lang="ru-RU" sz="1500" dirty="0" err="1">
                <a:solidFill>
                  <a:srgbClr val="000000"/>
                </a:solidFill>
              </a:rPr>
              <a:t>Windows</a:t>
            </a:r>
            <a:r>
              <a:rPr lang="ru-RU" sz="1500" dirty="0">
                <a:solidFill>
                  <a:srgbClr val="000000"/>
                </a:solidFill>
              </a:rPr>
              <a:t>.</a:t>
            </a:r>
          </a:p>
          <a:p>
            <a:pPr marL="342900" indent="-342900" algn="l" rtl="0">
              <a:buFont typeface="Arial" panose="020B0604020202020204" pitchFamily="34" charset="0"/>
              <a:buChar char="•"/>
            </a:pPr>
            <a:r>
              <a:rPr lang="ru-RU" sz="1500" dirty="0">
                <a:solidFill>
                  <a:srgbClr val="000000"/>
                </a:solidFill>
              </a:rPr>
              <a:t>Выполните команду </a:t>
            </a:r>
            <a:r>
              <a:rPr lang="ru-RU" sz="1500" b="1" dirty="0" err="1">
                <a:solidFill>
                  <a:srgbClr val="000000"/>
                </a:solidFill>
              </a:rPr>
              <a:t>show</a:t>
            </a:r>
            <a:r>
              <a:rPr lang="ru-RU" sz="1500" b="1" dirty="0">
                <a:solidFill>
                  <a:srgbClr val="000000"/>
                </a:solidFill>
              </a:rPr>
              <a:t> </a:t>
            </a:r>
            <a:r>
              <a:rPr lang="ru-RU" sz="1500" b="1" dirty="0" err="1">
                <a:solidFill>
                  <a:srgbClr val="000000"/>
                </a:solidFill>
              </a:rPr>
              <a:t>ip</a:t>
            </a:r>
            <a:r>
              <a:rPr lang="ru-RU" sz="1500" b="1" dirty="0">
                <a:solidFill>
                  <a:srgbClr val="000000"/>
                </a:solidFill>
              </a:rPr>
              <a:t> </a:t>
            </a:r>
            <a:r>
              <a:rPr lang="ru-RU" sz="1500" b="1" dirty="0" err="1">
                <a:solidFill>
                  <a:srgbClr val="000000"/>
                </a:solidFill>
              </a:rPr>
              <a:t>route</a:t>
            </a:r>
            <a:r>
              <a:rPr lang="ru-RU" sz="1500" b="1" dirty="0">
                <a:solidFill>
                  <a:srgbClr val="000000"/>
                </a:solidFill>
              </a:rPr>
              <a:t> </a:t>
            </a:r>
            <a:r>
              <a:rPr lang="ru-RU" sz="1500" dirty="0">
                <a:solidFill>
                  <a:srgbClr val="000000"/>
                </a:solidFill>
              </a:rPr>
              <a:t>на маршрутизаторе для отображения таблицы маршрутизации и убедитесь, что настроен шлюз по умолчанию, также называемый маршрутом по умолчанию. Этот маршрут используется в случаях, когда адрес назначения пакета не соответствует другим маршрутам, указанным в таблице маршрутизации.</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80446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Сценарии поиска и устранения неполадок</a:t>
            </a:r>
            <a:r>
              <a:rPr lang="en-US" sz="1600" dirty="0"/>
              <a:t/>
            </a:r>
            <a:br>
              <a:rPr lang="en-US" sz="1600" dirty="0"/>
            </a:br>
            <a:r>
              <a:rPr lang="ru-RU" sz="2400"/>
              <a:t> Поиск и устранение неполадок, связанных с DNS</a:t>
            </a:r>
          </a:p>
        </p:txBody>
      </p:sp>
      <p:sp>
        <p:nvSpPr>
          <p:cNvPr id="5" name="Content Placeholder 4">
            <a:extLst>
              <a:ext uri="{FF2B5EF4-FFF2-40B4-BE49-F238E27FC236}">
                <a16:creationId xmlns:a16="http://schemas.microsoft.com/office/drawing/2014/main" id="{A0557B6B-70FF-4372-BD6F-76E2BCF4EBCC}"/>
              </a:ext>
            </a:extLst>
          </p:cNvPr>
          <p:cNvSpPr>
            <a:spLocks noGrp="1"/>
          </p:cNvSpPr>
          <p:nvPr>
            <p:ph idx="1"/>
          </p:nvPr>
        </p:nvSpPr>
        <p:spPr>
          <a:xfrm>
            <a:off x="220135" y="731837"/>
            <a:ext cx="8670052" cy="3689897"/>
          </a:xfrm>
        </p:spPr>
        <p:txBody>
          <a:bodyPr/>
          <a:lstStyle/>
          <a:p>
            <a:pPr marL="342900" indent="-342900" algn="l" rtl="0">
              <a:buFont typeface="Arial" panose="020B0604020202020204" pitchFamily="34" charset="0"/>
              <a:buChar char="•"/>
            </a:pPr>
            <a:r>
              <a:rPr lang="ru-RU" sz="1400" dirty="0">
                <a:solidFill>
                  <a:srgbClr val="000000"/>
                </a:solidFill>
              </a:rPr>
              <a:t>Многие пользователи ошибочно связывают работу интернет-канала с доступностью службы DNS. </a:t>
            </a:r>
          </a:p>
          <a:p>
            <a:pPr marL="342900" indent="-342900" algn="l" rtl="0">
              <a:buFont typeface="Arial" panose="020B0604020202020204" pitchFamily="34" charset="0"/>
              <a:buChar char="•"/>
            </a:pPr>
            <a:r>
              <a:rPr lang="ru-RU" sz="1400" dirty="0">
                <a:solidFill>
                  <a:srgbClr val="000000"/>
                </a:solidFill>
              </a:rPr>
              <a:t>Адреса сервера DNS могут быть заданы вручную или назначены автоматически.</a:t>
            </a:r>
          </a:p>
          <a:p>
            <a:pPr marL="342900" indent="-342900" algn="l" rtl="0">
              <a:buFont typeface="Arial" panose="020B0604020202020204" pitchFamily="34" charset="0"/>
              <a:buChar char="•"/>
            </a:pPr>
            <a:r>
              <a:rPr lang="ru-RU" sz="1400" dirty="0">
                <a:solidFill>
                  <a:srgbClr val="000000"/>
                </a:solidFill>
              </a:rPr>
              <a:t>Компании и организации часто разворачивают свои собственные серверы DNS, но для преобразования имен можно использовать любой доступный сервер DNS. </a:t>
            </a:r>
          </a:p>
          <a:p>
            <a:pPr marL="342900" indent="-342900" algn="l" rtl="0">
              <a:buFont typeface="Arial" panose="020B0604020202020204" pitchFamily="34" charset="0"/>
              <a:buChar char="•"/>
            </a:pPr>
            <a:r>
              <a:rPr lang="ru-RU" sz="1400" dirty="0" err="1">
                <a:solidFill>
                  <a:srgbClr val="000000"/>
                </a:solidFill>
              </a:rPr>
              <a:t>Cisco</a:t>
            </a:r>
            <a:r>
              <a:rPr lang="ru-RU" sz="1400" dirty="0">
                <a:solidFill>
                  <a:srgbClr val="000000"/>
                </a:solidFill>
              </a:rPr>
              <a:t> предлагает </a:t>
            </a:r>
            <a:r>
              <a:rPr lang="ru-RU" sz="1400" dirty="0" err="1">
                <a:solidFill>
                  <a:srgbClr val="000000"/>
                </a:solidFill>
              </a:rPr>
              <a:t>OpenDNS</a:t>
            </a:r>
            <a:r>
              <a:rPr lang="ru-RU" sz="1400" dirty="0">
                <a:solidFill>
                  <a:srgbClr val="000000"/>
                </a:solidFill>
              </a:rPr>
              <a:t>, который обеспечивает безопасную службу DNS путем фильтрации </a:t>
            </a:r>
            <a:r>
              <a:rPr lang="ru-RU" sz="1400" dirty="0" err="1">
                <a:solidFill>
                  <a:srgbClr val="000000"/>
                </a:solidFill>
              </a:rPr>
              <a:t>фишинга</a:t>
            </a:r>
            <a:r>
              <a:rPr lang="ru-RU" sz="1400" dirty="0">
                <a:solidFill>
                  <a:srgbClr val="000000"/>
                </a:solidFill>
              </a:rPr>
              <a:t> и некоторых вредоносных сайтов. Адреса </a:t>
            </a:r>
            <a:r>
              <a:rPr lang="ru-RU" sz="1400" dirty="0" err="1">
                <a:solidFill>
                  <a:srgbClr val="000000"/>
                </a:solidFill>
              </a:rPr>
              <a:t>OpenDNS</a:t>
            </a:r>
            <a:r>
              <a:rPr lang="ru-RU" sz="1400" dirty="0">
                <a:solidFill>
                  <a:srgbClr val="000000"/>
                </a:solidFill>
              </a:rPr>
              <a:t> являются 208.67.222.222 и 208.67.220.220. Семействам и предприятиям доступны расширенные функции, такие как фильтрация веб-содержимого и безопасность.</a:t>
            </a:r>
          </a:p>
          <a:p>
            <a:pPr marL="342900" indent="-342900" algn="l" rtl="0">
              <a:buFont typeface="Arial" panose="020B0604020202020204" pitchFamily="34" charset="0"/>
              <a:buChar char="•"/>
            </a:pPr>
            <a:r>
              <a:rPr lang="ru-RU" sz="1400" dirty="0">
                <a:solidFill>
                  <a:srgbClr val="000000"/>
                </a:solidFill>
              </a:rPr>
              <a:t>Чтобы узнать, какой сервер DNS используется на компьютере с </a:t>
            </a:r>
            <a:r>
              <a:rPr lang="ru-RU" sz="1400" dirty="0" err="1">
                <a:solidFill>
                  <a:srgbClr val="000000"/>
                </a:solidFill>
              </a:rPr>
              <a:t>Windows</a:t>
            </a:r>
            <a:r>
              <a:rPr lang="ru-RU" sz="1400" dirty="0">
                <a:solidFill>
                  <a:srgbClr val="000000"/>
                </a:solidFill>
              </a:rPr>
              <a:t>, выполните команду </a:t>
            </a:r>
            <a:r>
              <a:rPr lang="ru-RU" sz="1400" b="1" dirty="0" err="1">
                <a:solidFill>
                  <a:srgbClr val="000000"/>
                </a:solidFill>
              </a:rPr>
              <a:t>ipconfig</a:t>
            </a:r>
            <a:r>
              <a:rPr lang="ru-RU" sz="1400" b="1" dirty="0">
                <a:solidFill>
                  <a:srgbClr val="000000"/>
                </a:solidFill>
              </a:rPr>
              <a:t> /</a:t>
            </a:r>
            <a:r>
              <a:rPr lang="ru-RU" sz="1400" b="1" dirty="0" err="1">
                <a:solidFill>
                  <a:srgbClr val="000000"/>
                </a:solidFill>
              </a:rPr>
              <a:t>all</a:t>
            </a:r>
            <a:r>
              <a:rPr lang="ru-RU" sz="1400" dirty="0">
                <a:solidFill>
                  <a:srgbClr val="000000"/>
                </a:solidFill>
              </a:rPr>
              <a:t>.</a:t>
            </a:r>
          </a:p>
          <a:p>
            <a:pPr marL="342900" indent="-342900" algn="l" rtl="0">
              <a:buFont typeface="Arial" panose="020B0604020202020204" pitchFamily="34" charset="0"/>
              <a:buChar char="•"/>
            </a:pPr>
            <a:r>
              <a:rPr lang="ru-RU" sz="1400" dirty="0">
                <a:solidFill>
                  <a:srgbClr val="000000"/>
                </a:solidFill>
              </a:rPr>
              <a:t>Еще одним полезным инструментом для устранения неполадок DNS на ПК является команда </a:t>
            </a:r>
            <a:r>
              <a:rPr lang="ru-RU" sz="1400" b="1" dirty="0" err="1">
                <a:solidFill>
                  <a:srgbClr val="000000"/>
                </a:solidFill>
              </a:rPr>
              <a:t>nslookup</a:t>
            </a:r>
            <a:r>
              <a:rPr lang="ru-RU" sz="1400" dirty="0">
                <a:solidFill>
                  <a:srgbClr val="000000"/>
                </a:solidFill>
              </a:rPr>
              <a:t>. С помощью команды </a:t>
            </a:r>
            <a:r>
              <a:rPr lang="ru-RU" sz="1400" b="1" dirty="0" err="1">
                <a:solidFill>
                  <a:srgbClr val="000000"/>
                </a:solidFill>
              </a:rPr>
              <a:t>nslookup</a:t>
            </a:r>
            <a:r>
              <a:rPr lang="ru-RU" sz="1400" dirty="0">
                <a:solidFill>
                  <a:srgbClr val="000000"/>
                </a:solidFill>
              </a:rPr>
              <a:t> пользователь может вручную отправлять запросы DNS, а затем анализировать полученные ответы DNS. </a:t>
            </a:r>
          </a:p>
        </p:txBody>
      </p:sp>
    </p:spTree>
    <p:extLst>
      <p:ext uri="{BB962C8B-B14F-4D97-AF65-F5344CB8AC3E}">
        <p14:creationId xmlns:p14="http://schemas.microsoft.com/office/powerpoint/2010/main" val="18102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eaLnBrk="1" hangingPunct="1"/>
            <a:r>
              <a:rPr lang="ru-RU" dirty="0" smtClean="0"/>
              <a:t>Модуль</a:t>
            </a:r>
            <a:r>
              <a:rPr lang="ru-RU" dirty="0" smtClean="0"/>
              <a:t> </a:t>
            </a:r>
            <a:r>
              <a:rPr lang="ru-RU" dirty="0"/>
              <a:t>17: </a:t>
            </a:r>
            <a:r>
              <a:rPr lang="ru-RU" dirty="0" smtClean="0"/>
              <a:t>Задания</a:t>
            </a:r>
            <a:endParaRPr lang="ru-RU" dirty="0"/>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ru-RU" dirty="0"/>
              <a:t>Какие задания представлены в этом модуле</a:t>
            </a:r>
            <a:r>
              <a:rPr lang="ru-RU" dirty="0" smtClean="0"/>
              <a:t>?</a:t>
            </a: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884942760"/>
              </p:ext>
            </p:extLst>
          </p:nvPr>
        </p:nvGraphicFramePr>
        <p:xfrm>
          <a:off x="455999" y="1178350"/>
          <a:ext cx="8229418" cy="3693579"/>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2081295">
                  <a:extLst>
                    <a:ext uri="{9D8B030D-6E8A-4147-A177-3AD203B41FA5}">
                      <a16:colId xmlns:a16="http://schemas.microsoft.com/office/drawing/2014/main" val="3156509146"/>
                    </a:ext>
                  </a:extLst>
                </a:gridCol>
                <a:gridCol w="3667027">
                  <a:extLst>
                    <a:ext uri="{9D8B030D-6E8A-4147-A177-3AD203B41FA5}">
                      <a16:colId xmlns:a16="http://schemas.microsoft.com/office/drawing/2014/main" val="20002"/>
                    </a:ext>
                  </a:extLst>
                </a:gridCol>
                <a:gridCol w="1351363">
                  <a:extLst>
                    <a:ext uri="{9D8B030D-6E8A-4147-A177-3AD203B41FA5}">
                      <a16:colId xmlns:a16="http://schemas.microsoft.com/office/drawing/2014/main" val="20003"/>
                    </a:ext>
                  </a:extLst>
                </a:gridCol>
              </a:tblGrid>
              <a:tr h="205125">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ru-RU" sz="1200" dirty="0" smtClean="0"/>
                        <a:t>Страница#</a:t>
                      </a:r>
                      <a:endParaRPr lang="ru-RU" sz="12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200" dirty="0" smtClean="0"/>
                        <a:t>Тип</a:t>
                      </a:r>
                      <a:r>
                        <a:rPr lang="ru-RU" sz="1200" baseline="0" dirty="0" smtClean="0"/>
                        <a:t> задания</a:t>
                      </a:r>
                      <a:endParaRPr lang="ru-RU" sz="1200" dirty="0"/>
                    </a:p>
                  </a:txBody>
                  <a:tcPr marL="68580" marR="68580" marT="34290" marB="34290" anchor="ctr"/>
                </a:tc>
                <a:tc>
                  <a:txBody>
                    <a:bodyPr/>
                    <a:lstStyle/>
                    <a:p>
                      <a:pPr rtl="0"/>
                      <a:r>
                        <a:rPr lang="ru-RU" sz="1200" dirty="0" smtClean="0"/>
                        <a:t>Название</a:t>
                      </a:r>
                      <a:endParaRPr lang="ru-RU" sz="1200" dirty="0"/>
                    </a:p>
                  </a:txBody>
                  <a:tcPr marL="68580" marR="68580" marT="34290" marB="34290" anchor="ctr"/>
                </a:tc>
                <a:tc>
                  <a:txBody>
                    <a:bodyPr/>
                    <a:lstStyle/>
                    <a:p>
                      <a:pPr rtl="0"/>
                      <a:r>
                        <a:rPr lang="ru-RU" sz="1200" dirty="0" smtClean="0"/>
                        <a:t>Функционал</a:t>
                      </a:r>
                      <a:endParaRPr lang="ru-RU" sz="1200" dirty="0"/>
                    </a:p>
                  </a:txBody>
                  <a:tcPr marL="68580" marR="68580" marT="34290" marB="34290" anchor="ctr"/>
                </a:tc>
                <a:extLst>
                  <a:ext uri="{0D108BD9-81ED-4DB2-BD59-A6C34878D82A}">
                    <a16:rowId xmlns:a16="http://schemas.microsoft.com/office/drawing/2014/main" val="10000"/>
                  </a:ext>
                </a:extLst>
              </a:tr>
              <a:tr h="350784">
                <a:tc>
                  <a:txBody>
                    <a:bodyPr/>
                    <a:lstStyle/>
                    <a:p>
                      <a:pPr algn="ctr" rtl="0"/>
                      <a:r>
                        <a:rPr lang="ru-RU" sz="1100" dirty="0">
                          <a:solidFill>
                            <a:srgbClr val="000000"/>
                          </a:solidFill>
                        </a:rPr>
                        <a:t>17.1.6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Проверьте свое понимание темы</a:t>
                      </a:r>
                      <a:endParaRPr lang="ru-RU" sz="1100" dirty="0" smtClean="0">
                        <a:solidFill>
                          <a:srgbClr val="000000"/>
                        </a:solidFill>
                      </a:endParaRPr>
                    </a:p>
                  </a:txBody>
                  <a:tcPr marL="68580" marR="68580" marT="34290" marB="34290" anchor="ctr"/>
                </a:tc>
                <a:tc>
                  <a:txBody>
                    <a:bodyPr/>
                    <a:lstStyle/>
                    <a:p>
                      <a:pPr rtl="0"/>
                      <a:r>
                        <a:rPr lang="ru-RU" sz="1100" dirty="0" smtClean="0">
                          <a:solidFill>
                            <a:srgbClr val="000000"/>
                          </a:solidFill>
                        </a:rPr>
                        <a:t>Устройства в небольшой сети</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1"/>
                  </a:ext>
                </a:extLst>
              </a:tr>
              <a:tr h="350784">
                <a:tc>
                  <a:txBody>
                    <a:bodyPr/>
                    <a:lstStyle/>
                    <a:p>
                      <a:pPr algn="ctr" rtl="0"/>
                      <a:r>
                        <a:rPr lang="ru-RU" sz="1100">
                          <a:solidFill>
                            <a:srgbClr val="000000"/>
                          </a:solidFill>
                        </a:rPr>
                        <a:t>17.2.4</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Проверьте свое понимание темы</a:t>
                      </a:r>
                      <a:endParaRPr lang="ru-RU" sz="1100" dirty="0" smtClean="0">
                        <a:solidFill>
                          <a:srgbClr val="000000"/>
                        </a:solidFill>
                      </a:endParaRPr>
                    </a:p>
                  </a:txBody>
                  <a:tcPr marL="68580" marR="68580" marT="34290" marB="34290" anchor="ctr"/>
                </a:tc>
                <a:tc>
                  <a:txBody>
                    <a:bodyPr/>
                    <a:lstStyle/>
                    <a:p>
                      <a:pPr rtl="0"/>
                      <a:r>
                        <a:rPr lang="ru-RU" sz="1100" dirty="0" smtClean="0">
                          <a:solidFill>
                            <a:srgbClr val="000000"/>
                          </a:solidFill>
                        </a:rPr>
                        <a:t>Приложения и протоколы в небольшой сети</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6"/>
                  </a:ext>
                </a:extLst>
              </a:tr>
              <a:tr h="350784">
                <a:tc>
                  <a:txBody>
                    <a:bodyPr/>
                    <a:lstStyle/>
                    <a:p>
                      <a:pPr algn="ctr" rtl="0"/>
                      <a:r>
                        <a:rPr lang="ru-RU" sz="1100">
                          <a:solidFill>
                            <a:srgbClr val="000000"/>
                          </a:solidFill>
                        </a:rPr>
                        <a:t>17.3.4</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Проверьте свое понимание темы</a:t>
                      </a:r>
                      <a:endParaRPr lang="ru-RU" sz="1100" dirty="0" smtClean="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Масштабирование до более крупных сетей</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8"/>
                  </a:ext>
                </a:extLst>
              </a:tr>
              <a:tr h="423543">
                <a:tc>
                  <a:txBody>
                    <a:bodyPr/>
                    <a:lstStyle/>
                    <a:p>
                      <a:pPr algn="ctr" rtl="0"/>
                      <a:r>
                        <a:rPr lang="ru-RU" sz="1100">
                          <a:solidFill>
                            <a:srgbClr val="000000"/>
                          </a:solidFill>
                        </a:rPr>
                        <a:t>17.4.6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Лабораторная</a:t>
                      </a:r>
                      <a:r>
                        <a:rPr lang="ru-RU" sz="1100" baseline="0" dirty="0" smtClean="0">
                          <a:solidFill>
                            <a:srgbClr val="000000"/>
                          </a:solidFill>
                        </a:rPr>
                        <a:t> работа</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Проверка задержки сети с помощью команд </a:t>
                      </a:r>
                      <a:r>
                        <a:rPr lang="ru-RU" sz="1100" dirty="0" err="1" smtClean="0">
                          <a:solidFill>
                            <a:srgbClr val="000000"/>
                          </a:solidFill>
                        </a:rPr>
                        <a:t>ping</a:t>
                      </a:r>
                      <a:r>
                        <a:rPr lang="ru-RU" sz="1100" dirty="0" smtClean="0">
                          <a:solidFill>
                            <a:srgbClr val="000000"/>
                          </a:solidFill>
                        </a:rPr>
                        <a:t> и </a:t>
                      </a:r>
                      <a:r>
                        <a:rPr lang="ru-RU" sz="1100" dirty="0" err="1" smtClean="0">
                          <a:solidFill>
                            <a:srgbClr val="000000"/>
                          </a:solidFill>
                        </a:rPr>
                        <a:t>traceroute</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2582900979"/>
                  </a:ext>
                </a:extLst>
              </a:tr>
              <a:tr h="350784">
                <a:tc>
                  <a:txBody>
                    <a:bodyPr/>
                    <a:lstStyle/>
                    <a:p>
                      <a:pPr algn="ctr" rtl="0"/>
                      <a:r>
                        <a:rPr lang="ru-RU" sz="1100">
                          <a:solidFill>
                            <a:srgbClr val="000000"/>
                          </a:solidFill>
                        </a:rPr>
                        <a:t>17.5.8</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Видео</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Команда </a:t>
                      </a:r>
                      <a:r>
                        <a:rPr lang="ru-RU" sz="1100" dirty="0" err="1">
                          <a:solidFill>
                            <a:srgbClr val="000000"/>
                          </a:solidFill>
                        </a:rPr>
                        <a:t>show</a:t>
                      </a:r>
                      <a:r>
                        <a:rPr lang="ru-RU" sz="1100" dirty="0">
                          <a:solidFill>
                            <a:srgbClr val="000000"/>
                          </a:solidFill>
                        </a:rPr>
                        <a:t> </a:t>
                      </a:r>
                      <a:r>
                        <a:rPr lang="ru-RU" sz="1100" dirty="0" err="1" smtClean="0">
                          <a:solidFill>
                            <a:srgbClr val="000000"/>
                          </a:solidFill>
                        </a:rPr>
                        <a:t>version</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522544737"/>
                  </a:ext>
                </a:extLst>
              </a:tr>
              <a:tr h="350784">
                <a:tc>
                  <a:txBody>
                    <a:bodyPr/>
                    <a:lstStyle/>
                    <a:p>
                      <a:pPr algn="ctr" rtl="0"/>
                      <a:r>
                        <a:rPr lang="ru-RU" sz="1100">
                          <a:solidFill>
                            <a:srgbClr val="000000"/>
                          </a:solidFill>
                        </a:rPr>
                        <a:t>17.5.9</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Интерпретация выходных данных команды </a:t>
                      </a:r>
                      <a:r>
                        <a:rPr lang="ru-RU" sz="1100" dirty="0" err="1" smtClean="0">
                          <a:solidFill>
                            <a:srgbClr val="000000"/>
                          </a:solidFill>
                        </a:rPr>
                        <a:t>show</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001172460"/>
                  </a:ext>
                </a:extLst>
              </a:tr>
              <a:tr h="350784">
                <a:tc>
                  <a:txBody>
                    <a:bodyPr/>
                    <a:lstStyle/>
                    <a:p>
                      <a:pPr algn="ctr" rtl="0"/>
                      <a:r>
                        <a:rPr lang="ru-RU" sz="1100">
                          <a:solidFill>
                            <a:srgbClr val="000000"/>
                          </a:solidFill>
                        </a:rPr>
                        <a:t>17.6.5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Проверьте свое понимание темы</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Методы устранения неполадок</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22206681"/>
                  </a:ext>
                </a:extLst>
              </a:tr>
              <a:tr h="350784">
                <a:tc>
                  <a:txBody>
                    <a:bodyPr/>
                    <a:lstStyle/>
                    <a:p>
                      <a:pPr algn="ctr" rtl="0"/>
                      <a:r>
                        <a:rPr lang="ru-RU" sz="1100">
                          <a:solidFill>
                            <a:srgbClr val="000000"/>
                          </a:solidFill>
                        </a:rPr>
                        <a:t>17.7.6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Лабораторная</a:t>
                      </a:r>
                      <a:r>
                        <a:rPr lang="ru-RU" sz="1100" baseline="0" dirty="0" smtClean="0">
                          <a:solidFill>
                            <a:srgbClr val="000000"/>
                          </a:solidFill>
                        </a:rPr>
                        <a:t> работа</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Поиск и устранение неполадок подключения</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3406068602"/>
                  </a:ext>
                </a:extLst>
              </a:tr>
              <a:tr h="350784">
                <a:tc>
                  <a:txBody>
                    <a:bodyPr/>
                    <a:lstStyle/>
                    <a:p>
                      <a:pPr algn="ctr" rtl="0"/>
                      <a:r>
                        <a:rPr lang="ru-RU" sz="1100" dirty="0">
                          <a:solidFill>
                            <a:srgbClr val="000000"/>
                          </a:solidFill>
                        </a:rPr>
                        <a:t>17.7.7</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err="1">
                          <a:solidFill>
                            <a:srgbClr val="000000"/>
                          </a:solidFill>
                        </a:rPr>
                        <a:t>Packet</a:t>
                      </a:r>
                      <a:r>
                        <a:rPr lang="ru-RU" sz="1100" dirty="0">
                          <a:solidFill>
                            <a:srgbClr val="000000"/>
                          </a:solidFill>
                        </a:rPr>
                        <a:t> </a:t>
                      </a:r>
                      <a:r>
                        <a:rPr lang="ru-RU" sz="1100" dirty="0" err="1">
                          <a:solidFill>
                            <a:srgbClr val="000000"/>
                          </a:solidFill>
                        </a:rPr>
                        <a:t>Tracer</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Поиск и устранение неполадок подключения</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955969599"/>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Сценарии поиска и устранения неполадок </a:t>
            </a:r>
            <a:r>
              <a:rPr lang="en-US" sz="1600" dirty="0"/>
              <a:t/>
            </a:r>
            <a:br>
              <a:rPr lang="en-US" sz="1600" dirty="0"/>
            </a:br>
            <a:r>
              <a:rPr lang="ru-RU" sz="2400"/>
              <a:t>Лабораторная работа. Поиск и устранение неполадок подключения</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rtl="0"/>
            <a:r>
              <a:rPr lang="ru-RU" sz="1800">
                <a:solidFill>
                  <a:srgbClr val="000000"/>
                </a:solidFill>
              </a:rPr>
              <a:t>Выполняя эту лабораторную работу, вы решите следующие задачи:</a:t>
            </a:r>
          </a:p>
          <a:p>
            <a:pPr marL="342900" indent="-342900" algn="l" rtl="0">
              <a:buFont typeface="Arial" panose="020B0604020202020204" pitchFamily="34" charset="0"/>
              <a:buChar char="•"/>
            </a:pPr>
            <a:r>
              <a:rPr lang="ru-RU" sz="1800">
                <a:solidFill>
                  <a:srgbClr val="000000"/>
                </a:solidFill>
              </a:rPr>
              <a:t>Определение проблемы</a:t>
            </a:r>
          </a:p>
          <a:p>
            <a:pPr marL="342900" indent="-342900" algn="l" rtl="0">
              <a:buFont typeface="Arial" panose="020B0604020202020204" pitchFamily="34" charset="0"/>
              <a:buChar char="•"/>
            </a:pPr>
            <a:r>
              <a:rPr lang="ru-RU" sz="1800">
                <a:solidFill>
                  <a:srgbClr val="000000"/>
                </a:solidFill>
              </a:rPr>
              <a:t>Реализация изменений в сети</a:t>
            </a:r>
          </a:p>
          <a:p>
            <a:pPr marL="342900" indent="-342900" algn="l" rtl="0">
              <a:buFont typeface="Arial" panose="020B0604020202020204" pitchFamily="34" charset="0"/>
              <a:buChar char="•"/>
            </a:pPr>
            <a:r>
              <a:rPr lang="ru-RU" sz="1800">
                <a:solidFill>
                  <a:srgbClr val="000000"/>
                </a:solidFill>
              </a:rPr>
              <a:t>Проверка полной функциональности</a:t>
            </a:r>
          </a:p>
          <a:p>
            <a:pPr marL="342900" indent="-342900" algn="l" rtl="0">
              <a:buFont typeface="Arial" panose="020B0604020202020204" pitchFamily="34" charset="0"/>
              <a:buChar char="•"/>
            </a:pPr>
            <a:r>
              <a:rPr lang="ru-RU" sz="1800">
                <a:solidFill>
                  <a:srgbClr val="000000"/>
                </a:solidFill>
              </a:rPr>
              <a:t>Документирование результатов проделанной работы и изменений в конфигурации</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2354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Сценарии поиска и устранения неполадок</a:t>
            </a:r>
            <a:r>
              <a:rPr lang="en-US" sz="1600" dirty="0"/>
              <a:t/>
            </a:r>
            <a:br>
              <a:rPr lang="en-US" sz="1600" dirty="0"/>
            </a:br>
            <a:r>
              <a:rPr lang="ru-RU" sz="2400"/>
              <a:t> Packet Tracer. Поиск и устранение неполадок подключения</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rtl="0"/>
            <a:r>
              <a:rPr lang="ru-RU" sz="1800">
                <a:solidFill>
                  <a:srgbClr val="000000"/>
                </a:solidFill>
              </a:rPr>
              <a:t>Цель данного упражнения в программе Packet Tracer — найти неисправности подключения и по возможности устранить их. Если проблемы с подключением устранить не удается, подробно задокументируйте их для дальнейшей эскалации.</a:t>
            </a:r>
          </a:p>
        </p:txBody>
      </p:sp>
    </p:spTree>
    <p:extLst>
      <p:ext uri="{BB962C8B-B14F-4D97-AF65-F5344CB8AC3E}">
        <p14:creationId xmlns:p14="http://schemas.microsoft.com/office/powerpoint/2010/main" val="17820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ru-RU">
                <a:solidFill>
                  <a:schemeClr val="accent5">
                    <a:lumMod val="40000"/>
                    <a:lumOff val="60000"/>
                  </a:schemeClr>
                </a:solidFill>
              </a:rPr>
              <a:t>17.8 Практика и контрольная работа модуля</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ru-RU" sz="1600"/>
              <a:t>Поиск и устранение неполадок подключения </a:t>
            </a:r>
            <a:r>
              <a:rPr lang="en-US" sz="1600" dirty="0"/>
              <a:t/>
            </a:r>
            <a:br>
              <a:rPr lang="en-US" sz="1600" dirty="0"/>
            </a:br>
            <a:r>
              <a:rPr lang="ru-RU" sz="2400"/>
              <a:t>Лаборатория сценариев устранения неполадок — проектирование и создание сети малого бизнеса</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922867"/>
            <a:ext cx="8280057" cy="3498867"/>
          </a:xfrm>
        </p:spPr>
        <p:txBody>
          <a:bodyPr/>
          <a:lstStyle/>
          <a:p>
            <a:pPr marL="0" indent="0" algn="l" rtl="0"/>
            <a:r>
              <a:rPr lang="ru-RU" sz="1600" dirty="0">
                <a:solidFill>
                  <a:srgbClr val="000000"/>
                </a:solidFill>
              </a:rPr>
              <a:t>В этой </a:t>
            </a:r>
            <a:r>
              <a:rPr lang="ru-RU" sz="1600" dirty="0" err="1">
                <a:solidFill>
                  <a:srgbClr val="000000"/>
                </a:solidFill>
              </a:rPr>
              <a:t>лабороторной</a:t>
            </a:r>
            <a:r>
              <a:rPr lang="ru-RU" sz="1600" dirty="0">
                <a:solidFill>
                  <a:srgbClr val="000000"/>
                </a:solidFill>
              </a:rPr>
              <a:t> работе вы будете проектировать и строить сеть. Описать способы создания, настройки и проверки небольшой сети, состоящей из напрямую подключенных сегментов.</a:t>
            </a:r>
          </a:p>
        </p:txBody>
      </p:sp>
    </p:spTree>
    <p:extLst>
      <p:ext uri="{BB962C8B-B14F-4D97-AF65-F5344CB8AC3E}">
        <p14:creationId xmlns:p14="http://schemas.microsoft.com/office/powerpoint/2010/main" val="406982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220200" cy="731837"/>
          </a:xfrm>
        </p:spPr>
        <p:txBody>
          <a:bodyPr/>
          <a:lstStyle/>
          <a:p>
            <a:pPr rtl="0"/>
            <a:r>
              <a:rPr lang="ru-RU" sz="1600" dirty="0"/>
              <a:t>Поиск и устранение неполадок подключения </a:t>
            </a:r>
            <a:r>
              <a:rPr lang="en-US" sz="1600" dirty="0"/>
              <a:t/>
            </a:r>
            <a:br>
              <a:rPr lang="en-US" sz="1600" dirty="0"/>
            </a:br>
            <a:r>
              <a:rPr lang="ru-RU" sz="2400" dirty="0" err="1"/>
              <a:t>Packet</a:t>
            </a:r>
            <a:r>
              <a:rPr lang="ru-RU" sz="2400" dirty="0"/>
              <a:t> </a:t>
            </a:r>
            <a:r>
              <a:rPr lang="ru-RU" sz="2400" dirty="0" err="1"/>
              <a:t>Tracer</a:t>
            </a:r>
            <a:r>
              <a:rPr lang="ru-RU" sz="2400" dirty="0"/>
              <a:t>. Отработка комплексных практических навыков</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11563"/>
          </a:xfrm>
        </p:spPr>
        <p:txBody>
          <a:bodyPr/>
          <a:lstStyle/>
          <a:p>
            <a:pPr marL="0" indent="0" algn="l" rtl="0"/>
            <a:r>
              <a:rPr lang="ru-RU" sz="1600" dirty="0">
                <a:solidFill>
                  <a:srgbClr val="000000"/>
                </a:solidFill>
              </a:rPr>
              <a:t>В этом действии </a:t>
            </a:r>
            <a:r>
              <a:rPr lang="ru-RU" sz="1600" dirty="0" err="1">
                <a:solidFill>
                  <a:srgbClr val="000000"/>
                </a:solidFill>
              </a:rPr>
              <a:t>Packet</a:t>
            </a:r>
            <a:r>
              <a:rPr lang="ru-RU" sz="1600" dirty="0">
                <a:solidFill>
                  <a:srgbClr val="000000"/>
                </a:solidFill>
              </a:rPr>
              <a:t> </a:t>
            </a:r>
            <a:r>
              <a:rPr lang="ru-RU" sz="1600" dirty="0" err="1">
                <a:solidFill>
                  <a:srgbClr val="000000"/>
                </a:solidFill>
              </a:rPr>
              <a:t>Tracer</a:t>
            </a:r>
            <a:r>
              <a:rPr lang="ru-RU" sz="1600" dirty="0">
                <a:solidFill>
                  <a:srgbClr val="000000"/>
                </a:solidFill>
              </a:rPr>
              <a:t> вы будете использовать все навыки, приобретенные в течение этого курса.</a:t>
            </a:r>
          </a:p>
          <a:p>
            <a:pPr marL="0" indent="0" algn="l"/>
            <a:endParaRPr lang="en-US" sz="1600" dirty="0">
              <a:solidFill>
                <a:srgbClr val="000000"/>
              </a:solidFill>
            </a:endParaRPr>
          </a:p>
          <a:p>
            <a:pPr marL="0" indent="0" algn="l" rtl="0"/>
            <a:r>
              <a:rPr lang="ru-RU" sz="1600" dirty="0">
                <a:solidFill>
                  <a:srgbClr val="000000"/>
                </a:solidFill>
              </a:rPr>
              <a:t>Ситуация</a:t>
            </a:r>
          </a:p>
          <a:p>
            <a:pPr marL="0" indent="0" algn="l"/>
            <a:endParaRPr lang="en-US" sz="1600" dirty="0">
              <a:solidFill>
                <a:srgbClr val="000000"/>
              </a:solidFill>
            </a:endParaRPr>
          </a:p>
          <a:p>
            <a:pPr marL="0" indent="0" algn="l" rtl="0"/>
            <a:r>
              <a:rPr lang="ru-RU" sz="1600" dirty="0">
                <a:solidFill>
                  <a:srgbClr val="000000"/>
                </a:solidFill>
              </a:rPr>
              <a:t>Центральный маршрутизатор </a:t>
            </a:r>
            <a:r>
              <a:rPr lang="ru-RU" sz="1600" dirty="0" err="1">
                <a:solidFill>
                  <a:srgbClr val="000000"/>
                </a:solidFill>
              </a:rPr>
              <a:t>Central</a:t>
            </a:r>
            <a:r>
              <a:rPr lang="ru-RU" sz="1600" dirty="0">
                <a:solidFill>
                  <a:srgbClr val="000000"/>
                </a:solidFill>
              </a:rPr>
              <a:t>, кластер ISP и веб-сервер </a:t>
            </a:r>
            <a:r>
              <a:rPr lang="ru-RU" sz="1600" dirty="0" err="1">
                <a:solidFill>
                  <a:srgbClr val="000000"/>
                </a:solidFill>
              </a:rPr>
              <a:t>Web</a:t>
            </a:r>
            <a:r>
              <a:rPr lang="ru-RU" sz="1600" dirty="0">
                <a:solidFill>
                  <a:srgbClr val="000000"/>
                </a:solidFill>
              </a:rPr>
              <a:t> полностью настроены. Ваша задача — создать новую схему адресации по протоколу IPv4, включающую четыре подсети, используя адрес 192.168.0.0/24. ИТ-отделу (IT) требуется 25 узлов. Отделу продаж (</a:t>
            </a:r>
            <a:r>
              <a:rPr lang="ru-RU" sz="1600" dirty="0" err="1">
                <a:solidFill>
                  <a:srgbClr val="000000"/>
                </a:solidFill>
              </a:rPr>
              <a:t>Sales</a:t>
            </a:r>
            <a:r>
              <a:rPr lang="ru-RU" sz="1600" dirty="0">
                <a:solidFill>
                  <a:srgbClr val="000000"/>
                </a:solidFill>
              </a:rPr>
              <a:t>) требуется 50 узлов. Подсеть для остальных сотрудников (</a:t>
            </a:r>
            <a:r>
              <a:rPr lang="ru-RU" sz="1600" dirty="0" err="1">
                <a:solidFill>
                  <a:srgbClr val="000000"/>
                </a:solidFill>
              </a:rPr>
              <a:t>Staff</a:t>
            </a:r>
            <a:r>
              <a:rPr lang="ru-RU" sz="1600" dirty="0">
                <a:solidFill>
                  <a:srgbClr val="000000"/>
                </a:solidFill>
              </a:rPr>
              <a:t>) должна быть рассчитана на 100 узлов. В будущем планируется добавление гостевой подсети (</a:t>
            </a:r>
            <a:r>
              <a:rPr lang="ru-RU" sz="1600" dirty="0" err="1">
                <a:solidFill>
                  <a:srgbClr val="000000"/>
                </a:solidFill>
              </a:rPr>
              <a:t>Guest</a:t>
            </a:r>
            <a:r>
              <a:rPr lang="ru-RU" sz="1600" dirty="0">
                <a:solidFill>
                  <a:srgbClr val="000000"/>
                </a:solidFill>
              </a:rPr>
              <a:t>), включающей в себя 25 узлов. Вам также нужно задать основные параметры безопасности и настроить интерфейс R1. Кроме того, вы настроите интерфейс SVI и базовые параметры безопасности на коммутаторах S1, S2 и S3.</a:t>
            </a:r>
          </a:p>
        </p:txBody>
      </p:sp>
    </p:spTree>
    <p:extLst>
      <p:ext uri="{BB962C8B-B14F-4D97-AF65-F5344CB8AC3E}">
        <p14:creationId xmlns:p14="http://schemas.microsoft.com/office/powerpoint/2010/main" val="24467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8923867" cy="731837"/>
          </a:xfrm>
        </p:spPr>
        <p:txBody>
          <a:bodyPr/>
          <a:lstStyle/>
          <a:p>
            <a:pPr rtl="0"/>
            <a:r>
              <a:rPr lang="ru-RU" sz="1600" dirty="0"/>
              <a:t>Поиск и устранение неполадок подключения </a:t>
            </a:r>
            <a:r>
              <a:rPr lang="en-US" sz="1600" dirty="0"/>
              <a:t/>
            </a:r>
            <a:br>
              <a:rPr lang="en-US" sz="1600" dirty="0"/>
            </a:br>
            <a:r>
              <a:rPr lang="ru-RU" sz="2400" dirty="0" err="1"/>
              <a:t>Packet</a:t>
            </a:r>
            <a:r>
              <a:rPr lang="ru-RU" sz="2400" dirty="0"/>
              <a:t> </a:t>
            </a:r>
            <a:r>
              <a:rPr lang="ru-RU" sz="2400" dirty="0" err="1"/>
              <a:t>Tracer</a:t>
            </a:r>
            <a:r>
              <a:rPr lang="ru-RU" sz="2400" dirty="0"/>
              <a:t>. Отработка комплексных практических навыков</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897467"/>
            <a:ext cx="8280057" cy="3524267"/>
          </a:xfrm>
        </p:spPr>
        <p:txBody>
          <a:bodyPr/>
          <a:lstStyle/>
          <a:p>
            <a:pPr marL="0" indent="0" algn="l" rtl="0"/>
            <a:r>
              <a:rPr lang="ru-RU" sz="1600">
                <a:solidFill>
                  <a:srgbClr val="000000"/>
                </a:solidFill>
              </a:rPr>
              <a:t>В этом действии трассировки пакетов вы устраняете и устраняете ряд проблем в существующей локальной сети.</a:t>
            </a:r>
          </a:p>
        </p:txBody>
      </p:sp>
    </p:spTree>
    <p:extLst>
      <p:ext uri="{BB962C8B-B14F-4D97-AF65-F5344CB8AC3E}">
        <p14:creationId xmlns:p14="http://schemas.microsoft.com/office/powerpoint/2010/main" val="43625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ru-RU" sz="1400">
                <a:latin typeface="Arial" charset="0"/>
              </a:rPr>
              <a:t>Практика и контрольная работа модуля </a:t>
            </a:r>
            <a:r>
              <a:rPr lang="en-US" dirty="0">
                <a:latin typeface="Arial" charset="0"/>
              </a:rPr>
              <a:t/>
            </a:r>
            <a:br>
              <a:rPr lang="en-US" dirty="0">
                <a:latin typeface="Arial" charset="0"/>
              </a:rPr>
            </a:br>
            <a:r>
              <a:rPr lang="ru-RU">
                <a:latin typeface="Arial" charset="0"/>
              </a:rPr>
              <a:t>Что я изучил в этом модуле?</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a:xfrm>
            <a:off x="145357" y="687724"/>
            <a:ext cx="8853286" cy="4155319"/>
          </a:xfrm>
        </p:spPr>
        <p:txBody>
          <a:bodyPr/>
          <a:lstStyle/>
          <a:p>
            <a:pPr>
              <a:spcBef>
                <a:spcPts val="0"/>
              </a:spcBef>
              <a:spcAft>
                <a:spcPts val="0"/>
              </a:spcAft>
              <a:buFont typeface="Arial" panose="020B0604020202020204" pitchFamily="34" charset="0"/>
              <a:buChar char="•"/>
            </a:pPr>
            <a:r>
              <a:rPr lang="ru-RU" sz="1600" dirty="0" smtClean="0"/>
              <a:t>При </a:t>
            </a:r>
            <a:r>
              <a:rPr lang="ru-RU" sz="1600" dirty="0"/>
              <a:t>выборе сетевых </a:t>
            </a:r>
            <a:r>
              <a:rPr lang="ru-RU" sz="1600" dirty="0" smtClean="0"/>
              <a:t>устройств следует учитывать</a:t>
            </a:r>
            <a:r>
              <a:rPr lang="ru-RU" sz="1600" dirty="0" smtClean="0"/>
              <a:t> </a:t>
            </a:r>
            <a:r>
              <a:rPr lang="ru-RU" sz="1600" dirty="0"/>
              <a:t>стоимость, скорость и типы портов/интерфейсов, расширяемость, а также функции и службы ОС. </a:t>
            </a:r>
          </a:p>
          <a:p>
            <a:pPr rtl="0">
              <a:spcBef>
                <a:spcPts val="0"/>
              </a:spcBef>
              <a:spcAft>
                <a:spcPts val="0"/>
              </a:spcAft>
              <a:buFont typeface="Arial" panose="020B0604020202020204" pitchFamily="34" charset="0"/>
              <a:buChar char="•"/>
            </a:pPr>
            <a:r>
              <a:rPr lang="ru-RU" sz="1600" dirty="0"/>
              <a:t>При реализации сети создайте схему IP-адресации и используйте ее на конечных устройствах, </a:t>
            </a:r>
            <a:r>
              <a:rPr lang="ru-RU" sz="1600" dirty="0" smtClean="0"/>
              <a:t>серверах, периферийных и промежуточных </a:t>
            </a:r>
            <a:r>
              <a:rPr lang="ru-RU" sz="1600" dirty="0"/>
              <a:t>устройствах. </a:t>
            </a:r>
          </a:p>
          <a:p>
            <a:pPr rtl="0">
              <a:spcBef>
                <a:spcPts val="0"/>
              </a:spcBef>
              <a:spcAft>
                <a:spcPts val="0"/>
              </a:spcAft>
              <a:buFont typeface="Arial" panose="020B0604020202020204" pitchFamily="34" charset="0"/>
              <a:buChar char="•"/>
            </a:pPr>
            <a:r>
              <a:rPr lang="ru-RU" sz="1600" dirty="0"/>
              <a:t>Резервирование может быть достигнуто путем установки дублирующего </a:t>
            </a:r>
            <a:r>
              <a:rPr lang="ru-RU" sz="1600" dirty="0" smtClean="0"/>
              <a:t>оборудования или предоставлением </a:t>
            </a:r>
            <a:r>
              <a:rPr lang="ru-RU" sz="1600" dirty="0"/>
              <a:t>дублированных сетевых соединений для критических областей. </a:t>
            </a:r>
          </a:p>
          <a:p>
            <a:pPr rtl="0">
              <a:spcBef>
                <a:spcPts val="0"/>
              </a:spcBef>
              <a:spcAft>
                <a:spcPts val="0"/>
              </a:spcAft>
              <a:buFont typeface="Arial" panose="020B0604020202020204" pitchFamily="34" charset="0"/>
              <a:buChar char="•"/>
            </a:pPr>
            <a:r>
              <a:rPr lang="ru-RU" sz="1600" dirty="0"/>
              <a:t>Маршрутизаторы и коммутаторы в небольшой сети необходимо настроить так, чтобы обработка трафика данных, передаваемых в режиме реального времени (например, голоса или видео), осуществлялась отдельно от обработки трафика других данных. </a:t>
            </a:r>
          </a:p>
          <a:p>
            <a:pPr rtl="0">
              <a:spcBef>
                <a:spcPts val="0"/>
              </a:spcBef>
              <a:spcAft>
                <a:spcPts val="0"/>
              </a:spcAft>
              <a:buFont typeface="Arial" panose="020B0604020202020204" pitchFamily="34" charset="0"/>
              <a:buChar char="•"/>
            </a:pPr>
            <a:r>
              <a:rPr lang="ru-RU" sz="1600" dirty="0"/>
              <a:t>Существует два вида программ или процессов, обеспечивающих доступ к сети: сетевые приложения и службы уровня приложений.</a:t>
            </a:r>
          </a:p>
          <a:p>
            <a:pPr rtl="0">
              <a:spcBef>
                <a:spcPts val="0"/>
              </a:spcBef>
              <a:spcAft>
                <a:spcPts val="0"/>
              </a:spcAft>
              <a:buFont typeface="Arial" panose="020B0604020202020204" pitchFamily="34" charset="0"/>
              <a:buChar char="•"/>
            </a:pPr>
            <a:r>
              <a:rPr lang="ru-RU" sz="1600" dirty="0"/>
              <a:t>Для масштабирования сети требуется несколько элементов: сетевая документация, инвентаризация устройств, бюджет и анализ трафика. </a:t>
            </a:r>
          </a:p>
          <a:p>
            <a:pPr rtl="0">
              <a:spcBef>
                <a:spcPts val="0"/>
              </a:spcBef>
              <a:spcAft>
                <a:spcPts val="0"/>
              </a:spcAft>
              <a:buFont typeface="Arial" panose="020B0604020202020204" pitchFamily="34" charset="0"/>
              <a:buChar char="•"/>
            </a:pPr>
            <a:r>
              <a:rPr lang="ru-RU" sz="1600" dirty="0"/>
              <a:t>Команда </a:t>
            </a:r>
            <a:r>
              <a:rPr lang="ru-RU" sz="1600" dirty="0" err="1"/>
              <a:t>ping</a:t>
            </a:r>
            <a:r>
              <a:rPr lang="ru-RU" sz="1600" dirty="0"/>
              <a:t> является наиболее эффективным способом быстрого тестирования подключения уровня 3 между IP-адресами источника и назначения. </a:t>
            </a:r>
          </a:p>
          <a:p>
            <a:pPr rtl="0">
              <a:spcBef>
                <a:spcPts val="0"/>
              </a:spcBef>
              <a:spcAft>
                <a:spcPts val="0"/>
              </a:spcAft>
              <a:buFont typeface="Arial" panose="020B0604020202020204" pitchFamily="34" charset="0"/>
              <a:buChar char="•"/>
            </a:pPr>
            <a:r>
              <a:rPr lang="ru-RU" sz="1600" dirty="0" err="1"/>
              <a:t>Cisco</a:t>
            </a:r>
            <a:r>
              <a:rPr lang="ru-RU" sz="1600" dirty="0"/>
              <a:t> IOS предлагает «расширенный» режим команды </a:t>
            </a:r>
            <a:r>
              <a:rPr lang="ru-RU" sz="1600" dirty="0" err="1"/>
              <a:t>ping</a:t>
            </a:r>
            <a:r>
              <a:rPr lang="ru-RU" sz="1600" dirty="0"/>
              <a:t>, который позволяет пользователю создавать специальные типы </a:t>
            </a:r>
            <a:r>
              <a:rPr lang="ru-RU" sz="1600" dirty="0" err="1"/>
              <a:t>pings</a:t>
            </a:r>
            <a:r>
              <a:rPr lang="ru-RU" sz="1600" dirty="0"/>
              <a:t> путем настройки параметров, связанных с работой команды.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ru-RU" sz="1400">
                <a:latin typeface="Arial" charset="0"/>
              </a:rPr>
              <a:t>Практика и контрольная работа модуля </a:t>
            </a:r>
            <a:r>
              <a:rPr lang="en-US" dirty="0">
                <a:latin typeface="Arial" charset="0"/>
              </a:rPr>
              <a:t/>
            </a:r>
            <a:br>
              <a:rPr lang="en-US" dirty="0">
                <a:latin typeface="Arial" charset="0"/>
              </a:rPr>
            </a:br>
            <a:r>
              <a:rPr lang="ru-RU">
                <a:latin typeface="Arial" charset="0"/>
              </a:rPr>
              <a:t> Что я изучил в этом модуле? (Продолжение)</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ru-RU" sz="1600" dirty="0"/>
              <a:t>Команда </a:t>
            </a:r>
            <a:r>
              <a:rPr lang="ru-RU" sz="1600" dirty="0" err="1"/>
              <a:t>trace</a:t>
            </a:r>
            <a:r>
              <a:rPr lang="ru-RU" sz="1600" dirty="0"/>
              <a:t> возвращает список переходов по мере маршрутизации пакета по сети </a:t>
            </a:r>
          </a:p>
          <a:p>
            <a:pPr rtl="0">
              <a:spcBef>
                <a:spcPts val="0"/>
              </a:spcBef>
              <a:spcAft>
                <a:spcPts val="0"/>
              </a:spcAft>
              <a:buFont typeface="Arial" panose="020B0604020202020204" pitchFamily="34" charset="0"/>
              <a:buChar char="•"/>
            </a:pPr>
            <a:r>
              <a:rPr lang="ru-RU" sz="1600" dirty="0" smtClean="0"/>
              <a:t>Расширенная </a:t>
            </a:r>
            <a:r>
              <a:rPr lang="ru-RU" sz="1600" dirty="0"/>
              <a:t>команда </a:t>
            </a:r>
            <a:r>
              <a:rPr lang="ru-RU" sz="1600" dirty="0" err="1" smtClean="0"/>
              <a:t>traceroute</a:t>
            </a:r>
            <a:r>
              <a:rPr lang="ru-RU" sz="1600" dirty="0" smtClean="0"/>
              <a:t> позволяет настраивать </a:t>
            </a:r>
            <a:r>
              <a:rPr lang="ru-RU" sz="1600" dirty="0"/>
              <a:t>параметры, связанные с операцией команды. </a:t>
            </a:r>
          </a:p>
          <a:p>
            <a:pPr rtl="0">
              <a:spcBef>
                <a:spcPts val="0"/>
              </a:spcBef>
              <a:spcAft>
                <a:spcPts val="0"/>
              </a:spcAft>
              <a:buFont typeface="Arial" panose="020B0604020202020204" pitchFamily="34" charset="0"/>
              <a:buChar char="•"/>
            </a:pPr>
            <a:r>
              <a:rPr lang="ru-RU" sz="1600" dirty="0"/>
              <a:t>Сетевые администраторы просматривают информацию об IP-адресации </a:t>
            </a:r>
            <a:r>
              <a:rPr lang="ru-RU" sz="1600" dirty="0" smtClean="0"/>
              <a:t>на </a:t>
            </a:r>
            <a:r>
              <a:rPr lang="ru-RU" sz="1600" dirty="0"/>
              <a:t>узле </a:t>
            </a:r>
            <a:r>
              <a:rPr lang="ru-RU" sz="1600" dirty="0" err="1"/>
              <a:t>Windows</a:t>
            </a:r>
            <a:r>
              <a:rPr lang="ru-RU" sz="1600" dirty="0"/>
              <a:t>, выполняя команду </a:t>
            </a:r>
            <a:r>
              <a:rPr lang="ru-RU" sz="1600" dirty="0" err="1"/>
              <a:t>ipconfig</a:t>
            </a:r>
            <a:r>
              <a:rPr lang="ru-RU" sz="1600" dirty="0"/>
              <a:t>. Другими необходимыми командами являются </a:t>
            </a:r>
            <a:r>
              <a:rPr lang="ru-RU" sz="1600" b="1" dirty="0" err="1"/>
              <a:t>ipconfig</a:t>
            </a:r>
            <a:r>
              <a:rPr lang="ru-RU" sz="1600" b="1" dirty="0"/>
              <a:t> /</a:t>
            </a:r>
            <a:r>
              <a:rPr lang="ru-RU" sz="1600" b="1" dirty="0" err="1"/>
              <a:t>all</a:t>
            </a:r>
            <a:r>
              <a:rPr lang="ru-RU" sz="1600" dirty="0"/>
              <a:t>, </a:t>
            </a:r>
            <a:r>
              <a:rPr lang="ru-RU" sz="1600" b="1" dirty="0" err="1"/>
              <a:t>ipconfig</a:t>
            </a:r>
            <a:r>
              <a:rPr lang="ru-RU" sz="1600" b="1" dirty="0"/>
              <a:t> /</a:t>
            </a:r>
            <a:r>
              <a:rPr lang="ru-RU" sz="1600" b="1" dirty="0" err="1"/>
              <a:t>release</a:t>
            </a:r>
            <a:r>
              <a:rPr lang="ru-RU" sz="1600" dirty="0" err="1"/>
              <a:t>и</a:t>
            </a:r>
            <a:r>
              <a:rPr lang="ru-RU" sz="1600" dirty="0"/>
              <a:t> </a:t>
            </a:r>
            <a:r>
              <a:rPr lang="ru-RU" sz="1600" b="1" dirty="0" err="1"/>
              <a:t>ipconfig</a:t>
            </a:r>
            <a:r>
              <a:rPr lang="ru-RU" sz="1600" b="1" dirty="0"/>
              <a:t> /</a:t>
            </a:r>
            <a:r>
              <a:rPr lang="ru-RU" sz="1600" b="1" dirty="0" err="1" smtClean="0"/>
              <a:t>renew</a:t>
            </a:r>
            <a:r>
              <a:rPr lang="ru-RU" sz="1600" b="1" dirty="0" smtClean="0"/>
              <a:t> </a:t>
            </a:r>
            <a:r>
              <a:rPr lang="ru-RU" sz="1600" dirty="0" smtClean="0"/>
              <a:t>и </a:t>
            </a:r>
            <a:r>
              <a:rPr lang="ru-RU" sz="1600" b="1" dirty="0" err="1"/>
              <a:t>ipconfig</a:t>
            </a:r>
            <a:r>
              <a:rPr lang="ru-RU" sz="1600" b="1" dirty="0"/>
              <a:t> /</a:t>
            </a:r>
            <a:r>
              <a:rPr lang="ru-RU" sz="1600" b="1" dirty="0" err="1"/>
              <a:t>displaydns</a:t>
            </a:r>
            <a:r>
              <a:rPr lang="ru-RU" sz="1600" dirty="0"/>
              <a:t>. </a:t>
            </a:r>
          </a:p>
          <a:p>
            <a:pPr rtl="0">
              <a:spcBef>
                <a:spcPts val="0"/>
              </a:spcBef>
              <a:spcAft>
                <a:spcPts val="0"/>
              </a:spcAft>
              <a:buFont typeface="Arial" panose="020B0604020202020204" pitchFamily="34" charset="0"/>
              <a:buChar char="•"/>
            </a:pPr>
            <a:r>
              <a:rPr lang="ru-RU" sz="1600" dirty="0"/>
              <a:t>Проверка параметров IP с помощью графического интерфейса на компьютере </a:t>
            </a:r>
            <a:r>
              <a:rPr lang="ru-RU" sz="1600" dirty="0" err="1"/>
              <a:t>Linux</a:t>
            </a:r>
            <a:r>
              <a:rPr lang="ru-RU" sz="1600" dirty="0"/>
              <a:t> будет отличаться в зависимости от дистрибутива </a:t>
            </a:r>
            <a:r>
              <a:rPr lang="ru-RU" sz="1600" dirty="0" err="1"/>
              <a:t>Linux</a:t>
            </a:r>
            <a:r>
              <a:rPr lang="ru-RU" sz="1600" dirty="0"/>
              <a:t> </a:t>
            </a:r>
            <a:r>
              <a:rPr lang="ru-RU" sz="1600" dirty="0" smtClean="0"/>
              <a:t>и </a:t>
            </a:r>
            <a:r>
              <a:rPr lang="ru-RU" sz="1600" dirty="0"/>
              <a:t>интерфейса рабочего стола. Необходимыми командами являются </a:t>
            </a:r>
            <a:r>
              <a:rPr lang="ru-RU" sz="1600" dirty="0" err="1"/>
              <a:t>ifconfig</a:t>
            </a:r>
            <a:r>
              <a:rPr lang="ru-RU" sz="1600" dirty="0"/>
              <a:t> и </a:t>
            </a:r>
            <a:r>
              <a:rPr lang="ru-RU" sz="1600" dirty="0" err="1"/>
              <a:t>ip</a:t>
            </a:r>
            <a:r>
              <a:rPr lang="ru-RU" sz="1600" dirty="0"/>
              <a:t> </a:t>
            </a:r>
            <a:r>
              <a:rPr lang="ru-RU" sz="1600" dirty="0" err="1"/>
              <a:t>address</a:t>
            </a:r>
            <a:r>
              <a:rPr lang="ru-RU" sz="1600" dirty="0"/>
              <a:t>. </a:t>
            </a:r>
          </a:p>
          <a:p>
            <a:pPr rtl="0">
              <a:spcBef>
                <a:spcPts val="0"/>
              </a:spcBef>
              <a:spcAft>
                <a:spcPts val="0"/>
              </a:spcAft>
              <a:buFont typeface="Arial" panose="020B0604020202020204" pitchFamily="34" charset="0"/>
              <a:buChar char="•"/>
            </a:pPr>
            <a:r>
              <a:rPr lang="ru-RU" sz="1600" dirty="0"/>
              <a:t>В графическом интерфейсе хоста </a:t>
            </a:r>
            <a:r>
              <a:rPr lang="ru-RU" sz="1600" dirty="0" err="1"/>
              <a:t>Mac</a:t>
            </a:r>
            <a:r>
              <a:rPr lang="ru-RU" sz="1600" dirty="0"/>
              <a:t> откройте Сетевые настройки &gt; Дополнительно, </a:t>
            </a:r>
            <a:r>
              <a:rPr lang="ru-RU" sz="1600" dirty="0" smtClean="0"/>
              <a:t>информация </a:t>
            </a:r>
            <a:r>
              <a:rPr lang="ru-RU" sz="1600" dirty="0"/>
              <a:t>об IP-адресации. Другие команды IP-адресации для </a:t>
            </a:r>
            <a:r>
              <a:rPr lang="ru-RU" sz="1600" dirty="0" err="1"/>
              <a:t>Mac</a:t>
            </a:r>
            <a:r>
              <a:rPr lang="ru-RU" sz="1600" dirty="0"/>
              <a:t> являются </a:t>
            </a:r>
            <a:r>
              <a:rPr lang="ru-RU" sz="1600" dirty="0" err="1"/>
              <a:t>ifconfig</a:t>
            </a:r>
            <a:r>
              <a:rPr lang="ru-RU" sz="1600" dirty="0"/>
              <a:t> и </a:t>
            </a:r>
            <a:r>
              <a:rPr lang="ru-RU" sz="1600" dirty="0" err="1"/>
              <a:t>networksetup</a:t>
            </a:r>
            <a:r>
              <a:rPr lang="ru-RU" sz="1600" dirty="0"/>
              <a:t> -</a:t>
            </a:r>
            <a:r>
              <a:rPr lang="ru-RU" sz="1600" dirty="0" err="1"/>
              <a:t>listallnetworkservices</a:t>
            </a:r>
            <a:r>
              <a:rPr lang="ru-RU" sz="1600" dirty="0"/>
              <a:t> и </a:t>
            </a:r>
            <a:r>
              <a:rPr lang="ru-RU" sz="1600" dirty="0" err="1"/>
              <a:t>networksetup</a:t>
            </a:r>
            <a:r>
              <a:rPr lang="ru-RU" sz="1600" dirty="0"/>
              <a:t> -</a:t>
            </a:r>
            <a:r>
              <a:rPr lang="ru-RU" sz="1600" dirty="0" err="1"/>
              <a:t>getinfo</a:t>
            </a:r>
            <a:r>
              <a:rPr lang="ru-RU" sz="1600" dirty="0"/>
              <a:t> &lt;</a:t>
            </a:r>
            <a:r>
              <a:rPr lang="ru-RU" sz="1600" dirty="0" err="1"/>
              <a:t>network</a:t>
            </a:r>
            <a:r>
              <a:rPr lang="ru-RU" sz="1600" dirty="0"/>
              <a:t> </a:t>
            </a:r>
            <a:r>
              <a:rPr lang="ru-RU" sz="1600" dirty="0" err="1"/>
              <a:t>service</a:t>
            </a:r>
            <a:r>
              <a:rPr lang="ru-RU" sz="1600" dirty="0"/>
              <a:t>&gt;. </a:t>
            </a:r>
          </a:p>
          <a:p>
            <a:pPr rtl="0">
              <a:spcBef>
                <a:spcPts val="0"/>
              </a:spcBef>
              <a:spcAft>
                <a:spcPts val="0"/>
              </a:spcAft>
              <a:buFont typeface="Arial" panose="020B0604020202020204" pitchFamily="34" charset="0"/>
              <a:buChar char="•"/>
            </a:pPr>
            <a:r>
              <a:rPr lang="ru-RU" sz="1600" dirty="0"/>
              <a:t>Команда </a:t>
            </a:r>
            <a:r>
              <a:rPr lang="ru-RU" sz="1600" b="1" dirty="0" err="1"/>
              <a:t>arp</a:t>
            </a:r>
            <a:r>
              <a:rPr lang="ru-RU" sz="1600" dirty="0"/>
              <a:t> выполняется из командной строки </a:t>
            </a:r>
            <a:r>
              <a:rPr lang="ru-RU" sz="1600" dirty="0" err="1" smtClean="0"/>
              <a:t>Windows</a:t>
            </a:r>
            <a:r>
              <a:rPr lang="ru-RU" sz="1600" dirty="0" smtClean="0"/>
              <a:t>. Команда </a:t>
            </a:r>
            <a:r>
              <a:rPr lang="ru-RU" sz="1600" dirty="0" err="1"/>
              <a:t>arp</a:t>
            </a:r>
            <a:r>
              <a:rPr lang="ru-RU" sz="1600" dirty="0"/>
              <a:t> –a позволяет получить список всех </a:t>
            </a:r>
            <a:r>
              <a:rPr lang="ru-RU" sz="1600" dirty="0" smtClean="0"/>
              <a:t>устройств в </a:t>
            </a:r>
            <a:r>
              <a:rPr lang="ru-RU" sz="1600" dirty="0"/>
              <a:t>ARP-кэше узла, а также IPv4-адрес, физический адрес и тип адресации (статическая/динамическая) для каждого из устройств. </a:t>
            </a:r>
          </a:p>
          <a:p>
            <a:pPr rtl="0">
              <a:spcBef>
                <a:spcPts val="0"/>
              </a:spcBef>
              <a:spcAft>
                <a:spcPts val="0"/>
              </a:spcAft>
              <a:buFont typeface="Arial" panose="020B0604020202020204" pitchFamily="34" charset="0"/>
              <a:buChar char="•"/>
            </a:pPr>
            <a:r>
              <a:rPr lang="ru-RU" sz="1600" dirty="0"/>
              <a:t>Команда </a:t>
            </a:r>
            <a:r>
              <a:rPr lang="ru-RU" sz="1600" b="1" dirty="0" err="1"/>
              <a:t>arp</a:t>
            </a:r>
            <a:r>
              <a:rPr lang="ru-RU" sz="1600" b="1" dirty="0"/>
              <a:t> -a</a:t>
            </a:r>
            <a:r>
              <a:rPr lang="ru-RU" sz="1600" dirty="0"/>
              <a:t> отображает известный IP-адрес и привязку MAC-адреса.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51846859"/>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ru-RU" sz="1400">
                <a:latin typeface="Arial" charset="0"/>
              </a:rPr>
              <a:t>Практика и контрольная работа модуля </a:t>
            </a:r>
            <a:r>
              <a:rPr lang="en-US" dirty="0">
                <a:latin typeface="Arial" charset="0"/>
              </a:rPr>
              <a:t/>
            </a:r>
            <a:br>
              <a:rPr lang="en-US" dirty="0">
                <a:latin typeface="Arial" charset="0"/>
              </a:rPr>
            </a:br>
            <a:r>
              <a:rPr lang="ru-RU">
                <a:latin typeface="Arial" charset="0"/>
              </a:rPr>
              <a:t> Что я изучил в этом модуле? (Продолжение)</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a:xfrm>
            <a:off x="144065" y="687724"/>
            <a:ext cx="9066610" cy="4155319"/>
          </a:xfrm>
        </p:spPr>
        <p:txBody>
          <a:bodyPr/>
          <a:lstStyle/>
          <a:p>
            <a:pPr rtl="0">
              <a:spcBef>
                <a:spcPts val="0"/>
              </a:spcBef>
              <a:spcAft>
                <a:spcPts val="0"/>
              </a:spcAft>
              <a:buFont typeface="Arial" panose="020B0604020202020204" pitchFamily="34" charset="0"/>
              <a:buChar char="•"/>
            </a:pPr>
            <a:r>
              <a:rPr lang="ru-RU" sz="1450" dirty="0"/>
              <a:t>Обычными командами </a:t>
            </a:r>
            <a:r>
              <a:rPr lang="ru-RU" sz="1450" b="1" dirty="0" err="1"/>
              <a:t>show</a:t>
            </a:r>
            <a:r>
              <a:rPr lang="ru-RU" sz="1450" b="1" dirty="0"/>
              <a:t> являются </a:t>
            </a:r>
            <a:r>
              <a:rPr lang="ru-RU" sz="1450" b="1" dirty="0" err="1"/>
              <a:t>show</a:t>
            </a:r>
            <a:r>
              <a:rPr lang="ru-RU" sz="1450" b="1" dirty="0"/>
              <a:t> </a:t>
            </a:r>
            <a:r>
              <a:rPr lang="ru-RU" sz="1450" b="1" dirty="0" err="1"/>
              <a:t>running-config</a:t>
            </a:r>
            <a:r>
              <a:rPr lang="ru-RU" sz="1450" dirty="0"/>
              <a:t>, </a:t>
            </a:r>
            <a:r>
              <a:rPr lang="ru-RU" sz="1450" b="1" dirty="0" err="1"/>
              <a:t>show</a:t>
            </a:r>
            <a:r>
              <a:rPr lang="ru-RU" sz="1450" b="1" dirty="0"/>
              <a:t> </a:t>
            </a:r>
            <a:r>
              <a:rPr lang="ru-RU" sz="1450" b="1" dirty="0" err="1"/>
              <a:t>interfaces</a:t>
            </a:r>
            <a:r>
              <a:rPr lang="ru-RU" sz="1450" b="1" dirty="0"/>
              <a:t>, </a:t>
            </a:r>
            <a:r>
              <a:rPr lang="ru-RU" sz="1450" b="1" dirty="0" err="1"/>
              <a:t>show</a:t>
            </a:r>
            <a:r>
              <a:rPr lang="ru-RU" sz="1450" b="1" dirty="0"/>
              <a:t> </a:t>
            </a:r>
            <a:r>
              <a:rPr lang="ru-RU" sz="1450" b="1" dirty="0" err="1"/>
              <a:t>ip</a:t>
            </a:r>
            <a:r>
              <a:rPr lang="ru-RU" sz="1450" b="1" dirty="0"/>
              <a:t> </a:t>
            </a:r>
            <a:r>
              <a:rPr lang="ru-RU" sz="1450" b="1" dirty="0" err="1"/>
              <a:t>address</a:t>
            </a:r>
            <a:r>
              <a:rPr lang="ru-RU" sz="1450" dirty="0"/>
              <a:t>, </a:t>
            </a:r>
            <a:r>
              <a:rPr lang="ru-RU" sz="1450" b="1" dirty="0" err="1"/>
              <a:t>show</a:t>
            </a:r>
            <a:r>
              <a:rPr lang="ru-RU" sz="1450" b="1" dirty="0"/>
              <a:t> </a:t>
            </a:r>
            <a:r>
              <a:rPr lang="ru-RU" sz="1450" b="1" dirty="0" err="1"/>
              <a:t>arp</a:t>
            </a:r>
            <a:r>
              <a:rPr lang="ru-RU" sz="1450" dirty="0"/>
              <a:t>, </a:t>
            </a:r>
            <a:r>
              <a:rPr lang="ru-RU" sz="1450" b="1" dirty="0" err="1"/>
              <a:t>show</a:t>
            </a:r>
            <a:r>
              <a:rPr lang="ru-RU" sz="1450" b="1" dirty="0"/>
              <a:t> </a:t>
            </a:r>
            <a:r>
              <a:rPr lang="ru-RU" sz="1450" b="1" dirty="0" err="1"/>
              <a:t>ip</a:t>
            </a:r>
            <a:r>
              <a:rPr lang="ru-RU" sz="1450" b="1" dirty="0"/>
              <a:t> </a:t>
            </a:r>
            <a:r>
              <a:rPr lang="ru-RU" sz="1450" b="1" dirty="0" err="1"/>
              <a:t>route</a:t>
            </a:r>
            <a:r>
              <a:rPr lang="ru-RU" sz="1450" dirty="0"/>
              <a:t>, </a:t>
            </a:r>
            <a:r>
              <a:rPr lang="ru-RU" sz="1450" b="1" dirty="0" err="1"/>
              <a:t>show</a:t>
            </a:r>
            <a:r>
              <a:rPr lang="ru-RU" sz="1450" b="1" dirty="0"/>
              <a:t> </a:t>
            </a:r>
            <a:r>
              <a:rPr lang="ru-RU" sz="1450" b="1" dirty="0" err="1"/>
              <a:t>protocols</a:t>
            </a:r>
            <a:r>
              <a:rPr lang="ru-RU" sz="1450" dirty="0" err="1"/>
              <a:t>и</a:t>
            </a:r>
            <a:r>
              <a:rPr lang="ru-RU" sz="1450" dirty="0"/>
              <a:t> </a:t>
            </a:r>
            <a:r>
              <a:rPr lang="ru-RU" sz="1450" b="1" dirty="0" err="1"/>
              <a:t>show</a:t>
            </a:r>
            <a:r>
              <a:rPr lang="ru-RU" sz="1450" b="1" dirty="0"/>
              <a:t> </a:t>
            </a:r>
            <a:r>
              <a:rPr lang="ru-RU" sz="1450" b="1" dirty="0" err="1"/>
              <a:t>version</a:t>
            </a:r>
            <a:r>
              <a:rPr lang="ru-RU" sz="1450" dirty="0"/>
              <a:t>. Команда </a:t>
            </a:r>
            <a:r>
              <a:rPr lang="ru-RU" sz="1450" b="1" dirty="0" err="1"/>
              <a:t>show</a:t>
            </a:r>
            <a:r>
              <a:rPr lang="ru-RU" sz="1450" b="1" dirty="0"/>
              <a:t> </a:t>
            </a:r>
            <a:r>
              <a:rPr lang="ru-RU" sz="1450" b="1" dirty="0" err="1"/>
              <a:t>cdp</a:t>
            </a:r>
            <a:r>
              <a:rPr lang="ru-RU" sz="1450" b="1" dirty="0"/>
              <a:t> </a:t>
            </a:r>
            <a:r>
              <a:rPr lang="ru-RU" sz="1450" b="1" dirty="0" err="1"/>
              <a:t>neighbor</a:t>
            </a:r>
            <a:r>
              <a:rPr lang="ru-RU" sz="1450" dirty="0"/>
              <a:t> предоставляет следующие сведения о каждом из соседних устройств CDP: идентификаторы устройств, список адресов, идентификатор порта, список функций и платформу. </a:t>
            </a:r>
          </a:p>
          <a:p>
            <a:pPr rtl="0">
              <a:spcBef>
                <a:spcPts val="0"/>
              </a:spcBef>
              <a:spcAft>
                <a:spcPts val="0"/>
              </a:spcAft>
              <a:buFont typeface="Arial" panose="020B0604020202020204" pitchFamily="34" charset="0"/>
              <a:buChar char="•"/>
            </a:pPr>
            <a:r>
              <a:rPr lang="ru-RU" sz="1450" dirty="0"/>
              <a:t>Команда </a:t>
            </a:r>
            <a:r>
              <a:rPr lang="ru-RU" sz="1450" b="1" dirty="0" err="1"/>
              <a:t>show</a:t>
            </a:r>
            <a:r>
              <a:rPr lang="ru-RU" sz="1450" b="1" dirty="0"/>
              <a:t> </a:t>
            </a:r>
            <a:r>
              <a:rPr lang="ru-RU" sz="1450" b="1" dirty="0" err="1"/>
              <a:t>cdp</a:t>
            </a:r>
            <a:r>
              <a:rPr lang="ru-RU" sz="1450" b="1" dirty="0"/>
              <a:t> </a:t>
            </a:r>
            <a:r>
              <a:rPr lang="ru-RU" sz="1450" b="1" dirty="0" err="1"/>
              <a:t>neighbors</a:t>
            </a:r>
            <a:r>
              <a:rPr lang="ru-RU" sz="1450" b="1" dirty="0"/>
              <a:t> </a:t>
            </a:r>
            <a:r>
              <a:rPr lang="ru-RU" sz="1450" b="1" dirty="0" err="1"/>
              <a:t>detail</a:t>
            </a:r>
            <a:r>
              <a:rPr lang="ru-RU" sz="1450" dirty="0"/>
              <a:t> позволяет определить наличие ошибок конфигурации IP в любом из соседних устройств CDP </a:t>
            </a:r>
          </a:p>
          <a:p>
            <a:pPr rtl="0">
              <a:spcBef>
                <a:spcPts val="0"/>
              </a:spcBef>
              <a:spcAft>
                <a:spcPts val="0"/>
              </a:spcAft>
              <a:buFont typeface="Arial" panose="020B0604020202020204" pitchFamily="34" charset="0"/>
              <a:buChar char="•"/>
            </a:pPr>
            <a:r>
              <a:rPr lang="ru-RU" sz="1450" dirty="0"/>
              <a:t>В результатах выполнения команды </a:t>
            </a:r>
            <a:r>
              <a:rPr lang="ru-RU" sz="1450" b="1" dirty="0" err="1"/>
              <a:t>show</a:t>
            </a:r>
            <a:r>
              <a:rPr lang="ru-RU" sz="1450" b="1" dirty="0"/>
              <a:t> </a:t>
            </a:r>
            <a:r>
              <a:rPr lang="ru-RU" sz="1450" b="1" dirty="0" err="1"/>
              <a:t>ip</a:t>
            </a:r>
            <a:r>
              <a:rPr lang="ru-RU" sz="1450" b="1" dirty="0"/>
              <a:t> </a:t>
            </a:r>
            <a:r>
              <a:rPr lang="ru-RU" sz="1450" b="1" dirty="0" err="1"/>
              <a:t>interface</a:t>
            </a:r>
            <a:r>
              <a:rPr lang="ru-RU" sz="1450" b="1" dirty="0"/>
              <a:t> </a:t>
            </a:r>
            <a:r>
              <a:rPr lang="ru-RU" sz="1450" b="1" dirty="0" err="1"/>
              <a:t>brief</a:t>
            </a:r>
            <a:r>
              <a:rPr lang="ru-RU" sz="1450" dirty="0"/>
              <a:t> отображаются все интерфейсы на маршрутизаторе, </a:t>
            </a:r>
            <a:r>
              <a:rPr lang="ru-RU" sz="1450" dirty="0" smtClean="0"/>
              <a:t>IP-адрес на интерфейсах </a:t>
            </a:r>
            <a:r>
              <a:rPr lang="ru-RU" sz="1450" dirty="0"/>
              <a:t>и рабочее состояние интерфейса.</a:t>
            </a:r>
          </a:p>
          <a:p>
            <a:pPr rtl="0">
              <a:spcBef>
                <a:spcPts val="0"/>
              </a:spcBef>
              <a:spcAft>
                <a:spcPts val="0"/>
              </a:spcAft>
              <a:buFont typeface="Arial" panose="020B0604020202020204" pitchFamily="34" charset="0"/>
              <a:buChar char="•"/>
            </a:pPr>
            <a:r>
              <a:rPr lang="ru-RU" sz="1450" dirty="0"/>
              <a:t>Шесть основных шагов по устранению неполадок Шаг 1. Выявление неполадки. Шаг 2. Выработка предположений относительно возможных причин. Шаг 3. Проверка предположений для определения причины. Шаг 4. Разработка плана действий для решения проблемы и его реализация. Шаг 5. Полная проверка функционального состояния сети и принятие профилактических мер Шаг 6. Документирование полученных данных, принятых </a:t>
            </a:r>
            <a:r>
              <a:rPr lang="ru-RU" sz="1450" dirty="0" smtClean="0"/>
              <a:t>мер,  </a:t>
            </a:r>
            <a:r>
              <a:rPr lang="ru-RU" sz="1450" dirty="0"/>
              <a:t>результатов.</a:t>
            </a:r>
          </a:p>
          <a:p>
            <a:pPr rtl="0">
              <a:spcBef>
                <a:spcPts val="0"/>
              </a:spcBef>
              <a:spcAft>
                <a:spcPts val="0"/>
              </a:spcAft>
              <a:buFont typeface="Arial" panose="020B0604020202020204" pitchFamily="34" charset="0"/>
              <a:buChar char="•"/>
            </a:pPr>
            <a:r>
              <a:rPr lang="ru-RU" sz="1450" dirty="0"/>
              <a:t>Если требуется решение руководителя, нужны особые знания или у технического специалиста нет нужного уровня доступа к сети, проблему необходимо </a:t>
            </a:r>
            <a:r>
              <a:rPr lang="ru-RU" sz="1450" dirty="0" smtClean="0"/>
              <a:t>передать на уровень выше. </a:t>
            </a:r>
            <a:endParaRPr lang="ru-RU" sz="1450" dirty="0"/>
          </a:p>
          <a:p>
            <a:pPr rtl="0">
              <a:spcBef>
                <a:spcPts val="0"/>
              </a:spcBef>
              <a:spcAft>
                <a:spcPts val="0"/>
              </a:spcAft>
              <a:buFont typeface="Arial" panose="020B0604020202020204" pitchFamily="34" charset="0"/>
              <a:buChar char="•"/>
            </a:pPr>
            <a:r>
              <a:rPr lang="ru-RU" sz="1450" dirty="0"/>
              <a:t>Процессы, протоколы, механизмы и события IOS генерируют сообщения для индикации их состояния. Команда </a:t>
            </a:r>
            <a:r>
              <a:rPr lang="ru-RU" sz="1450" dirty="0" err="1"/>
              <a:t>debug</a:t>
            </a:r>
            <a:r>
              <a:rPr lang="ru-RU" sz="1450" dirty="0"/>
              <a:t> в IOS </a:t>
            </a:r>
            <a:r>
              <a:rPr lang="ru-RU" sz="1450" dirty="0" smtClean="0"/>
              <a:t>позволяет </a:t>
            </a:r>
            <a:r>
              <a:rPr lang="ru-RU" sz="1450" dirty="0"/>
              <a:t>отобразить эти сообщения в реальном </a:t>
            </a:r>
            <a:r>
              <a:rPr lang="ru-RU" sz="1450" dirty="0" smtClean="0"/>
              <a:t>времени. </a:t>
            </a:r>
            <a:endParaRPr lang="ru-RU" sz="1450" dirty="0"/>
          </a:p>
          <a:p>
            <a:pPr rtl="0">
              <a:spcBef>
                <a:spcPts val="0"/>
              </a:spcBef>
              <a:spcAft>
                <a:spcPts val="0"/>
              </a:spcAft>
              <a:buFont typeface="Arial" panose="020B0604020202020204" pitchFamily="34" charset="0"/>
              <a:buChar char="•"/>
            </a:pPr>
            <a:r>
              <a:rPr lang="ru-RU" sz="1450" dirty="0"/>
              <a:t>Чтобы включить отображение сообщений журнала на терминале (виртуальной консоли), используйте команду </a:t>
            </a:r>
            <a:r>
              <a:rPr lang="ru-RU" sz="1450" dirty="0" err="1"/>
              <a:t>terminal</a:t>
            </a:r>
            <a:r>
              <a:rPr lang="ru-RU" sz="1450" dirty="0"/>
              <a:t> </a:t>
            </a:r>
            <a:r>
              <a:rPr lang="ru-RU" sz="1450" dirty="0" err="1"/>
              <a:t>monitor</a:t>
            </a:r>
            <a:r>
              <a:rPr lang="ru-RU" sz="1450" dirty="0"/>
              <a:t> в привилегированном режиме EXEC.</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9656539"/>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r>
              <a:rPr lang="ru-RU" sz="1400" dirty="0" smtClean="0">
                <a:latin typeface="Arial" charset="0"/>
              </a:rPr>
              <a:t>Модуль </a:t>
            </a:r>
            <a:r>
              <a:rPr lang="ru-RU" sz="1400" dirty="0">
                <a:latin typeface="Arial" charset="0"/>
              </a:rPr>
              <a:t>17: Организация небольшой </a:t>
            </a:r>
            <a:r>
              <a:rPr lang="ru-RU" sz="1400" dirty="0">
                <a:latin typeface="Arial" charset="0"/>
              </a:rPr>
              <a:t>сети</a:t>
            </a:r>
            <a:r>
              <a:rPr lang="en-US" dirty="0" smtClean="0">
                <a:latin typeface="Arial" charset="0"/>
              </a:rPr>
              <a:t/>
            </a:r>
            <a:br>
              <a:rPr lang="en-US" dirty="0" smtClean="0">
                <a:latin typeface="Arial" charset="0"/>
              </a:rPr>
            </a:br>
            <a:r>
              <a:rPr lang="ru-RU" dirty="0" smtClean="0">
                <a:latin typeface="Arial" charset="0"/>
              </a:rPr>
              <a:t>Новые </a:t>
            </a:r>
            <a:r>
              <a:rPr lang="ru-RU" dirty="0">
                <a:latin typeface="Arial" charset="0"/>
              </a:rPr>
              <a:t>термины и команды</a:t>
            </a:r>
            <a:endParaRPr lang="ru-RU" dirty="0">
              <a:latin typeface="Arial" charset="0"/>
            </a:endParaRP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98944"/>
            <a:ext cx="4427935" cy="4155319"/>
          </a:xfrm>
        </p:spPr>
        <p:txBody>
          <a:bodyPr/>
          <a:lstStyle/>
          <a:p>
            <a:pPr rtl="0">
              <a:buFont typeface="Arial" panose="020B0604020202020204" pitchFamily="34" charset="0"/>
              <a:buChar char="•"/>
            </a:pPr>
            <a:r>
              <a:rPr lang="ru-RU" sz="1400"/>
              <a:t>network applications</a:t>
            </a:r>
          </a:p>
          <a:p>
            <a:pPr rtl="0">
              <a:buFont typeface="Arial" panose="020B0604020202020204" pitchFamily="34" charset="0"/>
              <a:buChar char="•"/>
            </a:pPr>
            <a:r>
              <a:rPr lang="ru-RU" sz="1400"/>
              <a:t>application layer services</a:t>
            </a:r>
          </a:p>
          <a:p>
            <a:pPr rtl="0">
              <a:buFont typeface="Arial" panose="020B0604020202020204" pitchFamily="34" charset="0"/>
              <a:buChar char="•"/>
            </a:pPr>
            <a:r>
              <a:rPr lang="ru-RU" sz="1400"/>
              <a:t>extended ping</a:t>
            </a:r>
          </a:p>
          <a:p>
            <a:pPr rtl="0">
              <a:buFont typeface="Arial" panose="020B0604020202020204" pitchFamily="34" charset="0"/>
              <a:buChar char="•"/>
            </a:pPr>
            <a:r>
              <a:rPr lang="ru-RU" sz="1400"/>
              <a:t>extended traceroute</a:t>
            </a:r>
          </a:p>
          <a:p>
            <a:pPr rtl="0">
              <a:buFont typeface="Arial" panose="020B0604020202020204" pitchFamily="34" charset="0"/>
              <a:buChar char="•"/>
            </a:pPr>
            <a:r>
              <a:rPr lang="ru-RU" sz="1400"/>
              <a:t>network Baseline</a:t>
            </a:r>
          </a:p>
          <a:p>
            <a:pPr rtl="0">
              <a:buFont typeface="Arial" panose="020B0604020202020204" pitchFamily="34" charset="0"/>
              <a:buChar char="•"/>
            </a:pPr>
            <a:r>
              <a:rPr lang="ru-RU" sz="1400" b="1"/>
              <a:t>ifconfig</a:t>
            </a:r>
          </a:p>
          <a:p>
            <a:pPr rtl="0">
              <a:buFont typeface="Arial" panose="020B0604020202020204" pitchFamily="34" charset="0"/>
              <a:buChar char="•"/>
            </a:pPr>
            <a:r>
              <a:rPr lang="ru-RU" sz="1400" b="1"/>
              <a:t>netsh interface ip delete arpcache</a:t>
            </a:r>
          </a:p>
          <a:p>
            <a:pPr rtl="0">
              <a:buFont typeface="Arial" panose="020B0604020202020204" pitchFamily="34" charset="0"/>
              <a:buChar char="•"/>
            </a:pPr>
            <a:r>
              <a:rPr lang="ru-RU" sz="1400"/>
              <a:t>scientific method</a:t>
            </a:r>
          </a:p>
          <a:p>
            <a:pPr rtl="0">
              <a:buFont typeface="Arial" panose="020B0604020202020204" pitchFamily="34" charset="0"/>
              <a:buChar char="•"/>
            </a:pPr>
            <a:r>
              <a:rPr lang="ru-RU" sz="1400" b="1"/>
              <a:t>debug</a:t>
            </a:r>
          </a:p>
          <a:p>
            <a:pPr rtl="0">
              <a:buFont typeface="Arial" panose="020B0604020202020204" pitchFamily="34" charset="0"/>
              <a:buChar char="•"/>
            </a:pPr>
            <a:r>
              <a:rPr lang="ru-RU" sz="1400" b="1"/>
              <a:t>terminal monitor</a:t>
            </a:r>
          </a:p>
          <a:p>
            <a:endParaRPr lang="en-US" sz="1400" dirty="0"/>
          </a:p>
          <a:p>
            <a:endParaRPr lang="en-US" sz="14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r>
              <a:rPr lang="ru-RU" dirty="0"/>
              <a:t>Модуль 17: </a:t>
            </a:r>
            <a:r>
              <a:rPr lang="ru-RU" dirty="0" smtClean="0"/>
              <a:t>Задания (Продолжение</a:t>
            </a:r>
            <a:r>
              <a:rPr lang="ru-RU" dirty="0" smtClean="0"/>
              <a:t>)</a:t>
            </a:r>
            <a:endParaRPr lang="ru-RU" dirty="0"/>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ru-RU" dirty="0"/>
              <a:t>Какие задания представлены в этом модуле?</a:t>
            </a:r>
            <a:endParaRPr lang="en-US" dirty="0"/>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101254865"/>
              </p:ext>
            </p:extLst>
          </p:nvPr>
        </p:nvGraphicFramePr>
        <p:xfrm>
          <a:off x="455999" y="1082042"/>
          <a:ext cx="8229418" cy="135378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3862305">
                  <a:extLst>
                    <a:ext uri="{9D8B030D-6E8A-4147-A177-3AD203B41FA5}">
                      <a16:colId xmlns:a16="http://schemas.microsoft.com/office/drawing/2014/main" val="20002"/>
                    </a:ext>
                  </a:extLst>
                </a:gridCol>
                <a:gridCol w="1379644">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ru-RU" sz="1200" dirty="0" smtClean="0"/>
                        <a:t>Страница#</a:t>
                      </a:r>
                      <a:endParaRPr lang="ru-RU" sz="1200" dirty="0"/>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200" dirty="0" smtClean="0"/>
                        <a:t>Тип</a:t>
                      </a:r>
                      <a:r>
                        <a:rPr lang="ru-RU" sz="1200" baseline="0" dirty="0" smtClean="0"/>
                        <a:t> задания</a:t>
                      </a:r>
                      <a:endParaRPr lang="ru-RU" sz="1200" dirty="0"/>
                    </a:p>
                  </a:txBody>
                  <a:tcPr marL="68580" marR="68580" marT="34290" marB="34290" anchor="ctr"/>
                </a:tc>
                <a:tc>
                  <a:txBody>
                    <a:bodyPr/>
                    <a:lstStyle/>
                    <a:p>
                      <a:pPr rtl="0"/>
                      <a:r>
                        <a:rPr lang="ru-RU" sz="1200" dirty="0" smtClean="0"/>
                        <a:t>Название</a:t>
                      </a:r>
                      <a:endParaRPr lang="ru-RU" sz="1200" dirty="0"/>
                    </a:p>
                  </a:txBody>
                  <a:tcPr marL="68580" marR="68580" marT="34290" marB="34290" anchor="ctr"/>
                </a:tc>
                <a:tc>
                  <a:txBody>
                    <a:bodyPr/>
                    <a:lstStyle/>
                    <a:p>
                      <a:pPr rtl="0"/>
                      <a:r>
                        <a:rPr lang="ru-RU" sz="1200" dirty="0" smtClean="0"/>
                        <a:t>Функционал</a:t>
                      </a:r>
                      <a:endParaRPr lang="ru-RU" sz="1200" dirty="0"/>
                    </a:p>
                  </a:txBody>
                  <a:tcPr marL="68580" marR="68580" marT="34290" marB="34290" anchor="ctr"/>
                </a:tc>
                <a:extLst>
                  <a:ext uri="{0D108BD9-81ED-4DB2-BD59-A6C34878D82A}">
                    <a16:rowId xmlns:a16="http://schemas.microsoft.com/office/drawing/2014/main" val="10000"/>
                  </a:ext>
                </a:extLst>
              </a:tr>
              <a:tr h="350784">
                <a:tc>
                  <a:txBody>
                    <a:bodyPr/>
                    <a:lstStyle/>
                    <a:p>
                      <a:pPr algn="ctr" rtl="0"/>
                      <a:r>
                        <a:rPr lang="ru-RU" sz="1100">
                          <a:solidFill>
                            <a:srgbClr val="000000"/>
                          </a:solidFill>
                        </a:rPr>
                        <a:t>17.8.1</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Лабораторная</a:t>
                      </a:r>
                      <a:r>
                        <a:rPr lang="ru-RU" sz="1100" baseline="0" dirty="0" smtClean="0">
                          <a:solidFill>
                            <a:srgbClr val="000000"/>
                          </a:solidFill>
                        </a:rPr>
                        <a:t> работа</a:t>
                      </a:r>
                      <a:endParaRPr lang="ru-RU" sz="1100" dirty="0">
                        <a:solidFill>
                          <a:srgbClr val="000000"/>
                        </a:solidFill>
                      </a:endParaRPr>
                    </a:p>
                  </a:txBody>
                  <a:tcPr marL="68580" marR="68580" marT="34290" marB="34290" anchor="ctr"/>
                </a:tc>
                <a:tc>
                  <a:txBody>
                    <a:bodyPr/>
                    <a:lstStyle/>
                    <a:p>
                      <a:pPr rtl="0"/>
                      <a:r>
                        <a:rPr lang="ru-RU" sz="1100" dirty="0" smtClean="0">
                          <a:solidFill>
                            <a:srgbClr val="000000"/>
                          </a:solidFill>
                        </a:rPr>
                        <a:t>Проектирование и построение сети малого предприятия</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1"/>
                  </a:ext>
                </a:extLst>
              </a:tr>
              <a:tr h="350784">
                <a:tc>
                  <a:txBody>
                    <a:bodyPr/>
                    <a:lstStyle/>
                    <a:p>
                      <a:pPr algn="ctr" rtl="0"/>
                      <a:r>
                        <a:rPr lang="ru-RU" sz="1100">
                          <a:solidFill>
                            <a:srgbClr val="000000"/>
                          </a:solidFill>
                        </a:rPr>
                        <a:t>17.8.2</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100">
                          <a:solidFill>
                            <a:srgbClr val="000000"/>
                          </a:solidFill>
                        </a:rPr>
                        <a:t>Packet Tracer</a:t>
                      </a:r>
                    </a:p>
                  </a:txBody>
                  <a:tcPr marL="68580" marR="68580" marT="34290" marB="34290" anchor="ctr"/>
                </a:tc>
                <a:tc>
                  <a:txBody>
                    <a:bodyPr/>
                    <a:lstStyle/>
                    <a:p>
                      <a:pPr rtl="0"/>
                      <a:r>
                        <a:rPr lang="ru-RU" sz="1100" dirty="0" smtClean="0">
                          <a:solidFill>
                            <a:srgbClr val="000000"/>
                          </a:solidFill>
                        </a:rPr>
                        <a:t>Отработка комплексных практических навыков</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6"/>
                  </a:ext>
                </a:extLst>
              </a:tr>
              <a:tr h="350784">
                <a:tc>
                  <a:txBody>
                    <a:bodyPr/>
                    <a:lstStyle/>
                    <a:p>
                      <a:pPr algn="ctr" rtl="0"/>
                      <a:r>
                        <a:rPr lang="ru-RU" sz="1100">
                          <a:solidFill>
                            <a:srgbClr val="000000"/>
                          </a:solidFill>
                        </a:rPr>
                        <a:t>17.8.3</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dirty="0" smtClean="0">
                          <a:solidFill>
                            <a:srgbClr val="000000"/>
                          </a:solidFill>
                        </a:rPr>
                        <a:t>Поиск и устранение неполадок</a:t>
                      </a:r>
                      <a:endParaRPr lang="ru-RU" sz="1100" dirty="0">
                        <a:solidFill>
                          <a:srgbClr val="000000"/>
                        </a:solidFill>
                      </a:endParaRP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ru-RU" sz="1100" kern="1200" dirty="0" smtClean="0">
                          <a:solidFill>
                            <a:srgbClr val="000000"/>
                          </a:solidFill>
                          <a:latin typeface="+mn-lt"/>
                          <a:ea typeface="+mn-ea"/>
                          <a:cs typeface="+mn-cs"/>
                        </a:rPr>
                        <a:t>Рекомендовано</a:t>
                      </a:r>
                    </a:p>
                  </a:txBody>
                  <a:tcPr marL="68580" marR="68580" marT="34290" marB="34290" anchor="ctr"/>
                </a:tc>
                <a:extLst>
                  <a:ext uri="{0D108BD9-81ED-4DB2-BD59-A6C34878D82A}">
                    <a16:rowId xmlns:a16="http://schemas.microsoft.com/office/drawing/2014/main" val="10008"/>
                  </a:ext>
                </a:extLst>
              </a:tr>
            </a:tbl>
          </a:graphicData>
        </a:graphic>
      </p:graphicFrame>
    </p:spTree>
    <p:custDataLst>
      <p:tags r:id="rId1"/>
    </p:custDataLst>
    <p:extLst>
      <p:ext uri="{BB962C8B-B14F-4D97-AF65-F5344CB8AC3E}">
        <p14:creationId xmlns:p14="http://schemas.microsoft.com/office/powerpoint/2010/main" val="4062081102"/>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519426"/>
          </a:xfrm>
        </p:spPr>
        <p:txBody>
          <a:bodyPr/>
          <a:lstStyle/>
          <a:p>
            <a:r>
              <a:rPr lang="ru-RU" dirty="0"/>
              <a:t>Модуль </a:t>
            </a:r>
            <a:r>
              <a:rPr lang="ru-RU" dirty="0" smtClean="0"/>
              <a:t>17: </a:t>
            </a:r>
            <a:r>
              <a:rPr lang="ru-RU" dirty="0"/>
              <a:t>Рекомендации</a:t>
            </a:r>
            <a:endParaRPr lang="ru-RU" dirty="0"/>
          </a:p>
        </p:txBody>
      </p:sp>
      <p:sp>
        <p:nvSpPr>
          <p:cNvPr id="11266" name="Rectangle 34"/>
          <p:cNvSpPr>
            <a:spLocks noGrp="1" noChangeArrowheads="1"/>
          </p:cNvSpPr>
          <p:nvPr>
            <p:ph idx="1"/>
          </p:nvPr>
        </p:nvSpPr>
        <p:spPr>
          <a:xfrm>
            <a:off x="90487" y="600065"/>
            <a:ext cx="8963025" cy="4155319"/>
          </a:xfrm>
        </p:spPr>
        <p:txBody>
          <a:bodyPr/>
          <a:lstStyle/>
          <a:p>
            <a:pPr marL="0" indent="0">
              <a:lnSpc>
                <a:spcPct val="85000"/>
              </a:lnSpc>
              <a:spcBef>
                <a:spcPct val="30000"/>
              </a:spcBef>
              <a:buNone/>
            </a:pPr>
            <a:r>
              <a:rPr lang="ru-RU" sz="1600" dirty="0"/>
              <a:t>Перед обучением по модулю </a:t>
            </a:r>
            <a:r>
              <a:rPr lang="ru-RU" sz="1600" dirty="0" smtClean="0"/>
              <a:t>17 </a:t>
            </a:r>
            <a:r>
              <a:rPr lang="ru-RU" sz="1600" dirty="0"/>
              <a:t>инструктор должен:</a:t>
            </a:r>
          </a:p>
          <a:p>
            <a:pPr>
              <a:lnSpc>
                <a:spcPct val="85000"/>
              </a:lnSpc>
              <a:spcBef>
                <a:spcPct val="30000"/>
              </a:spcBef>
              <a:buFont typeface="Arial" panose="020B0604020202020204" pitchFamily="34" charset="0"/>
              <a:buChar char="•"/>
            </a:pPr>
            <a:r>
              <a:rPr lang="ru-RU" sz="1600" dirty="0"/>
              <a:t>Просмотреть задания и лабораторные работы для этого модуля.</a:t>
            </a:r>
          </a:p>
          <a:p>
            <a:pPr>
              <a:lnSpc>
                <a:spcPct val="85000"/>
              </a:lnSpc>
              <a:spcBef>
                <a:spcPct val="30000"/>
              </a:spcBef>
              <a:buFont typeface="Arial" panose="020B0604020202020204" pitchFamily="34" charset="0"/>
              <a:buChar char="•"/>
            </a:pPr>
            <a:r>
              <a:rPr lang="ru-RU" sz="1600" dirty="0"/>
              <a:t>Постараться включить как можно больше вопросов, чтобы привлечь внимание учащихся во время презентации в классе.</a:t>
            </a:r>
          </a:p>
          <a:p>
            <a:pPr>
              <a:lnSpc>
                <a:spcPct val="85000"/>
              </a:lnSpc>
              <a:spcBef>
                <a:spcPct val="30000"/>
              </a:spcBef>
              <a:buFont typeface="Arial" panose="020B0604020202020204" pitchFamily="34" charset="0"/>
              <a:buChar char="•"/>
            </a:pPr>
            <a:r>
              <a:rPr lang="ru-RU" sz="1600" dirty="0"/>
              <a:t>После этого модуля доступен экзамен «Построение и защита малой сети», охватывающий модули </a:t>
            </a:r>
            <a:r>
              <a:rPr lang="ru-RU" sz="1600" dirty="0" smtClean="0"/>
              <a:t>16-17</a:t>
            </a:r>
            <a:r>
              <a:rPr lang="ru-RU" sz="1600" dirty="0" smtClean="0"/>
              <a:t>.</a:t>
            </a:r>
            <a:endParaRPr lang="ru-RU" sz="1600" dirty="0"/>
          </a:p>
          <a:p>
            <a:pPr marL="0" indent="0" rtl="0">
              <a:lnSpc>
                <a:spcPct val="85000"/>
              </a:lnSpc>
              <a:spcBef>
                <a:spcPct val="30000"/>
              </a:spcBef>
              <a:buNone/>
            </a:pPr>
            <a:r>
              <a:rPr lang="ru-RU" sz="1600" dirty="0" smtClean="0"/>
              <a:t>Тема </a:t>
            </a:r>
            <a:r>
              <a:rPr lang="ru-RU" sz="1600" dirty="0"/>
              <a:t>17.1</a:t>
            </a:r>
          </a:p>
          <a:p>
            <a:pPr lvl="1">
              <a:lnSpc>
                <a:spcPct val="85000"/>
              </a:lnSpc>
              <a:spcBef>
                <a:spcPct val="30000"/>
              </a:spcBef>
            </a:pPr>
            <a:r>
              <a:rPr lang="ru-RU" sz="1600" dirty="0"/>
              <a:t>Спросите студентов или проведите обсуждение в классе</a:t>
            </a:r>
          </a:p>
          <a:p>
            <a:pPr lvl="2">
              <a:lnSpc>
                <a:spcPct val="85000"/>
              </a:lnSpc>
              <a:spcBef>
                <a:spcPct val="30000"/>
              </a:spcBef>
            </a:pPr>
            <a:r>
              <a:rPr lang="ru-RU" sz="1600" dirty="0"/>
              <a:t>Какой относительно недорогой метод обеспечения избыточности </a:t>
            </a:r>
            <a:r>
              <a:rPr lang="ru-RU" sz="1600" dirty="0" smtClean="0"/>
              <a:t>восходящего канала связи </a:t>
            </a:r>
            <a:r>
              <a:rPr lang="ru-RU" sz="1600" dirty="0"/>
              <a:t>доступен для малого бизнеса?</a:t>
            </a:r>
          </a:p>
          <a:p>
            <a:pPr lvl="2">
              <a:lnSpc>
                <a:spcPct val="85000"/>
              </a:lnSpc>
              <a:spcBef>
                <a:spcPct val="30000"/>
              </a:spcBef>
            </a:pPr>
            <a:r>
              <a:rPr lang="ru-RU" sz="1600" dirty="0"/>
              <a:t>Как лучше всего сбалансировать доступность устройств «все в одном» с необходимостью резервирования?</a:t>
            </a:r>
            <a:endParaRPr lang="ru-RU" sz="1600"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Модуль </a:t>
            </a:r>
            <a:r>
              <a:rPr lang="ru-RU" dirty="0" smtClean="0"/>
              <a:t>17: Рекомендации (Продолжение</a:t>
            </a:r>
            <a:r>
              <a:rPr lang="ru-RU" dirty="0" smtClean="0"/>
              <a:t>)</a:t>
            </a:r>
            <a:endParaRPr lang="ru-RU" dirty="0"/>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ru-RU" sz="1400" dirty="0"/>
              <a:t>Тема</a:t>
            </a:r>
            <a:r>
              <a:rPr lang="ru-RU" dirty="0" smtClean="0"/>
              <a:t> </a:t>
            </a:r>
            <a:r>
              <a:rPr lang="ru-RU" dirty="0"/>
              <a:t>17.2</a:t>
            </a:r>
          </a:p>
          <a:p>
            <a:pPr lvl="1">
              <a:lnSpc>
                <a:spcPct val="85000"/>
              </a:lnSpc>
              <a:spcBef>
                <a:spcPct val="30000"/>
              </a:spcBef>
            </a:pPr>
            <a:r>
              <a:rPr lang="ru-RU" sz="1500" dirty="0" smtClean="0"/>
              <a:t>Спросите </a:t>
            </a:r>
            <a:r>
              <a:rPr lang="ru-RU" sz="1500" dirty="0"/>
              <a:t>студентов или проведите обсуждение в классе</a:t>
            </a:r>
          </a:p>
          <a:p>
            <a:pPr lvl="2">
              <a:lnSpc>
                <a:spcPct val="85000"/>
              </a:lnSpc>
              <a:spcBef>
                <a:spcPct val="30000"/>
              </a:spcBef>
            </a:pPr>
            <a:r>
              <a:rPr lang="ru-RU" sz="1500" dirty="0"/>
              <a:t>Как вы думаете, общее восприятие облачных сервисов влияет на использование приложений в малых компаниях?</a:t>
            </a:r>
          </a:p>
          <a:p>
            <a:pPr lvl="2">
              <a:lnSpc>
                <a:spcPct val="85000"/>
              </a:lnSpc>
              <a:spcBef>
                <a:spcPct val="30000"/>
              </a:spcBef>
            </a:pPr>
            <a:r>
              <a:rPr lang="ru-RU" sz="1500" dirty="0" smtClean="0"/>
              <a:t>Какое обычное </a:t>
            </a:r>
            <a:r>
              <a:rPr lang="ru-RU" sz="1500" dirty="0"/>
              <a:t>сетевое </a:t>
            </a:r>
            <a:r>
              <a:rPr lang="ru-RU" sz="1500" dirty="0" smtClean="0"/>
              <a:t>бизнес-приложение не </a:t>
            </a:r>
            <a:r>
              <a:rPr lang="ru-RU" sz="1500" dirty="0"/>
              <a:t>указано в </a:t>
            </a:r>
            <a:r>
              <a:rPr lang="ru-RU" sz="1500" dirty="0" smtClean="0"/>
              <a:t>модуле?</a:t>
            </a:r>
            <a:endParaRPr lang="ru-RU" sz="1500" dirty="0"/>
          </a:p>
          <a:p>
            <a:pPr marL="0" indent="0">
              <a:lnSpc>
                <a:spcPct val="85000"/>
              </a:lnSpc>
              <a:spcBef>
                <a:spcPct val="30000"/>
              </a:spcBef>
              <a:buNone/>
            </a:pPr>
            <a:r>
              <a:rPr lang="ru-RU" sz="1400" dirty="0"/>
              <a:t>Тема</a:t>
            </a:r>
            <a:r>
              <a:rPr lang="ru-RU" dirty="0" smtClean="0"/>
              <a:t> </a:t>
            </a:r>
            <a:r>
              <a:rPr lang="ru-RU" dirty="0"/>
              <a:t>17.3</a:t>
            </a:r>
          </a:p>
          <a:p>
            <a:pPr lvl="1">
              <a:lnSpc>
                <a:spcPct val="85000"/>
              </a:lnSpc>
              <a:spcBef>
                <a:spcPct val="30000"/>
              </a:spcBef>
            </a:pPr>
            <a:r>
              <a:rPr lang="ru-RU" sz="1500" dirty="0"/>
              <a:t>Спросите студентов или проведите обсуждение в классе</a:t>
            </a:r>
          </a:p>
          <a:p>
            <a:pPr lvl="2">
              <a:lnSpc>
                <a:spcPct val="85000"/>
              </a:lnSpc>
              <a:spcBef>
                <a:spcPct val="30000"/>
              </a:spcBef>
            </a:pPr>
            <a:r>
              <a:rPr lang="ru-RU" sz="1500" dirty="0"/>
              <a:t>Как вы думаете, почему информацию об использовании сети так сложно поддерживать в актуальном состоянии?</a:t>
            </a:r>
          </a:p>
          <a:p>
            <a:pPr lvl="2">
              <a:lnSpc>
                <a:spcPct val="85000"/>
              </a:lnSpc>
              <a:spcBef>
                <a:spcPct val="30000"/>
              </a:spcBef>
            </a:pPr>
            <a:r>
              <a:rPr lang="ru-RU" sz="1500" dirty="0"/>
              <a:t>Можете ли вы назвать сетевой инструмент или систему, которая может предоставить вам аналитику использования </a:t>
            </a:r>
            <a:r>
              <a:rPr lang="ru-RU" sz="1500" dirty="0" smtClean="0"/>
              <a:t>протокола?</a:t>
            </a:r>
            <a:endParaRPr lang="ru-RU" sz="1500" dirty="0"/>
          </a:p>
          <a:p>
            <a:pPr marL="0" indent="0">
              <a:lnSpc>
                <a:spcPct val="85000"/>
              </a:lnSpc>
              <a:spcBef>
                <a:spcPct val="30000"/>
              </a:spcBef>
              <a:buNone/>
            </a:pPr>
            <a:r>
              <a:rPr lang="ru-RU" sz="1400" dirty="0" smtClean="0"/>
              <a:t>Тема</a:t>
            </a:r>
            <a:r>
              <a:rPr lang="ru-RU" dirty="0" smtClean="0"/>
              <a:t> </a:t>
            </a:r>
            <a:r>
              <a:rPr lang="ru-RU" dirty="0"/>
              <a:t>17.4</a:t>
            </a:r>
          </a:p>
          <a:p>
            <a:pPr lvl="1">
              <a:lnSpc>
                <a:spcPct val="85000"/>
              </a:lnSpc>
              <a:spcBef>
                <a:spcPct val="30000"/>
              </a:spcBef>
            </a:pPr>
            <a:r>
              <a:rPr lang="ru-RU" sz="1500" dirty="0"/>
              <a:t>Спросите студентов или проведите обсуждение в классе</a:t>
            </a:r>
          </a:p>
          <a:p>
            <a:pPr lvl="2">
              <a:lnSpc>
                <a:spcPct val="85000"/>
              </a:lnSpc>
              <a:spcBef>
                <a:spcPct val="30000"/>
              </a:spcBef>
            </a:pPr>
            <a:r>
              <a:rPr lang="ru-RU" sz="1500" dirty="0"/>
              <a:t>Как вы думаете, какую реальную ценность предоставляет обновленная базовая сеть?</a:t>
            </a:r>
            <a:endParaRPr lang="en-US" sz="15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3801342957"/>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9191</TotalTime>
  <Words>6093</Words>
  <Application>Microsoft Office PowerPoint</Application>
  <PresentationFormat>Экран (16:9)</PresentationFormat>
  <Paragraphs>723</Paragraphs>
  <Slides>70</Slides>
  <Notes>68</Notes>
  <HiddenSlides>10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70</vt:i4>
      </vt:variant>
    </vt:vector>
  </HeadingPairs>
  <TitlesOfParts>
    <vt:vector size="78" baseType="lpstr">
      <vt:lpstr>ＭＳ Ｐゴシック</vt:lpstr>
      <vt:lpstr>Arial</vt:lpstr>
      <vt:lpstr>Calibri</vt:lpstr>
      <vt:lpstr>CiscoSans</vt:lpstr>
      <vt:lpstr>CiscoSans ExtraLight</vt:lpstr>
      <vt:lpstr>CiscoSans Thin</vt:lpstr>
      <vt:lpstr>Wingdings</vt:lpstr>
      <vt:lpstr>Default Theme</vt:lpstr>
      <vt:lpstr>Модуль 17: Организация небольшой сети</vt:lpstr>
      <vt:lpstr>Материалы для инструкторов. Модуль 17. Руководство по планированию</vt:lpstr>
      <vt:lpstr>В этом модуле</vt:lpstr>
      <vt:lpstr>В этом модуле (продолжение)</vt:lpstr>
      <vt:lpstr>«Проверьте свое понимание темы»</vt:lpstr>
      <vt:lpstr>Модуль 17: Задания</vt:lpstr>
      <vt:lpstr>Модуль 17: Задания (Продолжение)</vt:lpstr>
      <vt:lpstr>Модуль 17: Рекомендации</vt:lpstr>
      <vt:lpstr>Модуль 17: Рекомендации (Продолжение)</vt:lpstr>
      <vt:lpstr>Модуль 17: Рекомендации (Продолжение)</vt:lpstr>
      <vt:lpstr>Модуль 17: Организация небольшой сети</vt:lpstr>
      <vt:lpstr>Задачи модуля</vt:lpstr>
      <vt:lpstr>17.1. Устройства в сети небольшого размера</vt:lpstr>
      <vt:lpstr>Устройства в сети небольшого размера  Топологии небольших сетей</vt:lpstr>
      <vt:lpstr>Устройства в сети небольшого размера  Выбор устройств для небольшой сети</vt:lpstr>
      <vt:lpstr>Устройства в сети небольшого размера  IP-адресация в рамках небольшой сети</vt:lpstr>
      <vt:lpstr>Устройства в сети небольшого размера  Резервирование в небольшой сети</vt:lpstr>
      <vt:lpstr>Устройства в сети небольшого размера  Управление трафиком</vt:lpstr>
      <vt:lpstr>17.2. Приложения и протоколы в сети небольшого размера</vt:lpstr>
      <vt:lpstr>Приложения и протоколы в сети небольшого размера  Наиболее распространенные приложения</vt:lpstr>
      <vt:lpstr>Приложения и протоколы в сети небольшого размера  Общие протоколы</vt:lpstr>
      <vt:lpstr>Приложения и протоколы в сети небольшого размера  Общие протоколы</vt:lpstr>
      <vt:lpstr>Приложения и протоколы в сети небольшого размера  Приложения обработки речи и видео</vt:lpstr>
      <vt:lpstr>17.3. Масштабирование до более крупных сетей</vt:lpstr>
      <vt:lpstr>Масштабирование до более крупных сетей  Расширение небольшой сети</vt:lpstr>
      <vt:lpstr>Масштабирование до более крупных сетей  Анализ протоколов</vt:lpstr>
      <vt:lpstr>Масштабирование до более крупных сетей  Использование сети сотрудниками</vt:lpstr>
      <vt:lpstr>17.4 Проверка подключения</vt:lpstr>
      <vt:lpstr>Проверка подключения Проверка подключения Проверка подключения с помощью Ping</vt:lpstr>
      <vt:lpstr>Проверка подключения Проверка подключения Проверка подключения с помощью Ping (продолжение) </vt:lpstr>
      <vt:lpstr>Проверка подключения с помощью расширенной команды Ping</vt:lpstr>
      <vt:lpstr>Проверка подключения Проверка подключения Проверка подключения с помощью Traceroute</vt:lpstr>
      <vt:lpstr>Проверка подключения Проверка подключения с помощью Traceroute</vt:lpstr>
      <vt:lpstr>Проверка подключения Проверка подключения с помощью Traceroute</vt:lpstr>
      <vt:lpstr>Проверка возможности Расширенная команда tracert </vt:lpstr>
      <vt:lpstr>Проверка возможности Расширенная команда tracert (продолжение) </vt:lpstr>
      <vt:lpstr>Проверка сетевого подключения  Базовый уровень производительности сети</vt:lpstr>
      <vt:lpstr>Проверка подключения  Лабораторная работа. Проверка задержки в сети с помощью команд ping и traceroute</vt:lpstr>
      <vt:lpstr>17.5. Команды хоста и IOS</vt:lpstr>
      <vt:lpstr>Команды хоста и IOS  Настройка IP-конфигурации хоста под управлением Windows</vt:lpstr>
      <vt:lpstr>Команды хоста и IOS  Настройка IP-конфигурации хоста под управлением Linux</vt:lpstr>
      <vt:lpstr>Команды хоста и IOS  Настройка IP-конфигурации хоста под управлением macOS</vt:lpstr>
      <vt:lpstr>Команды хоста и IOS  Команда arp</vt:lpstr>
      <vt:lpstr>Команды хоста и IOS Повторное рассмотрение наиболее распространенных команд show</vt:lpstr>
      <vt:lpstr>Команды хоста и IOS  Команда show cdp neighbors</vt:lpstr>
      <vt:lpstr>Команды хоста и IOS  Команда show ip interface brief</vt:lpstr>
      <vt:lpstr>Команды хоста и IOS Видео — команда show version</vt:lpstr>
      <vt:lpstr>Команды Host и IOS Packet Tracer - Интерпретация выходных данных команды show</vt:lpstr>
      <vt:lpstr>17.6. Методы поиска и устранения неполадок</vt:lpstr>
      <vt:lpstr>Методы поиска и устранения неполадок  Основные подходы к поиску и устранению неполадок</vt:lpstr>
      <vt:lpstr>Методы поиска и устранения неполадок  Что следует сделать: решить проблему или передать ее на более высокий уровень?</vt:lpstr>
      <vt:lpstr>Методы поиска и устранения неполадок  Команда debug</vt:lpstr>
      <vt:lpstr>Методы поиска и устранения неполадок  Команда terminal monitor</vt:lpstr>
      <vt:lpstr>17.7. Сценарии поиска и устранения неполадок</vt:lpstr>
      <vt:lpstr>Сценарии поиска и устранения неполадок  Вопросы работы и несоответсвия дуплекса</vt:lpstr>
      <vt:lpstr>Сценарии поиска и устранения неполадок  Проблемы IP-адресации на устройствах IOS</vt:lpstr>
      <vt:lpstr>Сценарии поиска и устранения неполадок  Проблемы IP-адресации на оконечных устройствах</vt:lpstr>
      <vt:lpstr>Сценарии поиска и устранения неполадок  Неполадки, связанные со шлюзом по умолчанию</vt:lpstr>
      <vt:lpstr>Сценарии поиска и устранения неполадок  Поиск и устранение неполадок, связанных с DNS</vt:lpstr>
      <vt:lpstr>Сценарии поиска и устранения неполадок  Лабораторная работа. Поиск и устранение неполадок подключения</vt:lpstr>
      <vt:lpstr>Сценарии поиска и устранения неполадок  Packet Tracer. Поиск и устранение неполадок подключения</vt:lpstr>
      <vt:lpstr>17.8 Практика и контрольная работа модуля</vt:lpstr>
      <vt:lpstr>Поиск и устранение неполадок подключения  Лаборатория сценариев устранения неполадок — проектирование и создание сети малого бизнеса</vt:lpstr>
      <vt:lpstr>Поиск и устранение неполадок подключения  Packet Tracer. Отработка комплексных практических навыков</vt:lpstr>
      <vt:lpstr>Поиск и устранение неполадок подключения  Packet Tracer. Отработка комплексных практических навыков</vt:lpstr>
      <vt:lpstr>Практика и контрольная работа модуля  Что я изучил в этом модуле?</vt:lpstr>
      <vt:lpstr>Практика и контрольная работа модуля   Что я изучил в этом модуле? (Продолжение)</vt:lpstr>
      <vt:lpstr>Практика и контрольная работа модуля   Что я изучил в этом модуле? (Продолжение)</vt:lpstr>
      <vt:lpstr>Модуль 17: Организация небольшой сети Новые термины и команды</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Mi</cp:lastModifiedBy>
  <cp:revision>323</cp:revision>
  <dcterms:created xsi:type="dcterms:W3CDTF">2019-10-18T06:21:22Z</dcterms:created>
  <dcterms:modified xsi:type="dcterms:W3CDTF">2020-06-17T22:10:10Z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