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20.xml" ContentType="application/vnd.openxmlformats-officedocument.presentationml.tags+xml"/>
  <Override PartName="/ppt/notesSlides/notesSlide45.xml" ContentType="application/vnd.openxmlformats-officedocument.presentationml.notesSlide+xml"/>
  <Override PartName="/ppt/tags/tag21.xml" ContentType="application/vnd.openxmlformats-officedocument.presentationml.tags+xml"/>
  <Override PartName="/ppt/notesSlides/notesSlide46.xml" ContentType="application/vnd.openxmlformats-officedocument.presentationml.notesSlide+xml"/>
  <Override PartName="/ppt/tags/tag22.xml" ContentType="application/vnd.openxmlformats-officedocument.presentationml.tags+xml"/>
  <Override PartName="/ppt/notesSlides/notesSlide47.xml" ContentType="application/vnd.openxmlformats-officedocument.presentationml.notesSlide+xml"/>
  <Override PartName="/ppt/tags/tag23.xml" ContentType="application/vnd.openxmlformats-officedocument.presentationml.tags+xml"/>
  <Override PartName="/ppt/notesSlides/notesSlide48.xml" ContentType="application/vnd.openxmlformats-officedocument.presentationml.notesSlide+xml"/>
  <Override PartName="/ppt/tags/tag24.xml" ContentType="application/vnd.openxmlformats-officedocument.presentationml.tags+xml"/>
  <Override PartName="/ppt/notesSlides/notesSlide49.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4"/>
  </p:notesMasterIdLst>
  <p:sldIdLst>
    <p:sldId id="513" r:id="rId2"/>
    <p:sldId id="1095" r:id="rId3"/>
    <p:sldId id="1070" r:id="rId4"/>
    <p:sldId id="1094" r:id="rId5"/>
    <p:sldId id="1096" r:id="rId6"/>
    <p:sldId id="763" r:id="rId7"/>
    <p:sldId id="883" r:id="rId8"/>
    <p:sldId id="1052" r:id="rId9"/>
    <p:sldId id="1069" r:id="rId10"/>
    <p:sldId id="876" r:id="rId11"/>
    <p:sldId id="860" r:id="rId12"/>
    <p:sldId id="759" r:id="rId13"/>
    <p:sldId id="1054" r:id="rId14"/>
    <p:sldId id="1055" r:id="rId15"/>
    <p:sldId id="1056" r:id="rId16"/>
    <p:sldId id="1057" r:id="rId17"/>
    <p:sldId id="1058" r:id="rId18"/>
    <p:sldId id="1059" r:id="rId19"/>
    <p:sldId id="1060" r:id="rId20"/>
    <p:sldId id="1061" r:id="rId21"/>
    <p:sldId id="1062" r:id="rId22"/>
    <p:sldId id="1063" r:id="rId23"/>
    <p:sldId id="1064" r:id="rId24"/>
    <p:sldId id="1065" r:id="rId25"/>
    <p:sldId id="1066" r:id="rId26"/>
    <p:sldId id="1067" r:id="rId27"/>
    <p:sldId id="1068" r:id="rId28"/>
    <p:sldId id="1071" r:id="rId29"/>
    <p:sldId id="1072" r:id="rId30"/>
    <p:sldId id="1073" r:id="rId31"/>
    <p:sldId id="1074" r:id="rId32"/>
    <p:sldId id="1077" r:id="rId33"/>
    <p:sldId id="1078" r:id="rId34"/>
    <p:sldId id="1079" r:id="rId35"/>
    <p:sldId id="1080" r:id="rId36"/>
    <p:sldId id="1081" r:id="rId37"/>
    <p:sldId id="1082" r:id="rId38"/>
    <p:sldId id="1083" r:id="rId39"/>
    <p:sldId id="1084" r:id="rId40"/>
    <p:sldId id="1085" r:id="rId41"/>
    <p:sldId id="1086" r:id="rId42"/>
    <p:sldId id="1087" r:id="rId43"/>
    <p:sldId id="1088" r:id="rId44"/>
    <p:sldId id="1090" r:id="rId45"/>
    <p:sldId id="1091" r:id="rId46"/>
    <p:sldId id="957" r:id="rId47"/>
    <p:sldId id="958" r:id="rId48"/>
    <p:sldId id="1089" r:id="rId49"/>
    <p:sldId id="1093" r:id="rId50"/>
    <p:sldId id="1092" r:id="rId51"/>
    <p:sldId id="874" r:id="rId52"/>
    <p:sldId id="291" r:id="rId53"/>
  </p:sldIdLst>
  <p:sldSz cx="9144000" cy="5143500" type="screen16x9"/>
  <p:notesSz cx="6858000" cy="9144000"/>
  <p:custDataLst>
    <p:tags r:id="rId5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8FB"/>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70" d="100"/>
          <a:sy n="70" d="100"/>
        </p:scale>
        <p:origin x="1332" y="5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6/5/2020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ru-RU" b="0"/>
              <a:t>Программа Сетевой академии Cisco</a:t>
            </a:r>
          </a:p>
          <a:p>
            <a:pPr rtl="0">
              <a:buFontTx/>
              <a:buNone/>
            </a:pPr>
            <a:r>
              <a:rPr lang="ru-RU" b="0" baseline="0"/>
              <a:t>Введение в сетевые технологии v</a:t>
            </a:r>
            <a:r>
              <a:rPr lang="ru-RU" b="0"/>
              <a:t>7.0 (ITN)</a:t>
            </a:r>
          </a:p>
          <a:p>
            <a:pPr rtl="0">
              <a:buFontTx/>
              <a:buNone/>
            </a:pPr>
            <a:r>
              <a:rPr lang="ru-RU" b="0"/>
              <a:t>Модуль 4: Физический уровень</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Физический уровень</a:t>
            </a:r>
          </a:p>
          <a:p>
            <a:pPr rtl="0"/>
            <a:r>
              <a:rPr lang="ru-RU"/>
              <a:t>4.1. Назначение физического уровня</a:t>
            </a:r>
          </a:p>
        </p:txBody>
      </p:sp>
      <p:sp>
        <p:nvSpPr>
          <p:cNvPr id="4" name="Slide Number Placeholder 3"/>
          <p:cNvSpPr>
            <a:spLocks noGrp="1"/>
          </p:cNvSpPr>
          <p:nvPr>
            <p:ph type="sldNum" sz="quarter" idx="10"/>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Физический уровень</a:t>
            </a:r>
          </a:p>
          <a:p>
            <a:pPr rtl="0"/>
            <a:r>
              <a:rPr lang="ru-RU"/>
              <a:t>4.1. Назначение физического уровня</a:t>
            </a:r>
          </a:p>
          <a:p>
            <a:pPr rtl="0"/>
            <a:r>
              <a:rPr lang="ru-RU"/>
              <a:t>4.1.1 – Физическое подключение</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309231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4.1. Назначение физического уровня</a:t>
            </a:r>
          </a:p>
          <a:p>
            <a:pPr rtl="0"/>
            <a:r>
              <a:rPr lang="ru-RU"/>
              <a:t>4.1.2 - Физический уровень</a:t>
            </a:r>
          </a:p>
          <a:p>
            <a:pPr rtl="0"/>
            <a:r>
              <a:rPr lang="ru-RU"/>
              <a:t>Проверьте свое понимание темы Назначение физического уровня</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186643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4.2. - Характеристики физического уровня</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Физический уровень</a:t>
            </a:r>
          </a:p>
          <a:p>
            <a:pPr rtl="0"/>
            <a:r>
              <a:rPr lang="ru-RU"/>
              <a:t>4.2. Характеристики физического уровня</a:t>
            </a:r>
          </a:p>
          <a:p>
            <a:pPr rtl="0"/>
            <a:r>
              <a:rPr lang="ru-RU"/>
              <a:t>4.2.1. Стандарты физического уровня</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255212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Физический уровень</a:t>
            </a:r>
          </a:p>
          <a:p>
            <a:pPr rtl="0"/>
            <a:r>
              <a:rPr lang="ru-RU"/>
              <a:t>4.2. Характеристики физического уровня</a:t>
            </a:r>
          </a:p>
          <a:p>
            <a:pPr rtl="0"/>
            <a:r>
              <a:rPr lang="ru-RU"/>
              <a:t>4.2.2 – Физические компоненты</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417303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Физический уровень</a:t>
            </a:r>
          </a:p>
          <a:p>
            <a:pPr rtl="0"/>
            <a:r>
              <a:rPr lang="ru-RU"/>
              <a:t>4.2. Характеристики физического уровня</a:t>
            </a:r>
          </a:p>
          <a:p>
            <a:pPr rtl="0"/>
            <a:r>
              <a:rPr lang="ru-RU"/>
              <a:t>4.2.3 — Кодирование</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413699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4.2. Характеристики физического уровня</a:t>
            </a:r>
          </a:p>
          <a:p>
            <a:pPr rtl="0"/>
            <a:r>
              <a:rPr lang="ru-RU"/>
              <a:t>4.2.4 – Сигнализация</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4113318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dirty="0"/>
              <a:t>4- Физический уровень</a:t>
            </a:r>
          </a:p>
          <a:p>
            <a:pPr rtl="0"/>
            <a:r>
              <a:rPr lang="ru-RU" dirty="0"/>
              <a:t>4.2. Характеристики физического уровня</a:t>
            </a:r>
          </a:p>
          <a:p>
            <a:pPr rtl="0"/>
            <a:r>
              <a:rPr lang="ru-RU" dirty="0"/>
              <a:t>4.2.5 — Полоса пропускания</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2045062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4.2. Характеристики физического уровня</a:t>
            </a:r>
          </a:p>
          <a:p>
            <a:pPr rtl="0"/>
            <a:r>
              <a:rPr lang="ru-RU"/>
              <a:t>4.2.6 — Терминология пропускной способности</a:t>
            </a:r>
          </a:p>
          <a:p>
            <a:pPr rtl="0"/>
            <a:r>
              <a:rPr lang="ru-RU"/>
              <a:t>4.2.7 Проверьте ваше понимание темы Характеристики физического уровня</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349478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pPr algn="r" rtl="0"/>
              <a:t>2</a:t>
            </a:fld>
            <a:endParaRPr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956998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4.3 - Медные кабели</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97775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4.3 - Медные кабели</a:t>
            </a:r>
          </a:p>
          <a:p>
            <a:pPr rtl="0"/>
            <a:r>
              <a:rPr lang="ru-RU"/>
              <a:t>4.3.1 - Характеристики медных кабелей</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3315570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4.3 - Медные кабели</a:t>
            </a:r>
          </a:p>
          <a:p>
            <a:pPr rtl="0"/>
            <a:r>
              <a:rPr lang="ru-RU"/>
              <a:t>4.3.2 — Типы медных кабелей</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2981002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4.3 - Медные кабели</a:t>
            </a:r>
          </a:p>
          <a:p>
            <a:pPr rtl="0"/>
            <a:r>
              <a:rPr lang="ru-RU"/>
              <a:t>4.3.3 – Неэкранированная витая пара (UTP)</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2222882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4.3 - Медные кабели</a:t>
            </a:r>
          </a:p>
          <a:p>
            <a:pPr rtl="0"/>
            <a:r>
              <a:rPr lang="ru-RU"/>
              <a:t>4.3.4 — Экранированная витая пара (STP)</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330119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4.3 - Медные кабели</a:t>
            </a:r>
          </a:p>
          <a:p>
            <a:pPr rtl="0"/>
            <a:r>
              <a:rPr lang="ru-RU"/>
              <a:t>4.3.5 – Коаксиальный кабель</a:t>
            </a:r>
          </a:p>
          <a:p>
            <a:pPr rtl="0"/>
            <a:r>
              <a:rPr lang="ru-RU"/>
              <a:t>4.3.6 Проверьте свое понимание темы Медные кабели</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1608275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4.4 - Кабели UTP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815519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4.4 - Кабели UTP</a:t>
            </a:r>
          </a:p>
          <a:p>
            <a:pPr rtl="0"/>
            <a:r>
              <a:rPr lang="ru-RU"/>
              <a:t>4.4.1. Свойства кабелей UTP</a:t>
            </a:r>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827872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4.4 - Кабели UTP</a:t>
            </a:r>
          </a:p>
          <a:p>
            <a:pPr rtl="0"/>
            <a:r>
              <a:rPr lang="ru-RU"/>
              <a:t>4.4.2 - Стандарты и соединители кабелей UTP</a:t>
            </a:r>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1134731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4.4 - Кабели UTP</a:t>
            </a:r>
          </a:p>
          <a:p>
            <a:pPr rtl="0"/>
            <a:r>
              <a:rPr lang="ru-RU"/>
              <a:t>4.4.2 — Стандарты и соединители кабелей UTP</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89003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rtl="0"/>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713447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4.4 - Кабели UTP</a:t>
            </a:r>
          </a:p>
          <a:p>
            <a:pPr rtl="0"/>
            <a:r>
              <a:rPr lang="ru-RU"/>
              <a:t>4.4.3 — Прямые и перекрестные кабели UTP</a:t>
            </a:r>
          </a:p>
          <a:p>
            <a:pPr rtl="0"/>
            <a:r>
              <a:rPr lang="ru-RU"/>
              <a:t>4.4.4 – Упражнение - Схемы подключения кабельных контактов</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1412074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Физический уровень</a:t>
            </a:r>
          </a:p>
          <a:p>
            <a:pPr rtl="0"/>
            <a:r>
              <a:rPr lang="ru-RU"/>
              <a:t>4.5 - Оптоволоконные кабели</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1200960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4.5 - Оптоволоконные кабели</a:t>
            </a:r>
          </a:p>
          <a:p>
            <a:pPr rtl="0"/>
            <a:r>
              <a:rPr lang="ru-RU"/>
              <a:t>4.5.1 – Свойства оптоволоконных кабелей</a:t>
            </a:r>
          </a:p>
        </p:txBody>
      </p:sp>
      <p:sp>
        <p:nvSpPr>
          <p:cNvPr id="4" name="Slide Number Placeholder 3"/>
          <p:cNvSpPr>
            <a:spLocks noGrp="1"/>
          </p:cNvSpPr>
          <p:nvPr>
            <p:ph type="sldNum" sz="quarter" idx="5"/>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61009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4.5 - Оптоволоконные кабели</a:t>
            </a:r>
          </a:p>
          <a:p>
            <a:pPr rtl="0"/>
            <a:r>
              <a:rPr lang="ru-RU"/>
              <a:t>4.5.2. Типы оптоволоконных кабелей</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878284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4.5 - Оптоволоконные кабели</a:t>
            </a:r>
          </a:p>
          <a:p>
            <a:pPr rtl="0"/>
            <a:r>
              <a:rPr lang="ru-RU"/>
              <a:t>4.5.3 — Использование оптоволоконных кабелей</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318648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4.5 - Оптоволоконные кабели</a:t>
            </a:r>
          </a:p>
          <a:p>
            <a:pPr rtl="0"/>
            <a:r>
              <a:rPr lang="ru-RU"/>
              <a:t>4.5.4. Оптоволоконные разъемы</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605540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4.5 - Оптоволоконные кабели</a:t>
            </a:r>
          </a:p>
          <a:p>
            <a:pPr rtl="0"/>
            <a:r>
              <a:rPr lang="ru-RU"/>
              <a:t>4.5.5 - Соединительные оптоволоконные кабели</a:t>
            </a:r>
          </a:p>
        </p:txBody>
      </p:sp>
      <p:sp>
        <p:nvSpPr>
          <p:cNvPr id="4" name="Slide Number Placeholder 3"/>
          <p:cNvSpPr>
            <a:spLocks noGrp="1"/>
          </p:cNvSpPr>
          <p:nvPr>
            <p:ph type="sldNum" sz="quarter" idx="5"/>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3613400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4.5 - Оптоволоконные кабели</a:t>
            </a:r>
          </a:p>
          <a:p>
            <a:pPr rtl="0"/>
            <a:r>
              <a:rPr lang="ru-RU"/>
              <a:t>4.5.6. Сравнение оптоволоконных и медных кабелей</a:t>
            </a:r>
          </a:p>
          <a:p>
            <a:pPr rtl="0"/>
            <a:r>
              <a:rPr lang="ru-RU"/>
              <a:t>4.5.7 — Проверьте свое понимание темы Оптоволоконные кабели</a:t>
            </a:r>
          </a:p>
        </p:txBody>
      </p:sp>
      <p:sp>
        <p:nvSpPr>
          <p:cNvPr id="4" name="Slide Number Placeholder 3"/>
          <p:cNvSpPr>
            <a:spLocks noGrp="1"/>
          </p:cNvSpPr>
          <p:nvPr>
            <p:ph type="sldNum" sz="quarter" idx="5"/>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3999672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4.6 - Беспроводная среда передачи данных</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1719007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4.6 - Беспроводная среда передачи данных</a:t>
            </a:r>
          </a:p>
          <a:p>
            <a:pPr rtl="0"/>
            <a:r>
              <a:rPr lang="ru-RU"/>
              <a:t>4.6.1. Свойства беспроводной среды передачи данных</a:t>
            </a:r>
          </a:p>
        </p:txBody>
      </p:sp>
      <p:sp>
        <p:nvSpPr>
          <p:cNvPr id="4" name="Slide Number Placeholder 3"/>
          <p:cNvSpPr>
            <a:spLocks noGrp="1"/>
          </p:cNvSpPr>
          <p:nvPr>
            <p:ph type="sldNum" sz="quarter" idx="5"/>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378297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4.6 - Беспроводная среда передачи данных</a:t>
            </a:r>
          </a:p>
          <a:p>
            <a:pPr rtl="0"/>
            <a:r>
              <a:rPr lang="ru-RU"/>
              <a:t>4.6.2 - Типы беспроводных сред передачи данных</a:t>
            </a:r>
          </a:p>
        </p:txBody>
      </p:sp>
      <p:sp>
        <p:nvSpPr>
          <p:cNvPr id="4" name="Slide Number Placeholder 3"/>
          <p:cNvSpPr>
            <a:spLocks noGrp="1"/>
          </p:cNvSpPr>
          <p:nvPr>
            <p:ph type="sldNum" sz="quarter" idx="5"/>
          </p:nvPr>
        </p:nvSpPr>
        <p:spPr/>
        <p:txBody>
          <a:bodyPr/>
          <a:lstStyle/>
          <a:p>
            <a:pPr rtl="0"/>
            <a:fld id="{5641018C-6CAF-B84E-B92C-ECB119457FBA}" type="slidenum">
              <a:rPr/>
              <a:t>42</a:t>
            </a:fld>
            <a:endParaRPr/>
          </a:p>
        </p:txBody>
      </p:sp>
    </p:spTree>
    <p:extLst>
      <p:ext uri="{BB962C8B-B14F-4D97-AF65-F5344CB8AC3E}">
        <p14:creationId xmlns:p14="http://schemas.microsoft.com/office/powerpoint/2010/main" val="3492334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4.6 - Беспроводная среда передачи данных</a:t>
            </a:r>
          </a:p>
          <a:p>
            <a:pPr rtl="0"/>
            <a:r>
              <a:rPr lang="ru-RU"/>
              <a:t>4.6.3 – Беспроводная локальная сеть</a:t>
            </a:r>
          </a:p>
          <a:p>
            <a:pPr rtl="0"/>
            <a:r>
              <a:rPr lang="ru-RU"/>
              <a:t>4.6.4 — Проверьте свое понимание темы Беспроводные устройства</a:t>
            </a:r>
          </a:p>
        </p:txBody>
      </p:sp>
      <p:sp>
        <p:nvSpPr>
          <p:cNvPr id="4" name="Slide Number Placeholder 3"/>
          <p:cNvSpPr>
            <a:spLocks noGrp="1"/>
          </p:cNvSpPr>
          <p:nvPr>
            <p:ph type="sldNum" sz="quarter" idx="5"/>
          </p:nvPr>
        </p:nvSpPr>
        <p:spPr/>
        <p:txBody>
          <a:bodyPr/>
          <a:lstStyle/>
          <a:p>
            <a:pPr rtl="0"/>
            <a:fld id="{5641018C-6CAF-B84E-B92C-ECB119457FBA}" type="slidenum">
              <a:rPr/>
              <a:t>43</a:t>
            </a:fld>
            <a:endParaRPr/>
          </a:p>
        </p:txBody>
      </p:sp>
    </p:spTree>
    <p:extLst>
      <p:ext uri="{BB962C8B-B14F-4D97-AF65-F5344CB8AC3E}">
        <p14:creationId xmlns:p14="http://schemas.microsoft.com/office/powerpoint/2010/main" val="741193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4.6 - Беспроводная среда передачи данных</a:t>
            </a:r>
          </a:p>
          <a:p>
            <a:pPr rtl="0"/>
            <a:r>
              <a:rPr lang="ru-RU"/>
              <a:t>4.6.5 – Packet Tracer - Подключение проводной и беспроводной локальных сетей</a:t>
            </a:r>
          </a:p>
        </p:txBody>
      </p:sp>
      <p:sp>
        <p:nvSpPr>
          <p:cNvPr id="4" name="Slide Number Placeholder 3"/>
          <p:cNvSpPr>
            <a:spLocks noGrp="1"/>
          </p:cNvSpPr>
          <p:nvPr>
            <p:ph type="sldNum" sz="quarter" idx="5"/>
          </p:nvPr>
        </p:nvSpPr>
        <p:spPr/>
        <p:txBody>
          <a:bodyPr/>
          <a:lstStyle/>
          <a:p>
            <a:pPr rtl="0"/>
            <a:fld id="{5641018C-6CAF-B84E-B92C-ECB119457FBA}" type="slidenum">
              <a:rPr/>
              <a:t>44</a:t>
            </a:fld>
            <a:endParaRPr/>
          </a:p>
        </p:txBody>
      </p:sp>
    </p:spTree>
    <p:extLst>
      <p:ext uri="{BB962C8B-B14F-4D97-AF65-F5344CB8AC3E}">
        <p14:creationId xmlns:p14="http://schemas.microsoft.com/office/powerpoint/2010/main" val="3838456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4.6 - Беспроводная среда передачи данных</a:t>
            </a:r>
          </a:p>
          <a:p>
            <a:pPr rtl="0"/>
            <a:r>
              <a:rPr lang="ru-RU"/>
              <a:t>4.6.6 – Лабораторная работа. - Просмотр информации о проводных и беспроводных сетевых интерфейсных платах</a:t>
            </a:r>
          </a:p>
        </p:txBody>
      </p:sp>
      <p:sp>
        <p:nvSpPr>
          <p:cNvPr id="4" name="Slide Number Placeholder 3"/>
          <p:cNvSpPr>
            <a:spLocks noGrp="1"/>
          </p:cNvSpPr>
          <p:nvPr>
            <p:ph type="sldNum" sz="quarter" idx="5"/>
          </p:nvPr>
        </p:nvSpPr>
        <p:spPr/>
        <p:txBody>
          <a:bodyPr/>
          <a:lstStyle/>
          <a:p>
            <a:pPr rtl="0"/>
            <a:fld id="{5641018C-6CAF-B84E-B92C-ECB119457FBA}" type="slidenum">
              <a:rPr/>
              <a:t>45</a:t>
            </a:fld>
            <a:endParaRPr/>
          </a:p>
        </p:txBody>
      </p:sp>
    </p:spTree>
    <p:extLst>
      <p:ext uri="{BB962C8B-B14F-4D97-AF65-F5344CB8AC3E}">
        <p14:creationId xmlns:p14="http://schemas.microsoft.com/office/powerpoint/2010/main" val="2141457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4.7 - Практика и контрольная работа модуля</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46</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47</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ru-RU"/>
              <a:t>4 - Физический уровень</a:t>
            </a:r>
          </a:p>
          <a:p>
            <a:pPr rtl="0"/>
            <a:r>
              <a:rPr lang="ru-RU"/>
              <a:t>4.7 Практика и контрольная работа модуля</a:t>
            </a:r>
          </a:p>
          <a:p>
            <a:pPr rtl="0"/>
            <a:r>
              <a:rPr lang="ru-RU"/>
              <a:t>4.7.2 - Что я изучил в этом модуле?</a:t>
            </a:r>
          </a:p>
        </p:txBody>
      </p:sp>
    </p:spTree>
    <p:extLst>
      <p:ext uri="{BB962C8B-B14F-4D97-AF65-F5344CB8AC3E}">
        <p14:creationId xmlns:p14="http://schemas.microsoft.com/office/powerpoint/2010/main" val="1476824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48</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ru-RU"/>
              <a:t>4 - Физический уровень</a:t>
            </a:r>
          </a:p>
          <a:p>
            <a:pPr rtl="0"/>
            <a:r>
              <a:rPr lang="ru-RU"/>
              <a:t>4.7 Практика и контрольная работа модуля</a:t>
            </a:r>
          </a:p>
          <a:p>
            <a:pPr rtl="0"/>
            <a:r>
              <a:rPr lang="ru-RU"/>
              <a:t>4.7.2 - Что я изучил в этом модуле?</a:t>
            </a:r>
          </a:p>
        </p:txBody>
      </p:sp>
    </p:spTree>
    <p:extLst>
      <p:ext uri="{BB962C8B-B14F-4D97-AF65-F5344CB8AC3E}">
        <p14:creationId xmlns:p14="http://schemas.microsoft.com/office/powerpoint/2010/main" val="2707434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4 - Физический уровень</a:t>
            </a:r>
          </a:p>
          <a:p>
            <a:pPr rtl="0"/>
            <a:r>
              <a:rPr lang="ru-RU"/>
              <a:t>4.8 - Резюме</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49</a:t>
            </a:fld>
            <a:endParaRPr/>
          </a:p>
        </p:txBody>
      </p:sp>
    </p:spTree>
    <p:extLst>
      <p:ext uri="{BB962C8B-B14F-4D97-AF65-F5344CB8AC3E}">
        <p14:creationId xmlns:p14="http://schemas.microsoft.com/office/powerpoint/2010/main" val="3226496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50</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ru-RU"/>
              <a:t>4 - Физический уровень</a:t>
            </a:r>
          </a:p>
          <a:p>
            <a:pPr rtl="0"/>
            <a:r>
              <a:rPr lang="ru-RU"/>
              <a:t>4.8 — Резюме</a:t>
            </a:r>
          </a:p>
          <a:p>
            <a:pPr rtl="0"/>
            <a:r>
              <a:rPr lang="ru-RU"/>
              <a:t>4.8.1 — Packet Tracer - Подключение физического уровня</a:t>
            </a:r>
          </a:p>
          <a:p>
            <a:pPr rtl="0"/>
            <a:r>
              <a:rPr lang="ru-RU"/>
              <a:t>4.8.2 — Проверьте ваше понимание — Подключение на физическом уровне</a:t>
            </a:r>
          </a:p>
        </p:txBody>
      </p:sp>
    </p:spTree>
    <p:extLst>
      <p:ext uri="{BB962C8B-B14F-4D97-AF65-F5344CB8AC3E}">
        <p14:creationId xmlns:p14="http://schemas.microsoft.com/office/powerpoint/2010/main" val="57063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51</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7</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52</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9</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ru-RU" b="0"/>
              <a:t>Программа Сетевой академии Cisco</a:t>
            </a:r>
          </a:p>
          <a:p>
            <a:pPr rtl="0">
              <a:buFontTx/>
              <a:buNone/>
            </a:pPr>
            <a:r>
              <a:rPr lang="ru-RU" b="0" baseline="0"/>
              <a:t>Введение в сетевые технологии v</a:t>
            </a:r>
            <a:r>
              <a:rPr lang="ru-RU" b="0"/>
              <a:t>7.0 (ITN)</a:t>
            </a:r>
          </a:p>
          <a:p>
            <a:pPr rtl="0"/>
            <a:r>
              <a:rPr lang="ru-RU"/>
              <a:t>Модуль 4: Физический уровень</a:t>
            </a:r>
          </a:p>
        </p:txBody>
      </p:sp>
      <p:sp>
        <p:nvSpPr>
          <p:cNvPr id="4" name="Slide Number Placeholder 3"/>
          <p:cNvSpPr>
            <a:spLocks noGrp="1"/>
          </p:cNvSpPr>
          <p:nvPr>
            <p:ph type="sldNum" sz="quarter" idx="10"/>
          </p:nvPr>
        </p:nvSpPr>
        <p:spPr/>
        <p:txBody>
          <a:bodyPr/>
          <a:lstStyle/>
          <a:p>
            <a:pPr rtl="0"/>
            <a:fld id="{5641018C-6CAF-B84E-B92C-ECB119457FBA}" type="slidenum">
              <a:rPr/>
              <a:t>10</a:t>
            </a:fld>
            <a:endParaRPr/>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11</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ru-RU"/>
              <a:t>4- Физический уровень</a:t>
            </a:r>
          </a:p>
          <a:p>
            <a:pPr rtl="0">
              <a:buFontTx/>
              <a:buNone/>
            </a:pPr>
            <a:r>
              <a:rPr lang="ru-RU"/>
              <a:t>4.0.2 – Что я буду изучать в этом модуле?</a:t>
            </a:r>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ru-RU" sz="600">
                <a:solidFill>
                  <a:schemeClr val="accent5">
                    <a:lumMod val="50000"/>
                  </a:schemeClr>
                </a:solidFill>
                <a:latin typeface="+mn-lt"/>
                <a:ea typeface="+mn-ea"/>
                <a:cs typeface="CiscoSans Thin"/>
              </a:rPr>
              <a:t>© Cisco и/или Партнеры, 2016 г. Все права защищены.   Конфиденциальная информация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ru-RU" sz="600">
                <a:solidFill>
                  <a:schemeClr val="accent3">
                    <a:lumMod val="85000"/>
                  </a:schemeClr>
                </a:solidFill>
                <a:latin typeface="+mn-lt"/>
                <a:ea typeface="+mn-ea"/>
                <a:cs typeface="CiscoSans Thin"/>
              </a:rPr>
              <a:t>© Cisco и/или Партнеры, 2016 г. Все права защищены.   Конфиденциальная информация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ru-RU">
                <a:solidFill>
                  <a:schemeClr val="accent5">
                    <a:lumMod val="40000"/>
                    <a:lumOff val="60000"/>
                  </a:schemeClr>
                </a:solidFill>
              </a:rPr>
              <a:t>Модуль 4: Физический уровень</a:t>
            </a:r>
          </a:p>
        </p:txBody>
      </p:sp>
      <p:sp>
        <p:nvSpPr>
          <p:cNvPr id="5" name="Text Placeholder 4"/>
          <p:cNvSpPr>
            <a:spLocks noGrp="1"/>
          </p:cNvSpPr>
          <p:nvPr>
            <p:ph type="body" sz="quarter" idx="13"/>
          </p:nvPr>
        </p:nvSpPr>
        <p:spPr>
          <a:xfrm>
            <a:off x="469497" y="3127609"/>
            <a:ext cx="5925246" cy="299001"/>
          </a:xfrm>
        </p:spPr>
        <p:txBody>
          <a:bodyPr/>
          <a:lstStyle/>
          <a:p>
            <a:pPr rtl="0"/>
            <a:r>
              <a:rPr lang="ru-RU">
                <a:solidFill>
                  <a:schemeClr val="bg2">
                    <a:lumMod val="40000"/>
                    <a:lumOff val="60000"/>
                  </a:schemeClr>
                </a:solidFill>
              </a:rPr>
              <a:t>Материалы для инструктора</a:t>
            </a:r>
          </a:p>
        </p:txBody>
      </p:sp>
      <p:sp>
        <p:nvSpPr>
          <p:cNvPr id="7" name="Subtitle 6"/>
          <p:cNvSpPr>
            <a:spLocks noGrp="1"/>
          </p:cNvSpPr>
          <p:nvPr>
            <p:ph type="subTitle" idx="1"/>
          </p:nvPr>
        </p:nvSpPr>
        <p:spPr>
          <a:xfrm>
            <a:off x="469497" y="3809526"/>
            <a:ext cx="2368954" cy="902174"/>
          </a:xfrm>
        </p:spPr>
        <p:txBody>
          <a:bodyPr/>
          <a:lstStyle/>
          <a:p>
            <a:pPr rtl="0"/>
            <a:r>
              <a:rPr lang="ru-RU">
                <a:solidFill>
                  <a:schemeClr val="accent5">
                    <a:lumMod val="40000"/>
                    <a:lumOff val="60000"/>
                  </a:schemeClr>
                </a:solidFill>
              </a:rPr>
              <a:t>Введение в сетевые технологии v7.0 (ITN)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pPr rtl="0"/>
            <a:r>
              <a:rPr lang="ru-RU">
                <a:solidFill>
                  <a:schemeClr val="accent5">
                    <a:lumMod val="40000"/>
                    <a:lumOff val="60000"/>
                  </a:schemeClr>
                </a:solidFill>
              </a:rPr>
              <a:t>Модуль 4: Физический уровень</a:t>
            </a:r>
          </a:p>
        </p:txBody>
      </p:sp>
      <p:sp>
        <p:nvSpPr>
          <p:cNvPr id="7" name="Subtitle 6"/>
          <p:cNvSpPr>
            <a:spLocks noGrp="1"/>
          </p:cNvSpPr>
          <p:nvPr>
            <p:ph type="subTitle" idx="1"/>
          </p:nvPr>
        </p:nvSpPr>
        <p:spPr>
          <a:xfrm>
            <a:off x="469497" y="3809526"/>
            <a:ext cx="2368954" cy="902174"/>
          </a:xfrm>
        </p:spPr>
        <p:txBody>
          <a:bodyPr/>
          <a:lstStyle/>
          <a:p>
            <a:pPr rtl="0"/>
            <a:r>
              <a:rPr lang="ru-RU">
                <a:solidFill>
                  <a:schemeClr val="accent5">
                    <a:lumMod val="40000"/>
                    <a:lumOff val="60000"/>
                  </a:schemeClr>
                </a:solidFill>
              </a:rPr>
              <a:t>Введение в сетевые технологии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ru-RU"/>
              <a:t>Задачи модуля</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Calibri" panose="020F0502020204030204" pitchFamily="34" charset="0"/>
                <a:cs typeface="Calibri" panose="020F0502020204030204" pitchFamily="34" charset="0"/>
              </a:rPr>
              <a:t>Название модуля: </a:t>
            </a:r>
            <a:r>
              <a:rPr kumimoji="0" lang="ru-RU" sz="1600" b="0" i="0" u="none" strike="noStrike" cap="none" normalizeH="0" baseline="0">
                <a:ln>
                  <a:noFill/>
                </a:ln>
                <a:solidFill>
                  <a:schemeClr val="tx1"/>
                </a:solidFill>
                <a:effectLst/>
                <a:latin typeface="+mn-lt"/>
                <a:ea typeface="Calibri" panose="020F0502020204030204" pitchFamily="34" charset="0"/>
                <a:cs typeface="Calibri" panose="020F0502020204030204" pitchFamily="34" charset="0"/>
              </a:rPr>
              <a:t>Физический уровень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mn-lt"/>
                <a:ea typeface="Calibri" panose="020F0502020204030204" pitchFamily="34" charset="0"/>
                <a:cs typeface="Calibri" panose="020F0502020204030204" pitchFamily="34" charset="0"/>
              </a:rPr>
              <a:t>Задача модуля</a:t>
            </a:r>
            <a:r>
              <a:rPr kumimoji="0" lang="ru-RU" sz="1600" b="0" i="0" u="none" strike="noStrike" cap="none" normalizeH="0" baseline="0">
                <a:ln>
                  <a:noFill/>
                </a:ln>
                <a:solidFill>
                  <a:schemeClr val="tx1"/>
                </a:solidFill>
                <a:effectLst/>
                <a:latin typeface="+mn-lt"/>
                <a:ea typeface="Calibri" panose="020F0502020204030204" pitchFamily="34" charset="0"/>
                <a:cs typeface="Calibri" panose="020F0502020204030204" pitchFamily="34" charset="0"/>
              </a:rPr>
              <a:t>: Объяснить, каким образом протоколы и сетевые средства подключения физического уровня реализуют связь в сетях передачи данных.</a:t>
            </a:r>
            <a:r>
              <a:rPr kumimoji="0" lang="ru-RU"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170267144"/>
              </p:ext>
            </p:extLst>
          </p:nvPr>
        </p:nvGraphicFramePr>
        <p:xfrm>
          <a:off x="766914" y="1892353"/>
          <a:ext cx="7604088" cy="2971486"/>
        </p:xfrm>
        <a:graphic>
          <a:graphicData uri="http://schemas.openxmlformats.org/drawingml/2006/table">
            <a:tbl>
              <a:tblPr firstRow="1" firstCol="1" bandRow="1">
                <a:tableStyleId>{5C22544A-7EE6-4342-B048-85BDC9FD1C3A}</a:tableStyleId>
              </a:tblPr>
              <a:tblGrid>
                <a:gridCol w="3802044">
                  <a:extLst>
                    <a:ext uri="{9D8B030D-6E8A-4147-A177-3AD203B41FA5}">
                      <a16:colId xmlns:a16="http://schemas.microsoft.com/office/drawing/2014/main" val="1523797708"/>
                    </a:ext>
                  </a:extLst>
                </a:gridCol>
                <a:gridCol w="3802044">
                  <a:extLst>
                    <a:ext uri="{9D8B030D-6E8A-4147-A177-3AD203B41FA5}">
                      <a16:colId xmlns:a16="http://schemas.microsoft.com/office/drawing/2014/main" val="2750207184"/>
                    </a:ext>
                  </a:extLst>
                </a:gridCol>
              </a:tblGrid>
              <a:tr h="216347">
                <a:tc>
                  <a:txBody>
                    <a:bodyPr/>
                    <a:lstStyle/>
                    <a:p>
                      <a:pPr marL="0" marR="0" rtl="0">
                        <a:lnSpc>
                          <a:spcPct val="107000"/>
                        </a:lnSpc>
                        <a:spcBef>
                          <a:spcPts val="0"/>
                        </a:spcBef>
                        <a:spcAft>
                          <a:spcPts val="0"/>
                        </a:spcAft>
                      </a:pPr>
                      <a:r>
                        <a:rPr lang="ru-RU" sz="1200">
                          <a:effectLst/>
                        </a:rPr>
                        <a:t>Заголовок темы</a:t>
                      </a:r>
                    </a:p>
                  </a:txBody>
                  <a:tcPr marL="68580" marR="68580" marT="0" marB="0"/>
                </a:tc>
                <a:tc>
                  <a:txBody>
                    <a:bodyPr/>
                    <a:lstStyle/>
                    <a:p>
                      <a:pPr marL="0" marR="0" rtl="0">
                        <a:lnSpc>
                          <a:spcPct val="107000"/>
                        </a:lnSpc>
                        <a:spcBef>
                          <a:spcPts val="0"/>
                        </a:spcBef>
                        <a:spcAft>
                          <a:spcPts val="0"/>
                        </a:spcAft>
                      </a:pPr>
                      <a:r>
                        <a:rPr lang="ru-RU" sz="1200">
                          <a:effectLst/>
                        </a:rPr>
                        <a:t>Цель темы</a:t>
                      </a:r>
                    </a:p>
                  </a:txBody>
                  <a:tcPr marL="68580" marR="68580" marT="0" marB="0"/>
                </a:tc>
                <a:extLst>
                  <a:ext uri="{0D108BD9-81ED-4DB2-BD59-A6C34878D82A}">
                    <a16:rowId xmlns:a16="http://schemas.microsoft.com/office/drawing/2014/main" val="1874061904"/>
                  </a:ext>
                </a:extLst>
              </a:tr>
              <a:tr h="444151">
                <a:tc>
                  <a:txBody>
                    <a:bodyPr/>
                    <a:lstStyle/>
                    <a:p>
                      <a:pPr marL="0" marR="0" rtl="0">
                        <a:lnSpc>
                          <a:spcPct val="107000"/>
                        </a:lnSpc>
                        <a:spcBef>
                          <a:spcPts val="0"/>
                        </a:spcBef>
                        <a:spcAft>
                          <a:spcPts val="0"/>
                        </a:spcAft>
                      </a:pPr>
                      <a:r>
                        <a:rPr lang="ru-RU" sz="1200">
                          <a:effectLst/>
                        </a:rPr>
                        <a:t>Назначение физического уровня</a:t>
                      </a:r>
                    </a:p>
                  </a:txBody>
                  <a:tcPr marL="68580" marR="68580" marT="0" marB="0"/>
                </a:tc>
                <a:tc>
                  <a:txBody>
                    <a:bodyPr/>
                    <a:lstStyle/>
                    <a:p>
                      <a:pPr marL="0" marR="0" rtl="0">
                        <a:lnSpc>
                          <a:spcPct val="107000"/>
                        </a:lnSpc>
                        <a:spcBef>
                          <a:spcPts val="0"/>
                        </a:spcBef>
                        <a:spcAft>
                          <a:spcPts val="0"/>
                        </a:spcAft>
                      </a:pPr>
                      <a:r>
                        <a:rPr lang="ru-RU" sz="1200">
                          <a:solidFill>
                            <a:srgbClr val="000000"/>
                          </a:solidFill>
                          <a:effectLst/>
                        </a:rPr>
                        <a:t>Описать назначение и функции физического уровня в сети.</a:t>
                      </a:r>
                    </a:p>
                  </a:txBody>
                  <a:tcPr marL="68580" marR="68580" marT="0" marB="0"/>
                </a:tc>
                <a:extLst>
                  <a:ext uri="{0D108BD9-81ED-4DB2-BD59-A6C34878D82A}">
                    <a16:rowId xmlns:a16="http://schemas.microsoft.com/office/drawing/2014/main" val="1646858405"/>
                  </a:ext>
                </a:extLst>
              </a:tr>
              <a:tr h="315930">
                <a:tc>
                  <a:txBody>
                    <a:bodyPr/>
                    <a:lstStyle/>
                    <a:p>
                      <a:pPr marL="0" marR="0" rtl="0">
                        <a:lnSpc>
                          <a:spcPct val="107000"/>
                        </a:lnSpc>
                        <a:spcBef>
                          <a:spcPts val="0"/>
                        </a:spcBef>
                        <a:spcAft>
                          <a:spcPts val="0"/>
                        </a:spcAft>
                      </a:pPr>
                      <a:r>
                        <a:rPr lang="ru-RU" sz="1200">
                          <a:effectLst/>
                        </a:rPr>
                        <a:t>Характеристики физического уровня</a:t>
                      </a:r>
                    </a:p>
                  </a:txBody>
                  <a:tcPr marL="68580" marR="68580" marT="0" marB="0"/>
                </a:tc>
                <a:tc>
                  <a:txBody>
                    <a:bodyPr/>
                    <a:lstStyle/>
                    <a:p>
                      <a:pPr marL="0" marR="0" rtl="0">
                        <a:lnSpc>
                          <a:spcPct val="107000"/>
                        </a:lnSpc>
                        <a:spcBef>
                          <a:spcPts val="0"/>
                        </a:spcBef>
                        <a:spcAft>
                          <a:spcPts val="0"/>
                        </a:spcAft>
                      </a:pPr>
                      <a:r>
                        <a:rPr lang="ru-RU" sz="1200">
                          <a:solidFill>
                            <a:srgbClr val="000000"/>
                          </a:solidFill>
                          <a:effectLst/>
                        </a:rPr>
                        <a:t>Перечислить технические характеристики физического уровня.</a:t>
                      </a:r>
                    </a:p>
                  </a:txBody>
                  <a:tcPr marL="68580" marR="68580" marT="0" marB="0"/>
                </a:tc>
                <a:extLst>
                  <a:ext uri="{0D108BD9-81ED-4DB2-BD59-A6C34878D82A}">
                    <a16:rowId xmlns:a16="http://schemas.microsoft.com/office/drawing/2014/main" val="1435904258"/>
                  </a:ext>
                </a:extLst>
              </a:tr>
              <a:tr h="444151">
                <a:tc>
                  <a:txBody>
                    <a:bodyPr/>
                    <a:lstStyle/>
                    <a:p>
                      <a:pPr marL="0" marR="0" rtl="0">
                        <a:lnSpc>
                          <a:spcPct val="107000"/>
                        </a:lnSpc>
                        <a:spcBef>
                          <a:spcPts val="0"/>
                        </a:spcBef>
                        <a:spcAft>
                          <a:spcPts val="0"/>
                        </a:spcAft>
                      </a:pPr>
                      <a:r>
                        <a:rPr lang="ru-RU" sz="1200">
                          <a:effectLst/>
                        </a:rPr>
                        <a:t>Медные кабели</a:t>
                      </a:r>
                    </a:p>
                  </a:txBody>
                  <a:tcPr marL="68580" marR="68580" marT="0" marB="0"/>
                </a:tc>
                <a:tc>
                  <a:txBody>
                    <a:bodyPr/>
                    <a:lstStyle/>
                    <a:p>
                      <a:pPr marL="0" marR="0" rtl="0">
                        <a:lnSpc>
                          <a:spcPct val="107000"/>
                        </a:lnSpc>
                        <a:spcBef>
                          <a:spcPts val="0"/>
                        </a:spcBef>
                        <a:spcAft>
                          <a:spcPts val="0"/>
                        </a:spcAft>
                      </a:pPr>
                      <a:r>
                        <a:rPr lang="ru-RU" sz="1200">
                          <a:solidFill>
                            <a:srgbClr val="000000"/>
                          </a:solidFill>
                          <a:effectLst/>
                        </a:rPr>
                        <a:t>Перечислить основные технические характеристики медных кабелей.</a:t>
                      </a:r>
                    </a:p>
                  </a:txBody>
                  <a:tcPr marL="68580" marR="68580" marT="0" marB="0"/>
                </a:tc>
                <a:extLst>
                  <a:ext uri="{0D108BD9-81ED-4DB2-BD59-A6C34878D82A}">
                    <a16:rowId xmlns:a16="http://schemas.microsoft.com/office/drawing/2014/main" val="131737215"/>
                  </a:ext>
                </a:extLst>
              </a:tr>
              <a:tr h="444151">
                <a:tc>
                  <a:txBody>
                    <a:bodyPr/>
                    <a:lstStyle/>
                    <a:p>
                      <a:pPr marL="0" marR="0" rtl="0">
                        <a:lnSpc>
                          <a:spcPct val="107000"/>
                        </a:lnSpc>
                        <a:spcBef>
                          <a:spcPts val="0"/>
                        </a:spcBef>
                        <a:spcAft>
                          <a:spcPts val="0"/>
                        </a:spcAft>
                      </a:pPr>
                      <a:r>
                        <a:rPr lang="ru-RU" sz="1200">
                          <a:effectLst/>
                        </a:rPr>
                        <a:t>Кабели UTP</a:t>
                      </a:r>
                    </a:p>
                  </a:txBody>
                  <a:tcPr marL="68580" marR="68580" marT="0" marB="0"/>
                </a:tc>
                <a:tc>
                  <a:txBody>
                    <a:bodyPr/>
                    <a:lstStyle/>
                    <a:p>
                      <a:pPr marL="0" marR="0" rtl="0">
                        <a:lnSpc>
                          <a:spcPct val="107000"/>
                        </a:lnSpc>
                        <a:spcBef>
                          <a:spcPts val="0"/>
                        </a:spcBef>
                        <a:spcAft>
                          <a:spcPts val="0"/>
                        </a:spcAft>
                      </a:pPr>
                      <a:r>
                        <a:rPr lang="ru-RU" sz="1200">
                          <a:solidFill>
                            <a:srgbClr val="000000"/>
                          </a:solidFill>
                          <a:effectLst/>
                        </a:rPr>
                        <a:t>Объяснить, как используются кабели UTP в сетях Ethernet.</a:t>
                      </a:r>
                    </a:p>
                  </a:txBody>
                  <a:tcPr marL="68580" marR="68580" marT="0" marB="0"/>
                </a:tc>
                <a:extLst>
                  <a:ext uri="{0D108BD9-81ED-4DB2-BD59-A6C34878D82A}">
                    <a16:rowId xmlns:a16="http://schemas.microsoft.com/office/drawing/2014/main" val="3818444524"/>
                  </a:ext>
                </a:extLst>
              </a:tr>
              <a:tr h="444151">
                <a:tc>
                  <a:txBody>
                    <a:bodyPr/>
                    <a:lstStyle/>
                    <a:p>
                      <a:pPr marL="0" marR="0" rtl="0">
                        <a:lnSpc>
                          <a:spcPct val="107000"/>
                        </a:lnSpc>
                        <a:spcBef>
                          <a:spcPts val="0"/>
                        </a:spcBef>
                        <a:spcAft>
                          <a:spcPts val="0"/>
                        </a:spcAft>
                      </a:pPr>
                      <a:r>
                        <a:rPr lang="ru-RU" sz="1200">
                          <a:effectLst/>
                        </a:rPr>
                        <a:t>Оптоволоконные кабели</a:t>
                      </a:r>
                    </a:p>
                  </a:txBody>
                  <a:tcPr marL="68580" marR="68580" marT="0" marB="0"/>
                </a:tc>
                <a:tc>
                  <a:txBody>
                    <a:bodyPr/>
                    <a:lstStyle/>
                    <a:p>
                      <a:pPr marL="0" marR="0" rtl="0">
                        <a:lnSpc>
                          <a:spcPct val="107000"/>
                        </a:lnSpc>
                        <a:spcBef>
                          <a:spcPts val="0"/>
                        </a:spcBef>
                        <a:spcAft>
                          <a:spcPts val="0"/>
                        </a:spcAft>
                      </a:pPr>
                      <a:r>
                        <a:rPr lang="ru-RU" sz="1200">
                          <a:solidFill>
                            <a:srgbClr val="000000"/>
                          </a:solidFill>
                          <a:effectLst/>
                        </a:rPr>
                        <a:t>Описать оптоволоконные кабели и их основные преимущества по сравнению с другими средствами передачи данных.</a:t>
                      </a:r>
                    </a:p>
                  </a:txBody>
                  <a:tcPr marL="68580" marR="68580" marT="0" marB="0"/>
                </a:tc>
                <a:extLst>
                  <a:ext uri="{0D108BD9-81ED-4DB2-BD59-A6C34878D82A}">
                    <a16:rowId xmlns:a16="http://schemas.microsoft.com/office/drawing/2014/main" val="1846877670"/>
                  </a:ext>
                </a:extLst>
              </a:tr>
              <a:tr h="444151">
                <a:tc>
                  <a:txBody>
                    <a:bodyPr/>
                    <a:lstStyle/>
                    <a:p>
                      <a:pPr marL="0" marR="0" rtl="0">
                        <a:lnSpc>
                          <a:spcPct val="107000"/>
                        </a:lnSpc>
                        <a:spcBef>
                          <a:spcPts val="0"/>
                        </a:spcBef>
                        <a:spcAft>
                          <a:spcPts val="0"/>
                        </a:spcAft>
                      </a:pPr>
                      <a:r>
                        <a:rPr lang="ru-RU" sz="1200">
                          <a:effectLst/>
                        </a:rPr>
                        <a:t>Беспроводные среды передачи данных</a:t>
                      </a:r>
                    </a:p>
                  </a:txBody>
                  <a:tcPr marL="68580" marR="68580" marT="0" marB="0"/>
                </a:tc>
                <a:tc>
                  <a:txBody>
                    <a:bodyPr/>
                    <a:lstStyle/>
                    <a:p>
                      <a:pPr marL="0" marR="0" rtl="0">
                        <a:lnSpc>
                          <a:spcPct val="107000"/>
                        </a:lnSpc>
                        <a:spcBef>
                          <a:spcPts val="0"/>
                        </a:spcBef>
                        <a:spcAft>
                          <a:spcPts val="0"/>
                        </a:spcAft>
                      </a:pPr>
                      <a:r>
                        <a:rPr lang="ru-RU" sz="1200">
                          <a:solidFill>
                            <a:srgbClr val="000000"/>
                          </a:solidFill>
                          <a:effectLst/>
                        </a:rPr>
                        <a:t>Выполнить подключение устройств проводным и беспроводным способами.</a:t>
                      </a:r>
                    </a:p>
                  </a:txBody>
                  <a:tcPr marL="68580" marR="68580" marT="0" marB="0"/>
                </a:tc>
                <a:extLst>
                  <a:ext uri="{0D108BD9-81ED-4DB2-BD59-A6C34878D82A}">
                    <a16:rowId xmlns:a16="http://schemas.microsoft.com/office/drawing/2014/main" val="18860508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ru-RU">
                <a:solidFill>
                  <a:schemeClr val="accent5">
                    <a:lumMod val="40000"/>
                    <a:lumOff val="60000"/>
                  </a:schemeClr>
                </a:solidFill>
              </a:rPr>
              <a:t>4.1. Назначение физического уровня</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Назначение физического уровня</a:t>
            </a:r>
            <a:r>
              <a:rPr lang="en-US" dirty="0"/>
              <a:t/>
            </a:r>
            <a:br>
              <a:rPr lang="en-US" dirty="0"/>
            </a:br>
            <a:r>
              <a:rPr lang="ru-RU" sz="2400"/>
              <a:t> Физическое подключение</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712029" cy="3073946"/>
          </a:xfrm>
        </p:spPr>
        <p:txBody>
          <a:bodyPr/>
          <a:lstStyle/>
          <a:p>
            <a:pPr marL="342900" indent="-342900" algn="l" rtl="0">
              <a:buFont typeface="Arial" panose="020B0604020202020204" pitchFamily="34" charset="0"/>
              <a:buChar char="•"/>
            </a:pPr>
            <a:r>
              <a:rPr lang="ru-RU" sz="1600" dirty="0">
                <a:solidFill>
                  <a:srgbClr val="000000"/>
                </a:solidFill>
              </a:rPr>
              <a:t>Чтобы получить возможность обмениваться данными по сети, в первую очередь необходимо установить физическое подключение к локальной сети.</a:t>
            </a:r>
          </a:p>
          <a:p>
            <a:pPr marL="342900" indent="-342900" algn="l" rtl="0">
              <a:buFont typeface="Arial" panose="020B0604020202020204" pitchFamily="34" charset="0"/>
              <a:buChar char="•"/>
            </a:pPr>
            <a:r>
              <a:rPr lang="ru-RU" sz="1600" dirty="0">
                <a:solidFill>
                  <a:srgbClr val="000000"/>
                </a:solidFill>
              </a:rPr>
              <a:t>Это подключение может быть проводным или беспроводным, в зависимости от настройки сети.</a:t>
            </a:r>
          </a:p>
          <a:p>
            <a:pPr marL="342900" indent="-342900" algn="l" rtl="0">
              <a:buFont typeface="Arial" panose="020B0604020202020204" pitchFamily="34" charset="0"/>
              <a:buChar char="•"/>
            </a:pPr>
            <a:r>
              <a:rPr lang="ru-RU" sz="1600" dirty="0">
                <a:solidFill>
                  <a:srgbClr val="000000"/>
                </a:solidFill>
              </a:rPr>
              <a:t>Это, как правило, не зависит от того, планируете ли вы корпоративный офис или дом.</a:t>
            </a:r>
          </a:p>
          <a:p>
            <a:pPr marL="342900" indent="-342900" algn="l" rtl="0">
              <a:buFont typeface="Arial" panose="020B0604020202020204" pitchFamily="34" charset="0"/>
              <a:buChar char="•"/>
            </a:pPr>
            <a:r>
              <a:rPr lang="ru-RU" sz="1600" dirty="0">
                <a:solidFill>
                  <a:srgbClr val="000000"/>
                </a:solidFill>
              </a:rPr>
              <a:t>Сетевые интерфейсные платы (</a:t>
            </a:r>
            <a:r>
              <a:rPr lang="ru-RU" sz="1600" dirty="0" err="1">
                <a:solidFill>
                  <a:srgbClr val="000000"/>
                </a:solidFill>
              </a:rPr>
              <a:t>Network</a:t>
            </a:r>
            <a:r>
              <a:rPr lang="ru-RU" sz="1600" dirty="0">
                <a:solidFill>
                  <a:srgbClr val="000000"/>
                </a:solidFill>
              </a:rPr>
              <a:t> </a:t>
            </a:r>
            <a:r>
              <a:rPr lang="ru-RU" sz="1600" dirty="0" err="1">
                <a:solidFill>
                  <a:srgbClr val="000000"/>
                </a:solidFill>
              </a:rPr>
              <a:t>Interface</a:t>
            </a:r>
            <a:r>
              <a:rPr lang="ru-RU" sz="1600" dirty="0">
                <a:solidFill>
                  <a:srgbClr val="000000"/>
                </a:solidFill>
              </a:rPr>
              <a:t> </a:t>
            </a:r>
            <a:r>
              <a:rPr lang="ru-RU" sz="1600" dirty="0" err="1">
                <a:solidFill>
                  <a:srgbClr val="000000"/>
                </a:solidFill>
              </a:rPr>
              <a:t>Card</a:t>
            </a:r>
            <a:r>
              <a:rPr lang="ru-RU" sz="1600" dirty="0">
                <a:solidFill>
                  <a:srgbClr val="000000"/>
                </a:solidFill>
              </a:rPr>
              <a:t>, NIC) служат для подключения устройства к сети.</a:t>
            </a:r>
          </a:p>
          <a:p>
            <a:pPr marL="342900" indent="-342900" algn="l" rtl="0">
              <a:buFont typeface="Arial" panose="020B0604020202020204" pitchFamily="34" charset="0"/>
              <a:buChar char="•"/>
            </a:pPr>
            <a:r>
              <a:rPr lang="ru-RU" sz="1600" dirty="0">
                <a:solidFill>
                  <a:srgbClr val="000000"/>
                </a:solidFill>
              </a:rPr>
              <a:t>Некоторые устройства могут иметь только один сетевой адаптер, в то время как другие могут иметь несколько сетевых адаптеров (например, проводные и/или беспроводные).</a:t>
            </a:r>
          </a:p>
          <a:p>
            <a:pPr marL="342900" indent="-342900" algn="l" rtl="0">
              <a:buFont typeface="Arial" panose="020B0604020202020204" pitchFamily="34" charset="0"/>
              <a:buChar char="•"/>
            </a:pPr>
            <a:r>
              <a:rPr lang="ru-RU" sz="1600" dirty="0">
                <a:solidFill>
                  <a:srgbClr val="000000"/>
                </a:solidFill>
              </a:rPr>
              <a:t>Не все физические подключения обеспечивают одинаковый уровень производительности.</a:t>
            </a: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Назначение физического уровня</a:t>
            </a:r>
            <a:r>
              <a:rPr lang="en-US" dirty="0"/>
              <a:t/>
            </a:r>
            <a:br>
              <a:rPr lang="en-US" dirty="0"/>
            </a:br>
            <a:r>
              <a:rPr lang="ru-RU" sz="2400"/>
              <a:t> Физический уровень</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64593" y="855418"/>
            <a:ext cx="3668854" cy="3528045"/>
          </a:xfrm>
        </p:spPr>
        <p:txBody>
          <a:bodyPr/>
          <a:lstStyle/>
          <a:p>
            <a:pPr marL="342900" indent="-342900" algn="l" rtl="0">
              <a:buFont typeface="Arial" panose="020B0604020202020204" pitchFamily="34" charset="0"/>
              <a:buChar char="•"/>
            </a:pPr>
            <a:r>
              <a:rPr lang="ru-RU" sz="1600">
                <a:solidFill>
                  <a:srgbClr val="000000"/>
                </a:solidFill>
              </a:rPr>
              <a:t>Транспортирует биты по сетевым носителям</a:t>
            </a:r>
          </a:p>
          <a:p>
            <a:pPr marL="342900" indent="-342900" algn="l" rtl="0">
              <a:buFont typeface="Arial" panose="020B0604020202020204" pitchFamily="34" charset="0"/>
              <a:buChar char="•"/>
            </a:pPr>
            <a:r>
              <a:rPr lang="ru-RU" sz="1600" dirty="0">
                <a:solidFill>
                  <a:srgbClr val="000000"/>
                </a:solidFill>
              </a:rPr>
              <a:t>Принимает весь кадр от канального уровня и кодирует его в серию сигналов, которые передаются по локальной среде.</a:t>
            </a:r>
          </a:p>
          <a:p>
            <a:pPr marL="342900" indent="-342900" algn="l" rtl="0">
              <a:buFont typeface="Arial" panose="020B0604020202020204" pitchFamily="34" charset="0"/>
              <a:buChar char="•"/>
            </a:pPr>
            <a:r>
              <a:rPr lang="ru-RU" sz="1600" dirty="0">
                <a:solidFill>
                  <a:srgbClr val="000000"/>
                </a:solidFill>
              </a:rPr>
              <a:t>Этот последний шаг называется инкапсуляцией.</a:t>
            </a:r>
          </a:p>
          <a:p>
            <a:pPr marL="342900" indent="-342900" algn="l" rtl="0">
              <a:buFont typeface="Arial" panose="020B0604020202020204" pitchFamily="34" charset="0"/>
              <a:buChar char="•"/>
            </a:pPr>
            <a:r>
              <a:rPr lang="ru-RU" sz="1600" dirty="0">
                <a:solidFill>
                  <a:srgbClr val="000000"/>
                </a:solidFill>
              </a:rPr>
              <a:t>Следующее устройство в пути к месту назначения получает биты и повторно инкапсулирует кадр, затем решает, что с ним делать.</a:t>
            </a:r>
          </a:p>
        </p:txBody>
      </p:sp>
      <p:pic>
        <p:nvPicPr>
          <p:cNvPr id="5" name="Picture 4">
            <a:extLst>
              <a:ext uri="{FF2B5EF4-FFF2-40B4-BE49-F238E27FC236}">
                <a16:creationId xmlns:a16="http://schemas.microsoft.com/office/drawing/2014/main" id="{07FF563E-E612-FF49-AA84-F8F5904942B7}"/>
              </a:ext>
            </a:extLst>
          </p:cNvPr>
          <p:cNvPicPr>
            <a:picLocks noChangeAspect="1"/>
          </p:cNvPicPr>
          <p:nvPr/>
        </p:nvPicPr>
        <p:blipFill>
          <a:blip r:embed="rId3"/>
          <a:stretch>
            <a:fillRect/>
          </a:stretch>
        </p:blipFill>
        <p:spPr>
          <a:xfrm>
            <a:off x="3833446" y="1008092"/>
            <a:ext cx="4699000" cy="2768600"/>
          </a:xfrm>
          <a:prstGeom prst="rect">
            <a:avLst/>
          </a:prstGeom>
        </p:spPr>
      </p:pic>
    </p:spTree>
    <p:extLst>
      <p:ext uri="{BB962C8B-B14F-4D97-AF65-F5344CB8AC3E}">
        <p14:creationId xmlns:p14="http://schemas.microsoft.com/office/powerpoint/2010/main" val="1075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4.2. Характеристики физического уровня</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Характеристики физического уровня</a:t>
            </a:r>
            <a:r>
              <a:rPr lang="en-US" dirty="0"/>
              <a:t/>
            </a:r>
            <a:br>
              <a:rPr lang="en-US" dirty="0"/>
            </a:br>
            <a:r>
              <a:rPr lang="ru-RU" sz="2400"/>
              <a:t>Стандарты физического уровня</a:t>
            </a:r>
          </a:p>
        </p:txBody>
      </p:sp>
      <p:pic>
        <p:nvPicPr>
          <p:cNvPr id="8" name="Content Placeholder 7">
            <a:extLst>
              <a:ext uri="{FF2B5EF4-FFF2-40B4-BE49-F238E27FC236}">
                <a16:creationId xmlns:a16="http://schemas.microsoft.com/office/drawing/2014/main" id="{8A8FA508-7561-8C48-9358-A4BB397A0444}"/>
              </a:ext>
            </a:extLst>
          </p:cNvPr>
          <p:cNvPicPr>
            <a:picLocks noGrp="1" noChangeAspect="1"/>
          </p:cNvPicPr>
          <p:nvPr>
            <p:ph idx="1"/>
          </p:nvPr>
        </p:nvPicPr>
        <p:blipFill>
          <a:blip r:embed="rId3"/>
          <a:stretch>
            <a:fillRect/>
          </a:stretch>
        </p:blipFill>
        <p:spPr>
          <a:xfrm>
            <a:off x="1101969" y="836638"/>
            <a:ext cx="6576646" cy="3716532"/>
          </a:xfrm>
          <a:prstGeom prst="rect">
            <a:avLst/>
          </a:prstGeom>
        </p:spPr>
      </p:pic>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Характеристики физического уровня</a:t>
            </a:r>
            <a:r>
              <a:rPr lang="en-US" dirty="0"/>
              <a:t/>
            </a:r>
            <a:br>
              <a:rPr lang="en-US" dirty="0"/>
            </a:br>
            <a:r>
              <a:rPr lang="ru-RU" sz="2400"/>
              <a:t>Стандарты физического уровня</a:t>
            </a:r>
          </a:p>
        </p:txBody>
      </p:sp>
      <p:sp>
        <p:nvSpPr>
          <p:cNvPr id="4" name="Content Placeholder 3">
            <a:extLst>
              <a:ext uri="{FF2B5EF4-FFF2-40B4-BE49-F238E27FC236}">
                <a16:creationId xmlns:a16="http://schemas.microsoft.com/office/drawing/2014/main" id="{6BE9E597-CDF1-0047-B112-C9FD7F790CC7}"/>
              </a:ext>
            </a:extLst>
          </p:cNvPr>
          <p:cNvSpPr>
            <a:spLocks noGrp="1"/>
          </p:cNvSpPr>
          <p:nvPr>
            <p:ph idx="1"/>
          </p:nvPr>
        </p:nvSpPr>
        <p:spPr>
          <a:xfrm>
            <a:off x="474662" y="844062"/>
            <a:ext cx="8280057" cy="3577672"/>
          </a:xfrm>
        </p:spPr>
        <p:txBody>
          <a:bodyPr/>
          <a:lstStyle/>
          <a:p>
            <a:pPr marL="0" indent="0" algn="l" rtl="0"/>
            <a:r>
              <a:rPr lang="ru-RU">
                <a:solidFill>
                  <a:srgbClr val="000000"/>
                </a:solidFill>
              </a:rPr>
              <a:t>Стандарты физического уровня регламентируют три функциональные области:</a:t>
            </a:r>
          </a:p>
          <a:p>
            <a:pPr marL="415985" lvl="1" indent="-342900" rtl="0">
              <a:buFont typeface="Arial" panose="020B0604020202020204" pitchFamily="34" charset="0"/>
              <a:buChar char="•"/>
            </a:pPr>
            <a:r>
              <a:rPr lang="ru-RU">
                <a:solidFill>
                  <a:srgbClr val="000000"/>
                </a:solidFill>
              </a:rPr>
              <a:t>Физические компоненты</a:t>
            </a:r>
          </a:p>
          <a:p>
            <a:pPr marL="415985" lvl="1" indent="-342900" rtl="0">
              <a:buFont typeface="Arial" panose="020B0604020202020204" pitchFamily="34" charset="0"/>
              <a:buChar char="•"/>
            </a:pPr>
            <a:r>
              <a:rPr lang="ru-RU">
                <a:solidFill>
                  <a:srgbClr val="000000"/>
                </a:solidFill>
              </a:rPr>
              <a:t>Кодирование</a:t>
            </a:r>
          </a:p>
          <a:p>
            <a:pPr marL="415985" lvl="1" indent="-342900" rtl="0">
              <a:buFont typeface="Arial" panose="020B0604020202020204" pitchFamily="34" charset="0"/>
              <a:buChar char="•"/>
            </a:pPr>
            <a:r>
              <a:rPr lang="ru-RU">
                <a:solidFill>
                  <a:srgbClr val="000000"/>
                </a:solidFill>
              </a:rPr>
              <a:t>Способы передачи сигналов</a:t>
            </a:r>
          </a:p>
          <a:p>
            <a:pPr marL="415985" lvl="1" indent="-342900">
              <a:buFont typeface="Arial" panose="020B0604020202020204" pitchFamily="34" charset="0"/>
              <a:buChar char="•"/>
            </a:pPr>
            <a:endParaRPr lang="en-US" dirty="0">
              <a:solidFill>
                <a:srgbClr val="000000"/>
              </a:solidFill>
            </a:endParaRPr>
          </a:p>
          <a:p>
            <a:pPr marL="0" indent="0" algn="l" rtl="0"/>
            <a:r>
              <a:rPr lang="ru-RU">
                <a:solidFill>
                  <a:srgbClr val="000000"/>
                </a:solidFill>
              </a:rPr>
              <a:t>Физические компоненты — это аппаратные устройства, средства подключения, а также другие соединители и разъемы, обеспечивающие передачу сигналов, с помощью которых представлены биты информации.</a:t>
            </a:r>
          </a:p>
          <a:p>
            <a:pPr marL="415985" lvl="1" indent="-342900" rtl="0">
              <a:buFont typeface="Arial" panose="020B0604020202020204" pitchFamily="34" charset="0"/>
              <a:buChar char="•"/>
            </a:pPr>
            <a:r>
              <a:rPr lang="ru-RU">
                <a:solidFill>
                  <a:srgbClr val="000000"/>
                </a:solidFill>
              </a:rPr>
              <a:t>Все аппаратные компоненты, в том числе сетевые интерфейсные платы (NIC), интерфейсы и соединители, а также материалы и конструкция кабелей описаны в стандартах, относящихся к физическому уровню.</a:t>
            </a:r>
          </a:p>
        </p:txBody>
      </p:sp>
    </p:spTree>
    <p:extLst>
      <p:ext uri="{BB962C8B-B14F-4D97-AF65-F5344CB8AC3E}">
        <p14:creationId xmlns:p14="http://schemas.microsoft.com/office/powerpoint/2010/main" val="25236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Характеристики физического уровня</a:t>
            </a:r>
            <a:r>
              <a:rPr lang="en-US" dirty="0"/>
              <a:t/>
            </a:r>
            <a:br>
              <a:rPr lang="en-US" dirty="0"/>
            </a:br>
            <a:r>
              <a:rPr lang="ru-RU" sz="2400"/>
              <a:t>Кодирование</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3656013" cy="2554545"/>
          </a:xfrm>
          <a:prstGeom prst="rect">
            <a:avLst/>
          </a:prstGeom>
          <a:noFill/>
        </p:spPr>
        <p:txBody>
          <a:bodyPr wrap="square" rtlCol="0">
            <a:spAutoFit/>
          </a:bodyPr>
          <a:lstStyle/>
          <a:p>
            <a:pPr marL="285750" indent="-285750" rtl="0">
              <a:buFont typeface="Arial" panose="020B0604020202020204" pitchFamily="34" charset="0"/>
              <a:buChar char="•"/>
            </a:pPr>
            <a:r>
              <a:rPr lang="ru-RU" sz="1600">
                <a:solidFill>
                  <a:srgbClr val="000000"/>
                </a:solidFill>
                <a:latin typeface="+mn-lt"/>
              </a:rPr>
              <a:t>Кодирование преобразует поток битов в формат, узнаваемый следующим устройством в сетевом пути.</a:t>
            </a:r>
          </a:p>
          <a:p>
            <a:pPr marL="285750" indent="-285750" rtl="0">
              <a:buFont typeface="Arial" panose="020B0604020202020204" pitchFamily="34" charset="0"/>
              <a:buChar char="•"/>
            </a:pPr>
            <a:r>
              <a:rPr lang="ru-RU" sz="1600">
                <a:solidFill>
                  <a:srgbClr val="000000"/>
                </a:solidFill>
                <a:latin typeface="+mn-lt"/>
              </a:rPr>
              <a:t>Это «кодирование» обеспечивает предсказуемые шаблоны, которые могут быть распознаны следующим устройством.</a:t>
            </a:r>
          </a:p>
          <a:p>
            <a:pPr marL="285750" indent="-285750" rtl="0">
              <a:buFont typeface="Arial" panose="020B0604020202020204" pitchFamily="34" charset="0"/>
              <a:buChar char="•"/>
            </a:pPr>
            <a:r>
              <a:rPr lang="ru-RU" sz="1600">
                <a:solidFill>
                  <a:srgbClr val="000000"/>
                </a:solidFill>
                <a:latin typeface="+mn-lt"/>
              </a:rPr>
              <a:t>Примеры методов кодирования включают Manchester (показано на рисунке), 4B/5B и 8B/10B.</a:t>
            </a:r>
          </a:p>
        </p:txBody>
      </p:sp>
      <p:pic>
        <p:nvPicPr>
          <p:cNvPr id="7" name="Content Placeholder 6">
            <a:extLst>
              <a:ext uri="{FF2B5EF4-FFF2-40B4-BE49-F238E27FC236}">
                <a16:creationId xmlns:a16="http://schemas.microsoft.com/office/drawing/2014/main" id="{15258416-999A-294E-8E65-12B100E49082}"/>
              </a:ext>
            </a:extLst>
          </p:cNvPr>
          <p:cNvPicPr>
            <a:picLocks noGrp="1" noChangeAspect="1"/>
          </p:cNvPicPr>
          <p:nvPr>
            <p:ph idx="1"/>
          </p:nvPr>
        </p:nvPicPr>
        <p:blipFill>
          <a:blip r:embed="rId3"/>
          <a:stretch>
            <a:fillRect/>
          </a:stretch>
        </p:blipFill>
        <p:spPr>
          <a:xfrm>
            <a:off x="4042875" y="970634"/>
            <a:ext cx="4660900" cy="3441700"/>
          </a:xfrm>
        </p:spPr>
      </p:pic>
    </p:spTree>
    <p:extLst>
      <p:ext uri="{BB962C8B-B14F-4D97-AF65-F5344CB8AC3E}">
        <p14:creationId xmlns:p14="http://schemas.microsoft.com/office/powerpoint/2010/main" val="17347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4572000" cy="731837"/>
          </a:xfrm>
        </p:spPr>
        <p:txBody>
          <a:bodyPr/>
          <a:lstStyle/>
          <a:p>
            <a:pPr rtl="0"/>
            <a:r>
              <a:rPr lang="ru-RU" sz="1600"/>
              <a:t>Характеристики физического уровня</a:t>
            </a:r>
            <a:r>
              <a:rPr lang="en-US" dirty="0"/>
              <a:t/>
            </a:r>
            <a:br>
              <a:rPr lang="en-US" dirty="0"/>
            </a:br>
            <a:r>
              <a:rPr lang="ru-RU" sz="2400"/>
              <a:t>Сигнализация</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4056184" cy="1323439"/>
          </a:xfrm>
          <a:prstGeom prst="rect">
            <a:avLst/>
          </a:prstGeom>
          <a:noFill/>
        </p:spPr>
        <p:txBody>
          <a:bodyPr wrap="square" rtlCol="0">
            <a:spAutoFit/>
          </a:bodyPr>
          <a:lstStyle/>
          <a:p>
            <a:pPr marL="285750" indent="-285750" rtl="0">
              <a:buFont typeface="Arial" panose="020B0604020202020204" pitchFamily="34" charset="0"/>
              <a:buChar char="•"/>
            </a:pPr>
            <a:r>
              <a:rPr lang="ru-RU" sz="1600" dirty="0">
                <a:solidFill>
                  <a:srgbClr val="000000"/>
                </a:solidFill>
                <a:latin typeface="+mn-lt"/>
              </a:rPr>
              <a:t>Метод сигнализации - это то, как битовые значения «1» и «0» представлены на физическом носителе.</a:t>
            </a:r>
          </a:p>
          <a:p>
            <a:pPr marL="285750" indent="-285750" rtl="0">
              <a:buFont typeface="Arial" panose="020B0604020202020204" pitchFamily="34" charset="0"/>
              <a:buChar char="•"/>
            </a:pPr>
            <a:r>
              <a:rPr lang="ru-RU" sz="1600" dirty="0">
                <a:solidFill>
                  <a:srgbClr val="000000"/>
                </a:solidFill>
                <a:latin typeface="+mn-lt"/>
              </a:rPr>
              <a:t>Способ сигнализации будет варьироваться в зависимости от типа используемого носителя.</a:t>
            </a:r>
          </a:p>
        </p:txBody>
      </p:sp>
      <p:pic>
        <p:nvPicPr>
          <p:cNvPr id="6" name="Content Placeholder 5">
            <a:extLst>
              <a:ext uri="{FF2B5EF4-FFF2-40B4-BE49-F238E27FC236}">
                <a16:creationId xmlns:a16="http://schemas.microsoft.com/office/drawing/2014/main" id="{A269CFD5-4CF5-6F41-84C4-121383F6B569}"/>
              </a:ext>
            </a:extLst>
          </p:cNvPr>
          <p:cNvPicPr>
            <a:picLocks noGrp="1" noChangeAspect="1"/>
          </p:cNvPicPr>
          <p:nvPr>
            <p:ph idx="1"/>
          </p:nvPr>
        </p:nvPicPr>
        <p:blipFill>
          <a:blip r:embed="rId3"/>
          <a:stretch>
            <a:fillRect/>
          </a:stretch>
        </p:blipFill>
        <p:spPr>
          <a:xfrm>
            <a:off x="678748" y="2847476"/>
            <a:ext cx="3072240" cy="1083409"/>
          </a:xfrm>
        </p:spPr>
      </p:pic>
      <p:sp>
        <p:nvSpPr>
          <p:cNvPr id="13" name="TextBox 12">
            <a:extLst>
              <a:ext uri="{FF2B5EF4-FFF2-40B4-BE49-F238E27FC236}">
                <a16:creationId xmlns:a16="http://schemas.microsoft.com/office/drawing/2014/main" id="{B661482A-007E-BE46-BEAF-3DA2CB5B442B}"/>
              </a:ext>
            </a:extLst>
          </p:cNvPr>
          <p:cNvSpPr txBox="1"/>
          <p:nvPr/>
        </p:nvSpPr>
        <p:spPr>
          <a:xfrm>
            <a:off x="856964" y="3930885"/>
            <a:ext cx="2715808" cy="276999"/>
          </a:xfrm>
          <a:prstGeom prst="rect">
            <a:avLst/>
          </a:prstGeom>
          <a:noFill/>
        </p:spPr>
        <p:txBody>
          <a:bodyPr wrap="none" rtlCol="0">
            <a:spAutoFit/>
          </a:bodyPr>
          <a:lstStyle/>
          <a:p>
            <a:pPr rtl="0"/>
            <a:r>
              <a:rPr lang="ru-RU" sz="1200"/>
              <a:t>Электрические сигналы по медному кабелю</a:t>
            </a:r>
          </a:p>
        </p:txBody>
      </p:sp>
      <p:pic>
        <p:nvPicPr>
          <p:cNvPr id="10" name="Picture 9">
            <a:extLst>
              <a:ext uri="{FF2B5EF4-FFF2-40B4-BE49-F238E27FC236}">
                <a16:creationId xmlns:a16="http://schemas.microsoft.com/office/drawing/2014/main" id="{7417B433-B0D6-D348-A6BA-E2DE3E28C539}"/>
              </a:ext>
            </a:extLst>
          </p:cNvPr>
          <p:cNvPicPr>
            <a:picLocks noChangeAspect="1"/>
          </p:cNvPicPr>
          <p:nvPr/>
        </p:nvPicPr>
        <p:blipFill>
          <a:blip r:embed="rId4"/>
          <a:stretch>
            <a:fillRect/>
          </a:stretch>
        </p:blipFill>
        <p:spPr>
          <a:xfrm>
            <a:off x="4891700" y="131163"/>
            <a:ext cx="3575378" cy="975103"/>
          </a:xfrm>
          <a:prstGeom prst="rect">
            <a:avLst/>
          </a:prstGeom>
        </p:spPr>
      </p:pic>
      <p:sp>
        <p:nvSpPr>
          <p:cNvPr id="14" name="TextBox 13">
            <a:extLst>
              <a:ext uri="{FF2B5EF4-FFF2-40B4-BE49-F238E27FC236}">
                <a16:creationId xmlns:a16="http://schemas.microsoft.com/office/drawing/2014/main" id="{77BAD6EB-A82B-CC4A-B7B5-C06FE8DEA4F2}"/>
              </a:ext>
            </a:extLst>
          </p:cNvPr>
          <p:cNvSpPr txBox="1"/>
          <p:nvPr/>
        </p:nvSpPr>
        <p:spPr>
          <a:xfrm>
            <a:off x="5358354" y="1186674"/>
            <a:ext cx="2642070" cy="276999"/>
          </a:xfrm>
          <a:prstGeom prst="rect">
            <a:avLst/>
          </a:prstGeom>
          <a:noFill/>
        </p:spPr>
        <p:txBody>
          <a:bodyPr wrap="none" rtlCol="0">
            <a:spAutoFit/>
          </a:bodyPr>
          <a:lstStyle/>
          <a:p>
            <a:pPr rtl="0"/>
            <a:r>
              <a:rPr lang="ru-RU" sz="1200"/>
              <a:t>Световой импульс по оптоволоконному кабелю</a:t>
            </a:r>
          </a:p>
        </p:txBody>
      </p:sp>
      <p:pic>
        <p:nvPicPr>
          <p:cNvPr id="12" name="Picture 11">
            <a:extLst>
              <a:ext uri="{FF2B5EF4-FFF2-40B4-BE49-F238E27FC236}">
                <a16:creationId xmlns:a16="http://schemas.microsoft.com/office/drawing/2014/main" id="{D4B1E1AC-C55C-7B4C-80AC-FDBBEFFFCFA3}"/>
              </a:ext>
            </a:extLst>
          </p:cNvPr>
          <p:cNvPicPr>
            <a:picLocks noChangeAspect="1"/>
          </p:cNvPicPr>
          <p:nvPr/>
        </p:nvPicPr>
        <p:blipFill>
          <a:blip r:embed="rId5"/>
          <a:stretch>
            <a:fillRect/>
          </a:stretch>
        </p:blipFill>
        <p:spPr>
          <a:xfrm>
            <a:off x="5007344" y="1743204"/>
            <a:ext cx="3612070" cy="2719199"/>
          </a:xfrm>
          <a:prstGeom prst="rect">
            <a:avLst/>
          </a:prstGeom>
        </p:spPr>
      </p:pic>
      <p:sp>
        <p:nvSpPr>
          <p:cNvPr id="15" name="TextBox 14">
            <a:extLst>
              <a:ext uri="{FF2B5EF4-FFF2-40B4-BE49-F238E27FC236}">
                <a16:creationId xmlns:a16="http://schemas.microsoft.com/office/drawing/2014/main" id="{649305C5-A24C-804E-9F7C-9668430FDC07}"/>
              </a:ext>
            </a:extLst>
          </p:cNvPr>
          <p:cNvSpPr txBox="1"/>
          <p:nvPr/>
        </p:nvSpPr>
        <p:spPr>
          <a:xfrm>
            <a:off x="5578105" y="4380398"/>
            <a:ext cx="2470548" cy="276999"/>
          </a:xfrm>
          <a:prstGeom prst="rect">
            <a:avLst/>
          </a:prstGeom>
          <a:noFill/>
        </p:spPr>
        <p:txBody>
          <a:bodyPr wrap="none" rtlCol="0">
            <a:spAutoFit/>
          </a:bodyPr>
          <a:lstStyle/>
          <a:p>
            <a:pPr rtl="0"/>
            <a:r>
              <a:rPr lang="ru-RU" sz="1200"/>
              <a:t>Сверхвысокочастотные сигналы по беспроводной связи</a:t>
            </a:r>
          </a:p>
        </p:txBody>
      </p:sp>
    </p:spTree>
    <p:extLst>
      <p:ext uri="{BB962C8B-B14F-4D97-AF65-F5344CB8AC3E}">
        <p14:creationId xmlns:p14="http://schemas.microsoft.com/office/powerpoint/2010/main" val="410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ru-RU" dirty="0"/>
              <a:t>Материалы для инструкторов. Модуль </a:t>
            </a:r>
            <a:r>
              <a:rPr lang="ru-RU" dirty="0" smtClean="0"/>
              <a:t>4. </a:t>
            </a:r>
            <a:r>
              <a:rPr lang="ru-RU" dirty="0"/>
              <a:t>Руководство по планированию</a:t>
            </a:r>
          </a:p>
        </p:txBody>
      </p:sp>
      <p:sp>
        <p:nvSpPr>
          <p:cNvPr id="4099" name="Rectangle 34"/>
          <p:cNvSpPr>
            <a:spLocks noGrp="1" noChangeArrowheads="1"/>
          </p:cNvSpPr>
          <p:nvPr>
            <p:ph idx="1"/>
          </p:nvPr>
        </p:nvSpPr>
        <p:spPr>
          <a:xfrm>
            <a:off x="144065" y="798944"/>
            <a:ext cx="8853286" cy="3747655"/>
          </a:xfrm>
        </p:spPr>
        <p:txBody>
          <a:bodyPr/>
          <a:lstStyle/>
          <a:p>
            <a:pPr marL="0" indent="0">
              <a:buNone/>
            </a:pPr>
            <a:r>
              <a:rPr lang="ru-RU" dirty="0"/>
              <a:t>Эта презентация </a:t>
            </a:r>
            <a:r>
              <a:rPr lang="en-US" dirty="0"/>
              <a:t>PowerPoint </a:t>
            </a:r>
            <a:r>
              <a:rPr lang="ru-RU" dirty="0"/>
              <a:t>состоит двух частей:</a:t>
            </a:r>
          </a:p>
          <a:p>
            <a:pPr>
              <a:buFont typeface="Arial" panose="020B0604020202020204" pitchFamily="34" charset="0"/>
              <a:buChar char="•"/>
            </a:pPr>
            <a:r>
              <a:rPr lang="ru-RU" dirty="0"/>
              <a:t>Руководство по планированию для инструкторов</a:t>
            </a:r>
          </a:p>
          <a:p>
            <a:pPr lvl="1"/>
            <a:r>
              <a:rPr lang="ru-RU" dirty="0"/>
              <a:t>Ознакомительная информация по модулю </a:t>
            </a:r>
          </a:p>
          <a:p>
            <a:pPr lvl="1"/>
            <a:r>
              <a:rPr lang="ru-RU" dirty="0"/>
              <a:t>Методические пособия</a:t>
            </a:r>
          </a:p>
          <a:p>
            <a:r>
              <a:rPr lang="ru-RU" dirty="0"/>
              <a:t>Презентация перед классом для инструктора</a:t>
            </a:r>
          </a:p>
          <a:p>
            <a:pPr lvl="1">
              <a:buFont typeface="Arial" panose="020B0604020202020204" pitchFamily="34" charset="0"/>
              <a:buChar char="•"/>
            </a:pPr>
            <a:r>
              <a:rPr lang="ru-RU" dirty="0"/>
              <a:t>Дополнительные слайды, которые можно использовать в классе</a:t>
            </a:r>
          </a:p>
          <a:p>
            <a:pPr lvl="1">
              <a:buFont typeface="Arial" panose="020B0604020202020204" pitchFamily="34" charset="0"/>
              <a:buChar char="•"/>
            </a:pPr>
            <a:r>
              <a:rPr lang="ru-RU" dirty="0"/>
              <a:t>Начало на слайде № </a:t>
            </a:r>
            <a:r>
              <a:rPr lang="ru-RU" dirty="0" smtClean="0"/>
              <a:t>10</a:t>
            </a:r>
            <a:br>
              <a:rPr lang="ru-RU" dirty="0" smtClean="0"/>
            </a:br>
            <a:endParaRPr lang="ru-RU" dirty="0"/>
          </a:p>
          <a:p>
            <a:pPr marL="142875" lvl="1" indent="0">
              <a:buNone/>
            </a:pPr>
            <a:r>
              <a:rPr lang="ru-RU" sz="1600" b="1" dirty="0" smtClean="0"/>
              <a:t>Примечание</a:t>
            </a:r>
            <a:r>
              <a:rPr lang="ru-RU" sz="1600" dirty="0"/>
              <a:t>: Перед предоставлением общего доступа удалите руководство по планированию из данной презентации.</a:t>
            </a:r>
          </a:p>
          <a:p>
            <a:pPr marL="142875" lvl="1" indent="0">
              <a:buNone/>
            </a:pPr>
            <a:r>
              <a:rPr lang="ru-RU" sz="1600" dirty="0">
                <a:solidFill>
                  <a:schemeClr val="accent4"/>
                </a:solidFill>
              </a:rPr>
              <a:t>Для получения дополнительной помощи и ресурсов перейдите на домашнюю страницу инструктора и ресурсы курса для этого курса. Вы также можете посетить сайт профессионального развития на netacad.com, официальную страницу </a:t>
            </a:r>
            <a:r>
              <a:rPr lang="ru-RU" sz="1600" dirty="0" err="1">
                <a:solidFill>
                  <a:schemeClr val="accent4"/>
                </a:solidFill>
              </a:rPr>
              <a:t>Cisco</a:t>
            </a:r>
            <a:r>
              <a:rPr lang="ru-RU" sz="1600" dirty="0">
                <a:solidFill>
                  <a:schemeClr val="accent4"/>
                </a:solidFill>
              </a:rPr>
              <a:t> </a:t>
            </a:r>
            <a:r>
              <a:rPr lang="ru-RU" sz="1600" dirty="0" err="1">
                <a:solidFill>
                  <a:schemeClr val="accent4"/>
                </a:solidFill>
              </a:rPr>
              <a:t>Networking</a:t>
            </a:r>
            <a:r>
              <a:rPr lang="ru-RU" sz="1600" dirty="0">
                <a:solidFill>
                  <a:schemeClr val="accent4"/>
                </a:solidFill>
              </a:rPr>
              <a:t> </a:t>
            </a:r>
            <a:r>
              <a:rPr lang="ru-RU" sz="1600" dirty="0" err="1">
                <a:solidFill>
                  <a:schemeClr val="accent4"/>
                </a:solidFill>
              </a:rPr>
              <a:t>Academy</a:t>
            </a:r>
            <a:r>
              <a:rPr lang="ru-RU" sz="1600" dirty="0">
                <a:solidFill>
                  <a:schemeClr val="accent4"/>
                </a:solidFill>
              </a:rPr>
              <a:t> в </a:t>
            </a:r>
            <a:r>
              <a:rPr lang="ru-RU" sz="1600" dirty="0" err="1">
                <a:solidFill>
                  <a:schemeClr val="accent4"/>
                </a:solidFill>
              </a:rPr>
              <a:t>Facebook</a:t>
            </a:r>
            <a:r>
              <a:rPr lang="ru-RU" sz="1600" dirty="0">
                <a:solidFill>
                  <a:schemeClr val="accent4"/>
                </a:solidFill>
              </a:rPr>
              <a:t> или группу FB только для инструкторов</a:t>
            </a:r>
            <a:r>
              <a:rPr lang="ru-RU" sz="1600" b="1" dirty="0">
                <a:solidFill>
                  <a:schemeClr val="accent4"/>
                </a:solidFill>
              </a:rPr>
              <a:t>.</a:t>
            </a:r>
          </a:p>
        </p:txBody>
      </p:sp>
    </p:spTree>
    <p:custDataLst>
      <p:tags r:id="rId1"/>
    </p:custDataLst>
    <p:extLst>
      <p:ext uri="{BB962C8B-B14F-4D97-AF65-F5344CB8AC3E}">
        <p14:creationId xmlns:p14="http://schemas.microsoft.com/office/powerpoint/2010/main" val="29921772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RU" sz="1600" dirty="0"/>
              <a:t>Характеристики физического уровня </a:t>
            </a:r>
            <a:r>
              <a:rPr lang="en-US" dirty="0"/>
              <a:t/>
            </a:r>
            <a:br>
              <a:rPr lang="en-US" dirty="0"/>
            </a:br>
            <a:r>
              <a:rPr lang="ru-RU" sz="2400" dirty="0"/>
              <a:t>Полоса пропускания</a:t>
            </a:r>
          </a:p>
        </p:txBody>
      </p:sp>
      <p:sp>
        <p:nvSpPr>
          <p:cNvPr id="5" name="TextBox 4">
            <a:extLst>
              <a:ext uri="{FF2B5EF4-FFF2-40B4-BE49-F238E27FC236}">
                <a16:creationId xmlns:a16="http://schemas.microsoft.com/office/drawing/2014/main" id="{4857A863-7491-0041-AF26-F779D70A7E36}"/>
              </a:ext>
            </a:extLst>
          </p:cNvPr>
          <p:cNvSpPr txBox="1"/>
          <p:nvPr/>
        </p:nvSpPr>
        <p:spPr>
          <a:xfrm>
            <a:off x="474662" y="890954"/>
            <a:ext cx="8669338" cy="1815882"/>
          </a:xfrm>
          <a:prstGeom prst="rect">
            <a:avLst/>
          </a:prstGeom>
          <a:noFill/>
        </p:spPr>
        <p:txBody>
          <a:bodyPr wrap="square" rtlCol="0">
            <a:spAutoFit/>
          </a:bodyPr>
          <a:lstStyle/>
          <a:p>
            <a:pPr marL="285750" indent="-285750">
              <a:buFont typeface="Arial" panose="020B0604020202020204" pitchFamily="34" charset="0"/>
              <a:buChar char="•"/>
            </a:pPr>
            <a:r>
              <a:rPr lang="ru-RU" sz="1600" dirty="0">
                <a:solidFill>
                  <a:srgbClr val="000000"/>
                </a:solidFill>
              </a:rPr>
              <a:t>Полоса пропускания (</a:t>
            </a:r>
            <a:r>
              <a:rPr lang="ru-RU" sz="1600" dirty="0" err="1">
                <a:solidFill>
                  <a:srgbClr val="000000"/>
                </a:solidFill>
              </a:rPr>
              <a:t>bandwidth</a:t>
            </a:r>
            <a:r>
              <a:rPr lang="ru-RU" sz="1600" dirty="0">
                <a:solidFill>
                  <a:srgbClr val="000000"/>
                </a:solidFill>
              </a:rPr>
              <a:t>) — это количественная характеристика, отражающая возможности передачи данных по конкретному средству подключения.</a:t>
            </a:r>
          </a:p>
          <a:p>
            <a:pPr marL="285750" indent="-285750" rtl="0">
              <a:buFont typeface="Arial" panose="020B0604020202020204" pitchFamily="34" charset="0"/>
              <a:buChar char="•"/>
            </a:pPr>
            <a:r>
              <a:rPr lang="ru-RU" sz="1600" dirty="0">
                <a:solidFill>
                  <a:srgbClr val="000000"/>
                </a:solidFill>
              </a:rPr>
              <a:t>В цифровых сетях под пропускной способностью понимается объем данных, который можно передать из одной точки в другую за определенное время; сколько бит может быть передано в секунду.</a:t>
            </a:r>
          </a:p>
          <a:p>
            <a:pPr marL="285750" indent="-285750" rtl="0">
              <a:buFont typeface="Arial" panose="020B0604020202020204" pitchFamily="34" charset="0"/>
              <a:buChar char="•"/>
            </a:pPr>
            <a:r>
              <a:rPr lang="ru-RU" sz="1600" dirty="0">
                <a:solidFill>
                  <a:srgbClr val="000000"/>
                </a:solidFill>
              </a:rPr>
              <a:t>На реальную пропускную способность влияют свойства физических средств подключения, используемые технологии и законы физики.</a:t>
            </a:r>
          </a:p>
        </p:txBody>
      </p:sp>
      <p:graphicFrame>
        <p:nvGraphicFramePr>
          <p:cNvPr id="7" name="Content Placeholder 6">
            <a:extLst>
              <a:ext uri="{FF2B5EF4-FFF2-40B4-BE49-F238E27FC236}">
                <a16:creationId xmlns:a16="http://schemas.microsoft.com/office/drawing/2014/main" id="{73BB6E86-62EB-2348-9F73-08093BACDAF3}"/>
              </a:ext>
            </a:extLst>
          </p:cNvPr>
          <p:cNvGraphicFramePr>
            <a:graphicFrameLocks noGrp="1"/>
          </p:cNvGraphicFramePr>
          <p:nvPr>
            <p:ph idx="1"/>
            <p:extLst>
              <p:ext uri="{D42A27DB-BD31-4B8C-83A1-F6EECF244321}">
                <p14:modId xmlns:p14="http://schemas.microsoft.com/office/powerpoint/2010/main" val="4013165246"/>
              </p:ext>
            </p:extLst>
          </p:nvPr>
        </p:nvGraphicFramePr>
        <p:xfrm>
          <a:off x="474662" y="2761912"/>
          <a:ext cx="8280399" cy="2133445"/>
        </p:xfrm>
        <a:graphic>
          <a:graphicData uri="http://schemas.openxmlformats.org/drawingml/2006/table">
            <a:tbl>
              <a:tblPr firstRow="1" bandRow="1">
                <a:tableStyleId>{5C22544A-7EE6-4342-B048-85BDC9FD1C3A}</a:tableStyleId>
              </a:tblPr>
              <a:tblGrid>
                <a:gridCol w="2116138">
                  <a:extLst>
                    <a:ext uri="{9D8B030D-6E8A-4147-A177-3AD203B41FA5}">
                      <a16:colId xmlns:a16="http://schemas.microsoft.com/office/drawing/2014/main" val="3729139006"/>
                    </a:ext>
                  </a:extLst>
                </a:gridCol>
                <a:gridCol w="1312985">
                  <a:extLst>
                    <a:ext uri="{9D8B030D-6E8A-4147-A177-3AD203B41FA5}">
                      <a16:colId xmlns:a16="http://schemas.microsoft.com/office/drawing/2014/main" val="2623022619"/>
                    </a:ext>
                  </a:extLst>
                </a:gridCol>
                <a:gridCol w="4851276">
                  <a:extLst>
                    <a:ext uri="{9D8B030D-6E8A-4147-A177-3AD203B41FA5}">
                      <a16:colId xmlns:a16="http://schemas.microsoft.com/office/drawing/2014/main" val="1988913492"/>
                    </a:ext>
                  </a:extLst>
                </a:gridCol>
              </a:tblGrid>
              <a:tr h="451394">
                <a:tc>
                  <a:txBody>
                    <a:bodyPr/>
                    <a:lstStyle/>
                    <a:p>
                      <a:pPr rtl="0"/>
                      <a:r>
                        <a:rPr lang="ru-RU"/>
                        <a:t>Единица пропускной способности</a:t>
                      </a:r>
                    </a:p>
                  </a:txBody>
                  <a:tcPr/>
                </a:tc>
                <a:tc>
                  <a:txBody>
                    <a:bodyPr/>
                    <a:lstStyle/>
                    <a:p>
                      <a:pPr rtl="0"/>
                      <a:r>
                        <a:rPr lang="ru-RU"/>
                        <a:t>Сокращение</a:t>
                      </a:r>
                    </a:p>
                  </a:txBody>
                  <a:tcPr/>
                </a:tc>
                <a:tc>
                  <a:txBody>
                    <a:bodyPr/>
                    <a:lstStyle/>
                    <a:p>
                      <a:pPr rtl="0"/>
                      <a:r>
                        <a:rPr lang="ru-RU"/>
                        <a:t>Эквивалентность</a:t>
                      </a:r>
                    </a:p>
                  </a:txBody>
                  <a:tcPr/>
                </a:tc>
                <a:extLst>
                  <a:ext uri="{0D108BD9-81ED-4DB2-BD59-A6C34878D82A}">
                    <a16:rowId xmlns:a16="http://schemas.microsoft.com/office/drawing/2014/main" val="2583676789"/>
                  </a:ext>
                </a:extLst>
              </a:tr>
              <a:tr h="323057">
                <a:tc>
                  <a:txBody>
                    <a:bodyPr/>
                    <a:lstStyle/>
                    <a:p>
                      <a:pPr rtl="0"/>
                      <a:r>
                        <a:rPr lang="ru-RU">
                          <a:solidFill>
                            <a:srgbClr val="000000"/>
                          </a:solidFill>
                        </a:rPr>
                        <a:t>Биты в секунду</a:t>
                      </a:r>
                    </a:p>
                  </a:txBody>
                  <a:tcPr/>
                </a:tc>
                <a:tc>
                  <a:txBody>
                    <a:bodyPr/>
                    <a:lstStyle/>
                    <a:p>
                      <a:pPr rtl="0"/>
                      <a:r>
                        <a:rPr lang="ru-RU">
                          <a:solidFill>
                            <a:srgbClr val="000000"/>
                          </a:solidFill>
                        </a:rPr>
                        <a:t>бит/с</a:t>
                      </a:r>
                    </a:p>
                  </a:txBody>
                  <a:tcPr/>
                </a:tc>
                <a:tc>
                  <a:txBody>
                    <a:bodyPr/>
                    <a:lstStyle/>
                    <a:p>
                      <a:pPr rtl="0"/>
                      <a:r>
                        <a:rPr lang="ru-RU" dirty="0">
                          <a:solidFill>
                            <a:srgbClr val="000000"/>
                          </a:solidFill>
                        </a:rPr>
                        <a:t>1 </a:t>
                      </a:r>
                      <a:r>
                        <a:rPr lang="ru-RU" dirty="0" err="1">
                          <a:solidFill>
                            <a:srgbClr val="000000"/>
                          </a:solidFill>
                        </a:rPr>
                        <a:t>bps</a:t>
                      </a:r>
                      <a:r>
                        <a:rPr lang="ru-RU" dirty="0">
                          <a:solidFill>
                            <a:srgbClr val="000000"/>
                          </a:solidFill>
                        </a:rPr>
                        <a:t> = </a:t>
                      </a:r>
                      <a:r>
                        <a:rPr lang="ru-RU" dirty="0" err="1">
                          <a:solidFill>
                            <a:srgbClr val="000000"/>
                          </a:solidFill>
                        </a:rPr>
                        <a:t>fundamental</a:t>
                      </a:r>
                      <a:r>
                        <a:rPr lang="ru-RU" dirty="0">
                          <a:solidFill>
                            <a:srgbClr val="000000"/>
                          </a:solidFill>
                        </a:rPr>
                        <a:t> </a:t>
                      </a:r>
                      <a:r>
                        <a:rPr lang="ru-RU" dirty="0" err="1">
                          <a:solidFill>
                            <a:srgbClr val="000000"/>
                          </a:solidFill>
                        </a:rPr>
                        <a:t>unit</a:t>
                      </a:r>
                      <a:r>
                        <a:rPr lang="ru-RU" dirty="0">
                          <a:solidFill>
                            <a:srgbClr val="000000"/>
                          </a:solidFill>
                        </a:rPr>
                        <a:t> </a:t>
                      </a:r>
                      <a:r>
                        <a:rPr lang="ru-RU" dirty="0" err="1">
                          <a:solidFill>
                            <a:srgbClr val="000000"/>
                          </a:solidFill>
                        </a:rPr>
                        <a:t>of</a:t>
                      </a:r>
                      <a:r>
                        <a:rPr lang="ru-RU" dirty="0">
                          <a:solidFill>
                            <a:srgbClr val="000000"/>
                          </a:solidFill>
                        </a:rPr>
                        <a:t> </a:t>
                      </a:r>
                      <a:r>
                        <a:rPr lang="ru-RU" dirty="0" err="1">
                          <a:solidFill>
                            <a:srgbClr val="000000"/>
                          </a:solidFill>
                        </a:rPr>
                        <a:t>bandwidth</a:t>
                      </a:r>
                      <a:endParaRPr lang="ru-RU" dirty="0">
                        <a:solidFill>
                          <a:srgbClr val="000000"/>
                        </a:solidFill>
                      </a:endParaRPr>
                    </a:p>
                  </a:txBody>
                  <a:tcPr/>
                </a:tc>
                <a:extLst>
                  <a:ext uri="{0D108BD9-81ED-4DB2-BD59-A6C34878D82A}">
                    <a16:rowId xmlns:a16="http://schemas.microsoft.com/office/drawing/2014/main" val="3849654457"/>
                  </a:ext>
                </a:extLst>
              </a:tr>
              <a:tr h="323057">
                <a:tc>
                  <a:txBody>
                    <a:bodyPr/>
                    <a:lstStyle/>
                    <a:p>
                      <a:pPr rtl="0"/>
                      <a:r>
                        <a:rPr lang="ru-RU">
                          <a:solidFill>
                            <a:srgbClr val="000000"/>
                          </a:solidFill>
                        </a:rPr>
                        <a:t>Килобиты в секунду</a:t>
                      </a:r>
                    </a:p>
                  </a:txBody>
                  <a:tcPr/>
                </a:tc>
                <a:tc>
                  <a:txBody>
                    <a:bodyPr/>
                    <a:lstStyle/>
                    <a:p>
                      <a:pPr rtl="0"/>
                      <a:r>
                        <a:rPr lang="ru-RU">
                          <a:solidFill>
                            <a:srgbClr val="000000"/>
                          </a:solidFill>
                        </a:rPr>
                        <a:t>кбит/с</a:t>
                      </a:r>
                    </a:p>
                  </a:txBody>
                  <a:tcPr/>
                </a:tc>
                <a:tc>
                  <a:txBody>
                    <a:bodyPr/>
                    <a:lstStyle/>
                    <a:p>
                      <a:pPr rtl="0"/>
                      <a:r>
                        <a:rPr lang="ru-RU" dirty="0">
                          <a:solidFill>
                            <a:srgbClr val="000000"/>
                          </a:solidFill>
                        </a:rPr>
                        <a:t>1 Кбит/с = 1000 бит/с = 10</a:t>
                      </a:r>
                      <a:r>
                        <a:rPr lang="ru-RU" baseline="30000" dirty="0">
                          <a:solidFill>
                            <a:srgbClr val="000000"/>
                          </a:solidFill>
                        </a:rPr>
                        <a:t>3</a:t>
                      </a:r>
                      <a:r>
                        <a:rPr lang="ru-RU" dirty="0">
                          <a:solidFill>
                            <a:srgbClr val="000000"/>
                          </a:solidFill>
                        </a:rPr>
                        <a:t> бит/с</a:t>
                      </a:r>
                    </a:p>
                  </a:txBody>
                  <a:tcPr/>
                </a:tc>
                <a:extLst>
                  <a:ext uri="{0D108BD9-81ED-4DB2-BD59-A6C34878D82A}">
                    <a16:rowId xmlns:a16="http://schemas.microsoft.com/office/drawing/2014/main" val="235735172"/>
                  </a:ext>
                </a:extLst>
              </a:tr>
              <a:tr h="323057">
                <a:tc>
                  <a:txBody>
                    <a:bodyPr/>
                    <a:lstStyle/>
                    <a:p>
                      <a:pPr rtl="0"/>
                      <a:r>
                        <a:rPr lang="ru-RU">
                          <a:solidFill>
                            <a:srgbClr val="000000"/>
                          </a:solidFill>
                        </a:rPr>
                        <a:t>Мегабиты в секунду</a:t>
                      </a:r>
                    </a:p>
                  </a:txBody>
                  <a:tcPr/>
                </a:tc>
                <a:tc>
                  <a:txBody>
                    <a:bodyPr/>
                    <a:lstStyle/>
                    <a:p>
                      <a:pPr rtl="0"/>
                      <a:r>
                        <a:rPr lang="ru-RU">
                          <a:solidFill>
                            <a:srgbClr val="000000"/>
                          </a:solidFill>
                        </a:rPr>
                        <a:t>Мбит/с</a:t>
                      </a:r>
                    </a:p>
                  </a:txBody>
                  <a:tcPr/>
                </a:tc>
                <a:tc>
                  <a:txBody>
                    <a:bodyPr/>
                    <a:lstStyle/>
                    <a:p>
                      <a:pPr rtl="0"/>
                      <a:r>
                        <a:rPr lang="ru-RU">
                          <a:solidFill>
                            <a:srgbClr val="000000"/>
                          </a:solidFill>
                        </a:rPr>
                        <a:t>1 Мбит/с = 1 000 000 бит/с = 10</a:t>
                      </a:r>
                      <a:r>
                        <a:rPr lang="ru-RU" baseline="30000">
                          <a:solidFill>
                            <a:srgbClr val="000000"/>
                          </a:solidFill>
                        </a:rPr>
                        <a:t>6</a:t>
                      </a:r>
                      <a:r>
                        <a:rPr lang="ru-RU">
                          <a:solidFill>
                            <a:srgbClr val="000000"/>
                          </a:solidFill>
                        </a:rPr>
                        <a:t> бит/с</a:t>
                      </a:r>
                    </a:p>
                  </a:txBody>
                  <a:tcPr/>
                </a:tc>
                <a:extLst>
                  <a:ext uri="{0D108BD9-81ED-4DB2-BD59-A6C34878D82A}">
                    <a16:rowId xmlns:a16="http://schemas.microsoft.com/office/drawing/2014/main" val="354468046"/>
                  </a:ext>
                </a:extLst>
              </a:tr>
              <a:tr h="323057">
                <a:tc>
                  <a:txBody>
                    <a:bodyPr/>
                    <a:lstStyle/>
                    <a:p>
                      <a:pPr rtl="0"/>
                      <a:r>
                        <a:rPr lang="ru-RU">
                          <a:solidFill>
                            <a:srgbClr val="000000"/>
                          </a:solidFill>
                        </a:rPr>
                        <a:t>Гигабиты в секунду</a:t>
                      </a:r>
                    </a:p>
                  </a:txBody>
                  <a:tcPr/>
                </a:tc>
                <a:tc>
                  <a:txBody>
                    <a:bodyPr/>
                    <a:lstStyle/>
                    <a:p>
                      <a:pPr rtl="0"/>
                      <a:r>
                        <a:rPr lang="ru-RU">
                          <a:solidFill>
                            <a:srgbClr val="000000"/>
                          </a:solidFill>
                        </a:rPr>
                        <a:t>Гбит/с</a:t>
                      </a:r>
                    </a:p>
                  </a:txBody>
                  <a:tcPr/>
                </a:tc>
                <a:tc>
                  <a:txBody>
                    <a:bodyPr/>
                    <a:lstStyle/>
                    <a:p>
                      <a:pPr rtl="0"/>
                      <a:r>
                        <a:rPr lang="ru-RU">
                          <a:solidFill>
                            <a:srgbClr val="000000"/>
                          </a:solidFill>
                        </a:rPr>
                        <a:t>1 Гбит/с = 1,000,000,000 bps = 10</a:t>
                      </a:r>
                      <a:r>
                        <a:rPr lang="ru-RU" baseline="30000">
                          <a:solidFill>
                            <a:srgbClr val="000000"/>
                          </a:solidFill>
                        </a:rPr>
                        <a:t>9</a:t>
                      </a:r>
                      <a:r>
                        <a:rPr lang="ru-RU">
                          <a:solidFill>
                            <a:srgbClr val="000000"/>
                          </a:solidFill>
                        </a:rPr>
                        <a:t> бит/с</a:t>
                      </a:r>
                    </a:p>
                  </a:txBody>
                  <a:tcPr/>
                </a:tc>
                <a:extLst>
                  <a:ext uri="{0D108BD9-81ED-4DB2-BD59-A6C34878D82A}">
                    <a16:rowId xmlns:a16="http://schemas.microsoft.com/office/drawing/2014/main" val="1458107787"/>
                  </a:ext>
                </a:extLst>
              </a:tr>
              <a:tr h="323057">
                <a:tc>
                  <a:txBody>
                    <a:bodyPr/>
                    <a:lstStyle/>
                    <a:p>
                      <a:pPr rtl="0"/>
                      <a:r>
                        <a:rPr lang="ru-RU">
                          <a:solidFill>
                            <a:srgbClr val="000000"/>
                          </a:solidFill>
                        </a:rPr>
                        <a:t>Терабиты в секунду</a:t>
                      </a:r>
                    </a:p>
                  </a:txBody>
                  <a:tcPr/>
                </a:tc>
                <a:tc>
                  <a:txBody>
                    <a:bodyPr/>
                    <a:lstStyle/>
                    <a:p>
                      <a:pPr rtl="0"/>
                      <a:r>
                        <a:rPr lang="ru-RU">
                          <a:solidFill>
                            <a:srgbClr val="000000"/>
                          </a:solidFill>
                        </a:rPr>
                        <a:t>Тбит/с</a:t>
                      </a:r>
                    </a:p>
                  </a:txBody>
                  <a:tcPr/>
                </a:tc>
                <a:tc>
                  <a:txBody>
                    <a:bodyPr/>
                    <a:lstStyle/>
                    <a:p>
                      <a:pPr rtl="0"/>
                      <a:r>
                        <a:rPr lang="ru-RU" dirty="0">
                          <a:solidFill>
                            <a:srgbClr val="000000"/>
                          </a:solidFill>
                        </a:rPr>
                        <a:t>1 Тбит/с = 1,000,000,000,000 бит/с = 10</a:t>
                      </a:r>
                      <a:r>
                        <a:rPr lang="ru-RU" baseline="30000" dirty="0">
                          <a:solidFill>
                            <a:srgbClr val="000000"/>
                          </a:solidFill>
                        </a:rPr>
                        <a:t>12</a:t>
                      </a:r>
                      <a:r>
                        <a:rPr lang="ru-RU" dirty="0">
                          <a:solidFill>
                            <a:srgbClr val="000000"/>
                          </a:solidFill>
                        </a:rPr>
                        <a:t> бит/с</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37375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dirty="0"/>
              <a:t>Характеристики физического уровня </a:t>
            </a:r>
            <a:r>
              <a:rPr lang="en-US" dirty="0"/>
              <a:t/>
            </a:r>
            <a:br>
              <a:rPr lang="en-US" dirty="0"/>
            </a:br>
            <a:r>
              <a:rPr lang="ru-RU" sz="2400" dirty="0" smtClean="0"/>
              <a:t>Пропускная способность</a:t>
            </a:r>
            <a:endParaRPr lang="ru-RU" sz="2400" dirty="0"/>
          </a:p>
        </p:txBody>
      </p:sp>
      <p:sp>
        <p:nvSpPr>
          <p:cNvPr id="4" name="Content Placeholder 3">
            <a:extLst>
              <a:ext uri="{FF2B5EF4-FFF2-40B4-BE49-F238E27FC236}">
                <a16:creationId xmlns:a16="http://schemas.microsoft.com/office/drawing/2014/main" id="{A4EF841D-3C4C-0D41-9A8A-23EC2874E5ED}"/>
              </a:ext>
            </a:extLst>
          </p:cNvPr>
          <p:cNvSpPr>
            <a:spLocks noGrp="1"/>
          </p:cNvSpPr>
          <p:nvPr>
            <p:ph idx="1"/>
          </p:nvPr>
        </p:nvSpPr>
        <p:spPr>
          <a:xfrm>
            <a:off x="474662" y="820615"/>
            <a:ext cx="8349298" cy="3601119"/>
          </a:xfrm>
        </p:spPr>
        <p:txBody>
          <a:bodyPr/>
          <a:lstStyle/>
          <a:p>
            <a:pPr marL="0" indent="0" algn="l" rtl="0"/>
            <a:r>
              <a:rPr lang="ru-RU" dirty="0">
                <a:solidFill>
                  <a:srgbClr val="000000"/>
                </a:solidFill>
              </a:rPr>
              <a:t>Задержка</a:t>
            </a:r>
          </a:p>
          <a:p>
            <a:pPr marL="415985" lvl="1" indent="-342900" rtl="0">
              <a:buFont typeface="Arial" panose="020B0604020202020204" pitchFamily="34" charset="0"/>
              <a:buChar char="•"/>
            </a:pPr>
            <a:r>
              <a:rPr lang="ru-RU" dirty="0">
                <a:solidFill>
                  <a:srgbClr val="000000"/>
                </a:solidFill>
              </a:rPr>
              <a:t>Количество времени, включая задержки, для перемещения данных из одной заданной точки в другую</a:t>
            </a:r>
          </a:p>
          <a:p>
            <a:pPr marL="0" indent="0" algn="l" rtl="0"/>
            <a:r>
              <a:rPr lang="ru-RU" dirty="0">
                <a:solidFill>
                  <a:srgbClr val="000000"/>
                </a:solidFill>
              </a:rPr>
              <a:t>Пропускная способность</a:t>
            </a:r>
          </a:p>
          <a:p>
            <a:pPr marL="415985" lvl="1" indent="-342900" rtl="0">
              <a:buFont typeface="Arial" panose="020B0604020202020204" pitchFamily="34" charset="0"/>
              <a:buChar char="•"/>
            </a:pPr>
            <a:r>
              <a:rPr lang="ru-RU" dirty="0">
                <a:solidFill>
                  <a:srgbClr val="000000"/>
                </a:solidFill>
              </a:rPr>
              <a:t>Количество битов, передаваемых по среде передачи за определенный период времени</a:t>
            </a:r>
          </a:p>
          <a:p>
            <a:pPr marL="0" indent="0" algn="l" rtl="0"/>
            <a:r>
              <a:rPr lang="ru-RU" dirty="0">
                <a:solidFill>
                  <a:srgbClr val="000000"/>
                </a:solidFill>
              </a:rPr>
              <a:t>Полезная пропускная способность</a:t>
            </a:r>
          </a:p>
          <a:p>
            <a:pPr marL="415985" lvl="1" indent="-342900" rtl="0">
              <a:buFont typeface="Arial" panose="020B0604020202020204" pitchFamily="34" charset="0"/>
              <a:buChar char="•"/>
            </a:pPr>
            <a:r>
              <a:rPr lang="ru-RU" dirty="0">
                <a:solidFill>
                  <a:srgbClr val="000000"/>
                </a:solidFill>
              </a:rPr>
              <a:t>Объем полезных данных, передаваемых за определенный период времени</a:t>
            </a:r>
          </a:p>
          <a:p>
            <a:pPr marL="415985" lvl="1" indent="-342900" rtl="0">
              <a:buFont typeface="Arial" panose="020B0604020202020204" pitchFamily="34" charset="0"/>
              <a:buChar char="•"/>
            </a:pPr>
            <a:r>
              <a:rPr lang="ru-RU" dirty="0" err="1">
                <a:solidFill>
                  <a:srgbClr val="000000"/>
                </a:solidFill>
              </a:rPr>
              <a:t>Goodput</a:t>
            </a:r>
            <a:r>
              <a:rPr lang="ru-RU" dirty="0">
                <a:solidFill>
                  <a:srgbClr val="000000"/>
                </a:solidFill>
              </a:rPr>
              <a:t> = пропускная способность - накладные расходы на трафик</a:t>
            </a:r>
          </a:p>
        </p:txBody>
      </p:sp>
    </p:spTree>
    <p:extLst>
      <p:ext uri="{BB962C8B-B14F-4D97-AF65-F5344CB8AC3E}">
        <p14:creationId xmlns:p14="http://schemas.microsoft.com/office/powerpoint/2010/main" val="140530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4.3 Медные кабели</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dirty="0"/>
              <a:t>Медные кабели </a:t>
            </a:r>
            <a:r>
              <a:rPr lang="en-US" dirty="0"/>
              <a:t/>
            </a:r>
            <a:br>
              <a:rPr lang="en-US" dirty="0"/>
            </a:br>
            <a:r>
              <a:rPr lang="ru-RU" sz="2400" dirty="0"/>
              <a:t>Характеристики медных кабелей</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rtl="0"/>
            <a:r>
              <a:rPr lang="ru-RU" sz="1600" dirty="0">
                <a:solidFill>
                  <a:srgbClr val="000000"/>
                </a:solidFill>
              </a:rPr>
              <a:t>Медный кабель является наиболее распространенным типом кабелей, используемых в сетях сегодня. Медные кабели используются в сетях из-за их невысокой стоимости, простоты монтажа и низкого электрического сопротивления.</a:t>
            </a:r>
          </a:p>
          <a:p>
            <a:pPr marL="0" indent="0" algn="l" rtl="0"/>
            <a:r>
              <a:rPr lang="ru-RU" sz="1600" dirty="0">
                <a:solidFill>
                  <a:srgbClr val="000000"/>
                </a:solidFill>
              </a:rPr>
              <a:t>Ограничения:</a:t>
            </a:r>
          </a:p>
          <a:p>
            <a:pPr marL="415985" lvl="1" indent="-342900" rtl="0">
              <a:buFont typeface="Arial" panose="020B0604020202020204" pitchFamily="34" charset="0"/>
              <a:buChar char="•"/>
            </a:pPr>
            <a:r>
              <a:rPr lang="ru-RU" dirty="0">
                <a:solidFill>
                  <a:srgbClr val="000000"/>
                </a:solidFill>
              </a:rPr>
              <a:t>Затухание — чем дольше должны идти электрические сигналы, тем слабее они становятся. </a:t>
            </a:r>
          </a:p>
          <a:p>
            <a:pPr marL="415985" lvl="1" indent="-342900" rtl="0">
              <a:buFont typeface="Arial" panose="020B0604020202020204" pitchFamily="34" charset="0"/>
              <a:buChar char="•"/>
            </a:pPr>
            <a:r>
              <a:rPr lang="ru-RU" dirty="0">
                <a:solidFill>
                  <a:srgbClr val="000000"/>
                </a:solidFill>
              </a:rPr>
              <a:t>Электрический сигнал чувствителен к помехам от двух источников, которые могут искажать и повреждать сигналы данных (электромагнитные помехи (EMI) и радиочастотные интерференции (RFI) и перекрестные помехи.</a:t>
            </a:r>
          </a:p>
          <a:p>
            <a:pPr marL="0" indent="0" algn="l" rtl="0"/>
            <a:r>
              <a:rPr lang="ru-RU" sz="1600" dirty="0">
                <a:solidFill>
                  <a:srgbClr val="000000"/>
                </a:solidFill>
              </a:rPr>
              <a:t>Устранение:</a:t>
            </a:r>
          </a:p>
          <a:p>
            <a:pPr marL="415985" lvl="1" indent="-342900" rtl="0">
              <a:buFont typeface="Arial" panose="020B0604020202020204" pitchFamily="34" charset="0"/>
              <a:buChar char="•"/>
            </a:pPr>
            <a:r>
              <a:rPr lang="ru-RU" dirty="0">
                <a:solidFill>
                  <a:srgbClr val="000000"/>
                </a:solidFill>
              </a:rPr>
              <a:t>Строгое соблюдение предельных значений длины кабеля позволит уменьшить затухание.</a:t>
            </a:r>
          </a:p>
          <a:p>
            <a:pPr marL="415985" lvl="1" indent="-342900" rtl="0">
              <a:buFont typeface="Arial" panose="020B0604020202020204" pitchFamily="34" charset="0"/>
              <a:buChar char="•"/>
            </a:pPr>
            <a:r>
              <a:rPr lang="ru-RU" dirty="0">
                <a:solidFill>
                  <a:srgbClr val="000000"/>
                </a:solidFill>
              </a:rPr>
              <a:t>Некоторые виды медных кабелей смягчают EMI и RFI с помощью металлического экранирования и заземления.</a:t>
            </a:r>
          </a:p>
          <a:p>
            <a:pPr marL="415985" lvl="1" indent="-342900" rtl="0">
              <a:buFont typeface="Arial" panose="020B0604020202020204" pitchFamily="34" charset="0"/>
              <a:buChar char="•"/>
            </a:pPr>
            <a:r>
              <a:rPr lang="ru-RU" dirty="0">
                <a:solidFill>
                  <a:srgbClr val="000000"/>
                </a:solidFill>
              </a:rPr>
              <a:t>Некоторые виды медного кабеля могут смягчить перекрестный стебель путем скручивания противоположных проводов цепи вместе.</a:t>
            </a:r>
          </a:p>
        </p:txBody>
      </p:sp>
    </p:spTree>
    <p:extLst>
      <p:ext uri="{BB962C8B-B14F-4D97-AF65-F5344CB8AC3E}">
        <p14:creationId xmlns:p14="http://schemas.microsoft.com/office/powerpoint/2010/main" val="3945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Медные кабели</a:t>
            </a:r>
            <a:r>
              <a:rPr lang="en-US" dirty="0"/>
              <a:t/>
            </a:r>
            <a:br>
              <a:rPr lang="en-US" dirty="0"/>
            </a:br>
            <a:r>
              <a:rPr lang="ru-RU" sz="2400"/>
              <a:t>Типы медных кабелей</a:t>
            </a:r>
          </a:p>
        </p:txBody>
      </p:sp>
      <p:pic>
        <p:nvPicPr>
          <p:cNvPr id="4" name="Picture 3"/>
          <p:cNvPicPr>
            <a:picLocks noChangeAspect="1"/>
          </p:cNvPicPr>
          <p:nvPr/>
        </p:nvPicPr>
        <p:blipFill>
          <a:blip r:embed="rId3"/>
          <a:stretch>
            <a:fillRect/>
          </a:stretch>
        </p:blipFill>
        <p:spPr>
          <a:xfrm>
            <a:off x="1732078" y="647504"/>
            <a:ext cx="5404014" cy="3963825"/>
          </a:xfrm>
          <a:prstGeom prst="rect">
            <a:avLst/>
          </a:prstGeom>
        </p:spPr>
      </p:pic>
    </p:spTree>
    <p:extLst>
      <p:ext uri="{BB962C8B-B14F-4D97-AF65-F5344CB8AC3E}">
        <p14:creationId xmlns:p14="http://schemas.microsoft.com/office/powerpoint/2010/main" val="2765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Медные кабели</a:t>
            </a:r>
            <a:r>
              <a:rPr lang="en-US" dirty="0"/>
              <a:t/>
            </a:r>
            <a:br>
              <a:rPr lang="en-US" dirty="0"/>
            </a:br>
            <a:r>
              <a:rPr lang="ru-RU" sz="2400"/>
              <a:t>Неэкранированная витая пара (UTP)</a:t>
            </a:r>
          </a:p>
        </p:txBody>
      </p:sp>
      <p:sp>
        <p:nvSpPr>
          <p:cNvPr id="8" name="TextBox 7">
            <a:extLst>
              <a:ext uri="{FF2B5EF4-FFF2-40B4-BE49-F238E27FC236}">
                <a16:creationId xmlns:a16="http://schemas.microsoft.com/office/drawing/2014/main" id="{ED05A705-AD6D-F040-9963-71FFC072A0AC}"/>
              </a:ext>
            </a:extLst>
          </p:cNvPr>
          <p:cNvSpPr txBox="1"/>
          <p:nvPr/>
        </p:nvSpPr>
        <p:spPr>
          <a:xfrm>
            <a:off x="4648201" y="731837"/>
            <a:ext cx="4431792" cy="3785652"/>
          </a:xfrm>
          <a:prstGeom prst="rect">
            <a:avLst/>
          </a:prstGeom>
          <a:noFill/>
        </p:spPr>
        <p:txBody>
          <a:bodyPr wrap="square" rtlCol="0">
            <a:spAutoFit/>
          </a:bodyPr>
          <a:lstStyle/>
          <a:p>
            <a:pPr marL="285750" indent="-285750" rtl="0">
              <a:buFont typeface="Arial" panose="020B0604020202020204" pitchFamily="34" charset="0"/>
              <a:buChar char="•"/>
            </a:pPr>
            <a:r>
              <a:rPr lang="ru-RU" sz="1600" dirty="0">
                <a:solidFill>
                  <a:srgbClr val="000000"/>
                </a:solidFill>
              </a:rPr>
              <a:t>Кабели UTP являются наиболее распространенной средой передачи данных.</a:t>
            </a:r>
          </a:p>
          <a:p>
            <a:pPr marL="285750" indent="-285750" rtl="0">
              <a:buFont typeface="Arial" panose="020B0604020202020204" pitchFamily="34" charset="0"/>
              <a:buChar char="•"/>
            </a:pPr>
            <a:r>
              <a:rPr lang="ru-RU" sz="1600" dirty="0">
                <a:solidFill>
                  <a:srgbClr val="000000"/>
                </a:solidFill>
              </a:rPr>
              <a:t>Оснащаются разъемами RJ-45.</a:t>
            </a:r>
          </a:p>
          <a:p>
            <a:pPr marL="285750" indent="-285750" rtl="0">
              <a:buFont typeface="Arial" panose="020B0604020202020204" pitchFamily="34" charset="0"/>
              <a:buChar char="•"/>
            </a:pPr>
            <a:r>
              <a:rPr lang="ru-RU" sz="1600" dirty="0">
                <a:solidFill>
                  <a:srgbClr val="000000"/>
                </a:solidFill>
              </a:rPr>
              <a:t>Соединяет хосты с промежуточными сетевыми устройствами.</a:t>
            </a:r>
          </a:p>
          <a:p>
            <a:pPr marL="285750" indent="-285750">
              <a:buFont typeface="Arial" panose="020B0604020202020204" pitchFamily="34" charset="0"/>
              <a:buChar char="•"/>
            </a:pPr>
            <a:endParaRPr lang="en-US" sz="1600" dirty="0">
              <a:solidFill>
                <a:srgbClr val="000000"/>
              </a:solidFill>
            </a:endParaRPr>
          </a:p>
          <a:p>
            <a:pPr rtl="0"/>
            <a:r>
              <a:rPr lang="ru-RU" sz="1600" dirty="0">
                <a:solidFill>
                  <a:srgbClr val="000000"/>
                </a:solidFill>
              </a:rPr>
              <a:t>Ключевые характеристики UTP</a:t>
            </a:r>
          </a:p>
          <a:p>
            <a:pPr marL="342900" indent="-342900" rtl="0">
              <a:buFont typeface="+mj-lt"/>
              <a:buAutoNum type="arabicPeriod"/>
            </a:pPr>
            <a:r>
              <a:rPr lang="ru-RU" sz="1600" dirty="0">
                <a:solidFill>
                  <a:srgbClr val="000000"/>
                </a:solidFill>
              </a:rPr>
              <a:t>Наружная оболочка защищает медный провод от физического повреждения.</a:t>
            </a:r>
          </a:p>
          <a:p>
            <a:pPr marL="342900" indent="-342900" rtl="0">
              <a:buFont typeface="+mj-lt"/>
              <a:buAutoNum type="arabicPeriod"/>
            </a:pPr>
            <a:r>
              <a:rPr lang="ru-RU" sz="1600" dirty="0">
                <a:solidFill>
                  <a:srgbClr val="000000"/>
                </a:solidFill>
              </a:rPr>
              <a:t>Витая пара защищает сигнал от помех.</a:t>
            </a:r>
          </a:p>
          <a:p>
            <a:pPr marL="342900" indent="-342900" rtl="0">
              <a:buFont typeface="+mj-lt"/>
              <a:buAutoNum type="arabicPeriod"/>
            </a:pPr>
            <a:r>
              <a:rPr lang="ru-RU" sz="1600" dirty="0">
                <a:solidFill>
                  <a:srgbClr val="000000"/>
                </a:solidFill>
              </a:rPr>
              <a:t>Пластиковая изоляция с цветовым кодом создаёт электрическую изоляцию проводов друг от друга и определяет каждую пару.</a:t>
            </a:r>
          </a:p>
        </p:txBody>
      </p:sp>
      <p:pic>
        <p:nvPicPr>
          <p:cNvPr id="6" name="Content Placeholder 5">
            <a:extLst>
              <a:ext uri="{FF2B5EF4-FFF2-40B4-BE49-F238E27FC236}">
                <a16:creationId xmlns:a16="http://schemas.microsoft.com/office/drawing/2014/main" id="{2EC31CAE-F2A8-9644-AE28-6D73094DBEC1}"/>
              </a:ext>
            </a:extLst>
          </p:cNvPr>
          <p:cNvPicPr>
            <a:picLocks noGrp="1" noChangeAspect="1"/>
          </p:cNvPicPr>
          <p:nvPr>
            <p:ph idx="1"/>
          </p:nvPr>
        </p:nvPicPr>
        <p:blipFill>
          <a:blip r:embed="rId3"/>
          <a:stretch>
            <a:fillRect/>
          </a:stretch>
        </p:blipFill>
        <p:spPr>
          <a:xfrm>
            <a:off x="0" y="1583715"/>
            <a:ext cx="4648200" cy="2273300"/>
          </a:xfrm>
        </p:spPr>
      </p:pic>
    </p:spTree>
    <p:extLst>
      <p:ext uri="{BB962C8B-B14F-4D97-AF65-F5344CB8AC3E}">
        <p14:creationId xmlns:p14="http://schemas.microsoft.com/office/powerpoint/2010/main" val="17758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34FD882-F1AD-1C49-ABA6-6BCF3CF4E9AA}"/>
              </a:ext>
            </a:extLst>
          </p:cNvPr>
          <p:cNvPicPr>
            <a:picLocks noGrp="1" noChangeAspect="1"/>
          </p:cNvPicPr>
          <p:nvPr>
            <p:ph idx="1"/>
          </p:nvPr>
        </p:nvPicPr>
        <p:blipFill>
          <a:blip r:embed="rId3"/>
          <a:stretch>
            <a:fillRect/>
          </a:stretch>
        </p:blipFill>
        <p:spPr>
          <a:xfrm>
            <a:off x="0" y="1451557"/>
            <a:ext cx="4394200" cy="2070100"/>
          </a:xfrm>
          <a:prstGeom prst="rect">
            <a:avLst/>
          </a:prstGeom>
        </p:spPr>
      </p:pic>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dirty="0" smtClean="0"/>
              <a:t>Медные </a:t>
            </a:r>
            <a:r>
              <a:rPr lang="ru-RU" sz="1600" dirty="0"/>
              <a:t>кабели </a:t>
            </a:r>
            <a:r>
              <a:rPr lang="ru-RU" sz="2400" dirty="0" smtClean="0"/>
              <a:t/>
            </a:r>
            <a:br>
              <a:rPr lang="ru-RU" sz="2400" dirty="0" smtClean="0"/>
            </a:br>
            <a:r>
              <a:rPr lang="ru-RU" sz="2400" dirty="0"/>
              <a:t>Экранированная витая пара (STP)</a:t>
            </a:r>
          </a:p>
        </p:txBody>
      </p:sp>
      <p:sp>
        <p:nvSpPr>
          <p:cNvPr id="8" name="TextBox 7">
            <a:extLst>
              <a:ext uri="{FF2B5EF4-FFF2-40B4-BE49-F238E27FC236}">
                <a16:creationId xmlns:a16="http://schemas.microsoft.com/office/drawing/2014/main" id="{ED05A705-AD6D-F040-9963-71FFC072A0AC}"/>
              </a:ext>
            </a:extLst>
          </p:cNvPr>
          <p:cNvSpPr txBox="1"/>
          <p:nvPr/>
        </p:nvSpPr>
        <p:spPr>
          <a:xfrm>
            <a:off x="3867912" y="801081"/>
            <a:ext cx="5276088" cy="4278094"/>
          </a:xfrm>
          <a:prstGeom prst="rect">
            <a:avLst/>
          </a:prstGeom>
          <a:noFill/>
        </p:spPr>
        <p:txBody>
          <a:bodyPr wrap="square" rtlCol="0">
            <a:spAutoFit/>
          </a:bodyPr>
          <a:lstStyle/>
          <a:p>
            <a:pPr marL="285750" indent="-285750" rtl="0">
              <a:buFont typeface="Arial" panose="020B0604020202020204" pitchFamily="34" charset="0"/>
              <a:buChar char="•"/>
            </a:pPr>
            <a:r>
              <a:rPr lang="ru-RU" sz="1600" dirty="0">
                <a:solidFill>
                  <a:srgbClr val="000000"/>
                </a:solidFill>
              </a:rPr>
              <a:t>Обеспечивают лучшую защиту </a:t>
            </a:r>
            <a:r>
              <a:rPr lang="ru-RU" sz="1600" dirty="0" smtClean="0">
                <a:solidFill>
                  <a:srgbClr val="000000"/>
                </a:solidFill>
              </a:rPr>
              <a:t>от помех, чем </a:t>
            </a:r>
            <a:r>
              <a:rPr lang="ru-RU" sz="1600" dirty="0">
                <a:solidFill>
                  <a:srgbClr val="000000"/>
                </a:solidFill>
              </a:rPr>
              <a:t>UTP.</a:t>
            </a:r>
          </a:p>
          <a:p>
            <a:pPr marL="285750" indent="-285750" rtl="0">
              <a:buFont typeface="Arial" panose="020B0604020202020204" pitchFamily="34" charset="0"/>
              <a:buChar char="•"/>
            </a:pPr>
            <a:r>
              <a:rPr lang="ru-RU" sz="1600" dirty="0">
                <a:solidFill>
                  <a:srgbClr val="000000"/>
                </a:solidFill>
              </a:rPr>
              <a:t>Дороже, чем UTP</a:t>
            </a:r>
          </a:p>
          <a:p>
            <a:pPr marL="285750" indent="-285750" rtl="0">
              <a:buFont typeface="Arial" panose="020B0604020202020204" pitchFamily="34" charset="0"/>
              <a:buChar char="•"/>
            </a:pPr>
            <a:r>
              <a:rPr lang="ru-RU" sz="1600" dirty="0">
                <a:solidFill>
                  <a:srgbClr val="000000"/>
                </a:solidFill>
              </a:rPr>
              <a:t>Сложнее установить, чем UTP</a:t>
            </a:r>
          </a:p>
          <a:p>
            <a:pPr marL="285750" indent="-285750" rtl="0">
              <a:buFont typeface="Arial" panose="020B0604020202020204" pitchFamily="34" charset="0"/>
              <a:buChar char="•"/>
            </a:pPr>
            <a:r>
              <a:rPr lang="ru-RU" sz="1600" dirty="0">
                <a:solidFill>
                  <a:srgbClr val="000000"/>
                </a:solidFill>
              </a:rPr>
              <a:t>Оснащаются разъемами RJ-45.</a:t>
            </a:r>
          </a:p>
          <a:p>
            <a:pPr marL="285750" indent="-285750" rtl="0">
              <a:buFont typeface="Arial" panose="020B0604020202020204" pitchFamily="34" charset="0"/>
              <a:buChar char="•"/>
            </a:pPr>
            <a:r>
              <a:rPr lang="ru-RU" sz="1600" dirty="0">
                <a:solidFill>
                  <a:srgbClr val="000000"/>
                </a:solidFill>
              </a:rPr>
              <a:t>Соединяет хосты с промежуточными сетевыми устройствами</a:t>
            </a:r>
            <a:r>
              <a:rPr lang="ru-RU" sz="1600" dirty="0" smtClean="0">
                <a:solidFill>
                  <a:srgbClr val="000000"/>
                </a:solidFill>
              </a:rPr>
              <a:t>.</a:t>
            </a:r>
            <a:br>
              <a:rPr lang="ru-RU" sz="1600" dirty="0" smtClean="0">
                <a:solidFill>
                  <a:srgbClr val="000000"/>
                </a:solidFill>
              </a:rPr>
            </a:br>
            <a:endParaRPr lang="en-US" sz="1600" dirty="0">
              <a:solidFill>
                <a:srgbClr val="000000"/>
              </a:solidFill>
            </a:endParaRPr>
          </a:p>
          <a:p>
            <a:pPr rtl="0"/>
            <a:r>
              <a:rPr lang="ru-RU" sz="1600" b="1" dirty="0">
                <a:solidFill>
                  <a:srgbClr val="000000"/>
                </a:solidFill>
              </a:rPr>
              <a:t>Ключевые характеристики STP</a:t>
            </a:r>
          </a:p>
          <a:p>
            <a:pPr marL="342900" indent="-342900" rtl="0">
              <a:buFont typeface="+mj-lt"/>
              <a:buAutoNum type="arabicPeriod"/>
            </a:pPr>
            <a:r>
              <a:rPr lang="ru-RU" sz="1600" dirty="0">
                <a:solidFill>
                  <a:srgbClr val="000000"/>
                </a:solidFill>
              </a:rPr>
              <a:t>Наружная оболочка защищает медный провод от физического повреждения.</a:t>
            </a:r>
          </a:p>
          <a:p>
            <a:pPr marL="342900" indent="-342900" rtl="0">
              <a:buFont typeface="+mj-lt"/>
              <a:buAutoNum type="arabicPeriod"/>
            </a:pPr>
            <a:r>
              <a:rPr lang="ru-RU" sz="1600" dirty="0">
                <a:solidFill>
                  <a:srgbClr val="000000"/>
                </a:solidFill>
              </a:rPr>
              <a:t>Плетеный экран или фольга обеспечивает защиту EMI/RFI</a:t>
            </a:r>
          </a:p>
          <a:p>
            <a:pPr marL="342900" indent="-342900" rtl="0">
              <a:buFont typeface="+mj-lt"/>
              <a:buAutoNum type="arabicPeriod"/>
            </a:pPr>
            <a:r>
              <a:rPr lang="ru-RU" sz="1600" dirty="0">
                <a:solidFill>
                  <a:srgbClr val="000000"/>
                </a:solidFill>
              </a:rPr>
              <a:t>Щит из фольги для каждой пары проводов обеспечивает защиту EMI/RFI</a:t>
            </a:r>
          </a:p>
          <a:p>
            <a:pPr marL="342900" indent="-342900" rtl="0">
              <a:buFont typeface="+mj-lt"/>
              <a:buAutoNum type="arabicPeriod"/>
            </a:pPr>
            <a:r>
              <a:rPr lang="ru-RU" sz="1600" dirty="0">
                <a:solidFill>
                  <a:srgbClr val="000000"/>
                </a:solidFill>
              </a:rPr>
              <a:t>Пластиковая изоляция с цветовым кодом создаёт электрическую изоляцию проводов друг от друга и определяет каждую пару</a:t>
            </a:r>
            <a:r>
              <a:rPr lang="ru-RU" sz="1600" dirty="0" smtClean="0">
                <a:solidFill>
                  <a:srgbClr val="000000"/>
                </a:solidFill>
              </a:rPr>
              <a:t>.</a:t>
            </a:r>
            <a:endParaRPr lang="ru-RU" sz="1600" dirty="0">
              <a:solidFill>
                <a:srgbClr val="000000"/>
              </a:solidFill>
            </a:endParaRPr>
          </a:p>
        </p:txBody>
      </p:sp>
    </p:spTree>
    <p:extLst>
      <p:ext uri="{BB962C8B-B14F-4D97-AF65-F5344CB8AC3E}">
        <p14:creationId xmlns:p14="http://schemas.microsoft.com/office/powerpoint/2010/main" val="29259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Медные кабели</a:t>
            </a:r>
            <a:r>
              <a:rPr lang="en-US" dirty="0"/>
              <a:t/>
            </a:r>
            <a:br>
              <a:rPr lang="en-US" dirty="0"/>
            </a:br>
            <a:r>
              <a:rPr lang="ru-RU" sz="2400"/>
              <a:t> Коаксиальный кабель</a:t>
            </a:r>
          </a:p>
        </p:txBody>
      </p:sp>
      <p:sp>
        <p:nvSpPr>
          <p:cNvPr id="7" name="TextBox 6">
            <a:extLst>
              <a:ext uri="{FF2B5EF4-FFF2-40B4-BE49-F238E27FC236}">
                <a16:creationId xmlns:a16="http://schemas.microsoft.com/office/drawing/2014/main" id="{B102DE77-35D1-784E-B1FC-70E9B4C07BE8}"/>
              </a:ext>
            </a:extLst>
          </p:cNvPr>
          <p:cNvSpPr txBox="1"/>
          <p:nvPr/>
        </p:nvSpPr>
        <p:spPr>
          <a:xfrm>
            <a:off x="64008" y="731837"/>
            <a:ext cx="5078896" cy="4401205"/>
          </a:xfrm>
          <a:prstGeom prst="rect">
            <a:avLst/>
          </a:prstGeom>
          <a:noFill/>
        </p:spPr>
        <p:txBody>
          <a:bodyPr wrap="square" rtlCol="0">
            <a:spAutoFit/>
          </a:bodyPr>
          <a:lstStyle/>
          <a:p>
            <a:pPr rtl="0"/>
            <a:r>
              <a:rPr lang="ru-RU" sz="1400" dirty="0">
                <a:solidFill>
                  <a:srgbClr val="000000"/>
                </a:solidFill>
              </a:rPr>
              <a:t>Включают в себя следующие элементы:</a:t>
            </a:r>
          </a:p>
          <a:p>
            <a:pPr marL="342900" indent="-342900" rtl="0">
              <a:buFont typeface="+mj-lt"/>
              <a:buAutoNum type="arabicPeriod"/>
            </a:pPr>
            <a:r>
              <a:rPr lang="ru-RU" sz="1400" dirty="0">
                <a:solidFill>
                  <a:srgbClr val="000000"/>
                </a:solidFill>
              </a:rPr>
              <a:t>Наружная оболочка кабеля предотвращает от незначительных физических повреждений</a:t>
            </a:r>
          </a:p>
          <a:p>
            <a:pPr marL="342900" indent="-342900" rtl="0">
              <a:buFont typeface="+mj-lt"/>
              <a:buAutoNum type="arabicPeriod"/>
            </a:pPr>
            <a:r>
              <a:rPr lang="ru-RU" sz="1400" dirty="0">
                <a:solidFill>
                  <a:srgbClr val="000000"/>
                </a:solidFill>
              </a:rPr>
              <a:t>Медная оплетка или металлическая фольга, окружающая слой изолирующего материала и выступающая в качестве второго провода в цепи, а также экрана для внутреннего проводника.</a:t>
            </a:r>
          </a:p>
          <a:p>
            <a:pPr marL="342900" indent="-342900" rtl="0">
              <a:buFont typeface="+mj-lt"/>
              <a:buAutoNum type="arabicPeriod"/>
            </a:pPr>
            <a:r>
              <a:rPr lang="ru-RU" sz="1400" dirty="0">
                <a:solidFill>
                  <a:srgbClr val="000000"/>
                </a:solidFill>
              </a:rPr>
              <a:t>Слой гибкой пластиковой изоляции</a:t>
            </a:r>
          </a:p>
          <a:p>
            <a:pPr marL="342900" indent="-342900" rtl="0">
              <a:buFont typeface="+mj-lt"/>
              <a:buAutoNum type="arabicPeriod"/>
            </a:pPr>
            <a:r>
              <a:rPr lang="ru-RU" sz="1400" dirty="0">
                <a:solidFill>
                  <a:srgbClr val="000000"/>
                </a:solidFill>
              </a:rPr>
              <a:t>Медный проводник используется для передачи электрических сигналов.</a:t>
            </a:r>
          </a:p>
          <a:p>
            <a:endParaRPr lang="en-US" sz="1400" dirty="0">
              <a:solidFill>
                <a:srgbClr val="000000"/>
              </a:solidFill>
            </a:endParaRPr>
          </a:p>
          <a:p>
            <a:pPr rtl="0"/>
            <a:r>
              <a:rPr lang="ru-RU" sz="1400" dirty="0">
                <a:solidFill>
                  <a:srgbClr val="000000"/>
                </a:solidFill>
              </a:rPr>
              <a:t>С коаксиальным кабелем используются различные типы разъемов.</a:t>
            </a:r>
          </a:p>
          <a:p>
            <a:endParaRPr lang="en-US" sz="1400" dirty="0">
              <a:solidFill>
                <a:srgbClr val="000000"/>
              </a:solidFill>
            </a:endParaRPr>
          </a:p>
          <a:p>
            <a:pPr rtl="0"/>
            <a:r>
              <a:rPr lang="ru-RU" sz="1400" dirty="0">
                <a:solidFill>
                  <a:srgbClr val="000000"/>
                </a:solidFill>
              </a:rPr>
              <a:t>Обычно используются в следующих двух случаях.</a:t>
            </a:r>
          </a:p>
          <a:p>
            <a:pPr marL="285750" indent="-285750" rtl="0">
              <a:buFont typeface="Arial" panose="020B0604020202020204" pitchFamily="34" charset="0"/>
              <a:buChar char="•"/>
            </a:pPr>
            <a:r>
              <a:rPr lang="ru-RU" sz="1400" dirty="0">
                <a:solidFill>
                  <a:srgbClr val="000000"/>
                </a:solidFill>
              </a:rPr>
              <a:t>Оборудование беспроводных сетей </a:t>
            </a:r>
            <a:r>
              <a:rPr lang="ru-RU" sz="1400" b="1" dirty="0">
                <a:solidFill>
                  <a:srgbClr val="000000"/>
                </a:solidFill>
              </a:rPr>
              <a:t>-</a:t>
            </a:r>
            <a:r>
              <a:rPr lang="ru-RU" sz="1400" dirty="0">
                <a:solidFill>
                  <a:srgbClr val="000000"/>
                </a:solidFill>
              </a:rPr>
              <a:t> используются для подключения антенн к устройствам беспроводной связи.</a:t>
            </a:r>
          </a:p>
          <a:p>
            <a:pPr marL="285750" indent="-285750" rtl="0">
              <a:buFont typeface="Arial" panose="020B0604020202020204" pitchFamily="34" charset="0"/>
              <a:buChar char="•"/>
            </a:pPr>
            <a:r>
              <a:rPr lang="ru-RU" sz="1400" dirty="0">
                <a:solidFill>
                  <a:srgbClr val="000000"/>
                </a:solidFill>
              </a:rPr>
              <a:t>Кабельные интернет-установки </a:t>
            </a:r>
            <a:r>
              <a:rPr lang="ru-RU" sz="1400" b="1" dirty="0">
                <a:solidFill>
                  <a:srgbClr val="000000"/>
                </a:solidFill>
              </a:rPr>
              <a:t>-</a:t>
            </a:r>
            <a:r>
              <a:rPr lang="ru-RU" sz="1400" dirty="0">
                <a:solidFill>
                  <a:srgbClr val="000000"/>
                </a:solidFill>
              </a:rPr>
              <a:t> проводка помещений заказчика</a:t>
            </a:r>
          </a:p>
        </p:txBody>
      </p:sp>
      <p:pic>
        <p:nvPicPr>
          <p:cNvPr id="6" name="Content Placeholder 5">
            <a:extLst>
              <a:ext uri="{FF2B5EF4-FFF2-40B4-BE49-F238E27FC236}">
                <a16:creationId xmlns:a16="http://schemas.microsoft.com/office/drawing/2014/main" id="{D4D7E851-B888-264E-BD9C-00821E90C266}"/>
              </a:ext>
            </a:extLst>
          </p:cNvPr>
          <p:cNvPicPr>
            <a:picLocks noGrp="1" noChangeAspect="1"/>
          </p:cNvPicPr>
          <p:nvPr>
            <p:ph idx="1"/>
          </p:nvPr>
        </p:nvPicPr>
        <p:blipFill>
          <a:blip r:embed="rId3"/>
          <a:stretch>
            <a:fillRect/>
          </a:stretch>
        </p:blipFill>
        <p:spPr>
          <a:xfrm>
            <a:off x="5142904" y="791759"/>
            <a:ext cx="3831613" cy="1176372"/>
          </a:xfrm>
        </p:spPr>
      </p:pic>
      <p:pic>
        <p:nvPicPr>
          <p:cNvPr id="2" name="Picture 1"/>
          <p:cNvPicPr>
            <a:picLocks noChangeAspect="1"/>
          </p:cNvPicPr>
          <p:nvPr/>
        </p:nvPicPr>
        <p:blipFill>
          <a:blip r:embed="rId4"/>
          <a:stretch>
            <a:fillRect/>
          </a:stretch>
        </p:blipFill>
        <p:spPr>
          <a:xfrm>
            <a:off x="5044386" y="2318342"/>
            <a:ext cx="4028648" cy="1858015"/>
          </a:xfrm>
          <a:prstGeom prst="rect">
            <a:avLst/>
          </a:prstGeom>
        </p:spPr>
      </p:pic>
    </p:spTree>
    <p:extLst>
      <p:ext uri="{BB962C8B-B14F-4D97-AF65-F5344CB8AC3E}">
        <p14:creationId xmlns:p14="http://schemas.microsoft.com/office/powerpoint/2010/main" val="17003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4.4 Кабели UTP</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RU" sz="1600" dirty="0"/>
              <a:t>UTP-кабели</a:t>
            </a:r>
            <a:r>
              <a:rPr lang="en-US" dirty="0"/>
              <a:t/>
            </a:r>
            <a:br>
              <a:rPr lang="en-US" dirty="0"/>
            </a:br>
            <a:r>
              <a:rPr lang="ru-RU" sz="2400" dirty="0" smtClean="0"/>
              <a:t>Свойства </a:t>
            </a:r>
            <a:r>
              <a:rPr lang="ru-RU" sz="2400" dirty="0"/>
              <a:t>UTP-кабелей</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100585" y="731837"/>
            <a:ext cx="5952744" cy="3676040"/>
          </a:xfrm>
        </p:spPr>
        <p:txBody>
          <a:bodyPr/>
          <a:lstStyle/>
          <a:p>
            <a:pPr marL="0" indent="0" algn="l" rtl="0"/>
            <a:r>
              <a:rPr lang="ru-RU" sz="1800" dirty="0">
                <a:solidFill>
                  <a:srgbClr val="000000"/>
                </a:solidFill>
              </a:rPr>
              <a:t>UTP-кабель состоит из четырех скрученных пар медных проводников с цветовой маркировкой, заключенных в общую гибкую пластиковую оболочку. Экранирование не используется. UTP использует следующие свойства для ограничения перекрестных помех:</a:t>
            </a:r>
          </a:p>
          <a:p>
            <a:pPr marL="415985" lvl="1" indent="-342900" rtl="0">
              <a:buFont typeface="Arial" panose="020B0604020202020204" pitchFamily="34" charset="0"/>
              <a:buChar char="•"/>
            </a:pPr>
            <a:r>
              <a:rPr lang="ru-RU" sz="1600" dirty="0">
                <a:solidFill>
                  <a:srgbClr val="000000"/>
                </a:solidFill>
              </a:rPr>
              <a:t>Аннулирование или отмена- каждый провод в паре проводов использует противоположную полярность. Один провод отрицательный, другой - положительный. Они скручены вместе, и магнитные поля эффективно отменяют друг друга и вне EMI/RFI.</a:t>
            </a:r>
          </a:p>
          <a:p>
            <a:pPr marL="415985" lvl="1" indent="-342900" rtl="0">
              <a:buFont typeface="Arial" panose="020B0604020202020204" pitchFamily="34" charset="0"/>
              <a:buChar char="•"/>
            </a:pPr>
            <a:r>
              <a:rPr lang="ru-RU" sz="1600" dirty="0">
                <a:solidFill>
                  <a:srgbClr val="000000"/>
                </a:solidFill>
              </a:rPr>
              <a:t>Разница в скручивании в каждом проводе - каждый провод изгибается по-разному, что помогает предотвратить перекрестные помехи между проводами в кабеле.</a:t>
            </a:r>
          </a:p>
        </p:txBody>
      </p:sp>
      <p:pic>
        <p:nvPicPr>
          <p:cNvPr id="4" name="Picture 3">
            <a:extLst>
              <a:ext uri="{FF2B5EF4-FFF2-40B4-BE49-F238E27FC236}">
                <a16:creationId xmlns:a16="http://schemas.microsoft.com/office/drawing/2014/main" id="{BC230FD4-1F3A-1A43-99BD-45B8BE4A0C15}"/>
              </a:ext>
            </a:extLst>
          </p:cNvPr>
          <p:cNvPicPr>
            <a:picLocks noChangeAspect="1"/>
          </p:cNvPicPr>
          <p:nvPr/>
        </p:nvPicPr>
        <p:blipFill>
          <a:blip r:embed="rId3"/>
          <a:stretch>
            <a:fillRect/>
          </a:stretch>
        </p:blipFill>
        <p:spPr>
          <a:xfrm>
            <a:off x="5756412" y="1143250"/>
            <a:ext cx="3387588" cy="1853904"/>
          </a:xfrm>
          <a:prstGeom prst="rect">
            <a:avLst/>
          </a:prstGeom>
        </p:spPr>
      </p:pic>
    </p:spTree>
    <p:extLst>
      <p:ext uri="{BB962C8B-B14F-4D97-AF65-F5344CB8AC3E}">
        <p14:creationId xmlns:p14="http://schemas.microsoft.com/office/powerpoint/2010/main" val="40147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rtl="0">
              <a:buNone/>
            </a:pPr>
            <a:r>
              <a:rPr lang="ru-RU"/>
              <a:t>Для облегчения обучения в этот модуль могут быть включены следующие функции в GUI:</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pPr rtl="0"/>
            <a:r>
              <a:rPr lang="ru-RU"/>
              <a:t>Что я изучу в этом модуле?</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21985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pPr rtl="0"/>
                      <a:r>
                        <a:rPr lang="ru-RU"/>
                        <a:t>Функция</a:t>
                      </a:r>
                    </a:p>
                  </a:txBody>
                  <a:tcPr/>
                </a:tc>
                <a:tc>
                  <a:txBody>
                    <a:bodyPr/>
                    <a:lstStyle/>
                    <a:p>
                      <a:pPr rtl="0"/>
                      <a:r>
                        <a:rPr lang="ru-RU"/>
                        <a:t>Описание</a:t>
                      </a:r>
                    </a:p>
                  </a:txBody>
                  <a:tcPr/>
                </a:tc>
                <a:extLst>
                  <a:ext uri="{0D108BD9-81ED-4DB2-BD59-A6C34878D82A}">
                    <a16:rowId xmlns:a16="http://schemas.microsoft.com/office/drawing/2014/main" val="367710602"/>
                  </a:ext>
                </a:extLst>
              </a:tr>
              <a:tr h="331556">
                <a:tc>
                  <a:txBody>
                    <a:bodyPr/>
                    <a:lstStyle/>
                    <a:p>
                      <a:pPr algn="l" rtl="0" fontAlgn="b"/>
                      <a:r>
                        <a:rPr lang="ru-RU" sz="1400" b="0" i="0" u="none" strike="noStrike">
                          <a:solidFill>
                            <a:srgbClr val="000000"/>
                          </a:solidFill>
                          <a:effectLst/>
                          <a:latin typeface="+mn-lt"/>
                        </a:rPr>
                        <a:t>Анимация</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a:t>Познакомит учащихся с новыми навыками и понятиями.</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a:solidFill>
                            <a:srgbClr val="000000"/>
                          </a:solidFill>
                          <a:effectLst/>
                          <a:latin typeface="+mn-lt"/>
                        </a:rPr>
                        <a:t>Видео</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a:t>Познакомит учащихся с новыми навыками и понятиями.</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a:solidFill>
                            <a:srgbClr val="000000"/>
                          </a:solidFill>
                          <a:effectLst/>
                          <a:latin typeface="+mn-lt"/>
                        </a:rPr>
                        <a:t>Проверьте свое понимание темы (CYU)</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ru-RU"/>
                        <a:t>Онлайн-контрольная по теме, чтобы помочь ученикам самостоятельно оценить понимание материала.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a:solidFill>
                            <a:srgbClr val="000000"/>
                          </a:solidFill>
                          <a:effectLst/>
                          <a:latin typeface="+mn-lt"/>
                        </a:rPr>
                        <a:t>Интерактивные упражнения</a:t>
                      </a:r>
                    </a:p>
                  </a:txBody>
                  <a:tcPr marL="9525" marR="9525" marT="9525" marB="0" anchor="b"/>
                </a:tc>
                <a:tc>
                  <a:txBody>
                    <a:bodyPr/>
                    <a:lstStyle/>
                    <a:p>
                      <a:pPr rtl="0"/>
                      <a:r>
                        <a:rPr lang="ru-RU"/>
                        <a:t>Задания разных форматов, чтобы помочь ученикам оценить понимание материала.</a:t>
                      </a:r>
                    </a:p>
                  </a:txBody>
                  <a:tcPr/>
                </a:tc>
                <a:extLst>
                  <a:ext uri="{0D108BD9-81ED-4DB2-BD59-A6C34878D82A}">
                    <a16:rowId xmlns:a16="http://schemas.microsoft.com/office/drawing/2014/main" val="3454703549"/>
                  </a:ext>
                </a:extLst>
              </a:tr>
              <a:tr h="215293">
                <a:tc>
                  <a:txBody>
                    <a:bodyPr/>
                    <a:lstStyle/>
                    <a:p>
                      <a:pPr algn="l" rtl="0" fontAlgn="b"/>
                      <a:r>
                        <a:rPr lang="ru-RU" sz="1400" b="0" i="0" u="none" strike="noStrike">
                          <a:solidFill>
                            <a:srgbClr val="000000"/>
                          </a:solidFill>
                          <a:effectLst/>
                          <a:latin typeface="+mn-lt"/>
                        </a:rPr>
                        <a:t>Инструмент проверки синтаксиса</a:t>
                      </a:r>
                    </a:p>
                  </a:txBody>
                  <a:tcPr marL="9525" marR="9525" marT="9525" marB="0" anchor="b"/>
                </a:tc>
                <a:tc>
                  <a:txBody>
                    <a:bodyPr/>
                    <a:lstStyle/>
                    <a:p>
                      <a:pPr rtl="0"/>
                      <a:r>
                        <a:rPr lang="ru-RU"/>
                        <a:t>Небольшие симуляции, которые открывают ученикам командную строку Cisco для отработки навыков настройки.</a:t>
                      </a:r>
                    </a:p>
                  </a:txBody>
                  <a:tcPr/>
                </a:tc>
                <a:extLst>
                  <a:ext uri="{0D108BD9-81ED-4DB2-BD59-A6C34878D82A}">
                    <a16:rowId xmlns:a16="http://schemas.microsoft.com/office/drawing/2014/main" val="2195331658"/>
                  </a:ext>
                </a:extLst>
              </a:tr>
              <a:tr h="265091">
                <a:tc>
                  <a:txBody>
                    <a:bodyPr/>
                    <a:lstStyle/>
                    <a:p>
                      <a:pPr algn="l" rtl="0" fontAlgn="b"/>
                      <a:r>
                        <a:rPr lang="ru-RU" sz="1400" b="0" i="0" u="none" strike="noStrike">
                          <a:solidFill>
                            <a:srgbClr val="000000"/>
                          </a:solidFill>
                          <a:effectLst/>
                          <a:latin typeface="+mn-lt"/>
                        </a:rPr>
                        <a:t>Упражнение Packet Tracer</a:t>
                      </a:r>
                    </a:p>
                  </a:txBody>
                  <a:tcPr marL="9525" marR="9525" marT="9525" marB="0" anchor="b"/>
                </a:tc>
                <a:tc>
                  <a:txBody>
                    <a:bodyPr/>
                    <a:lstStyle/>
                    <a:p>
                      <a:pPr rtl="0"/>
                      <a:r>
                        <a:rPr lang="ru-RU"/>
                        <a:t>Моделирование сетей, предназначенных для изучения, приобретения, укрепления и расширения навыков.</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977851" cy="731837"/>
          </a:xfrm>
        </p:spPr>
        <p:txBody>
          <a:bodyPr/>
          <a:lstStyle/>
          <a:p>
            <a:pPr rtl="0"/>
            <a:r>
              <a:rPr lang="ru-RU" sz="1600"/>
              <a:t>UTP-кабели </a:t>
            </a:r>
            <a:r>
              <a:rPr lang="en-US" dirty="0"/>
              <a:t/>
            </a:r>
            <a:br>
              <a:rPr lang="en-US" dirty="0"/>
            </a:br>
            <a:r>
              <a:rPr lang="ru-RU" sz="2400"/>
              <a:t>Стандарты UTP-кабелей и разъемов</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07390" y="731838"/>
            <a:ext cx="6147689" cy="3676040"/>
          </a:xfrm>
        </p:spPr>
        <p:txBody>
          <a:bodyPr/>
          <a:lstStyle/>
          <a:p>
            <a:pPr marL="0" indent="0" algn="l" rtl="0"/>
            <a:r>
              <a:rPr lang="ru-RU" sz="1600" dirty="0">
                <a:solidFill>
                  <a:srgbClr val="000000"/>
                </a:solidFill>
              </a:rPr>
              <a:t>Стандарты для UTP устанавливаются TIA/EIA. TIA/EIA-568 стандартизирует такие элементы, как:</a:t>
            </a:r>
          </a:p>
          <a:p>
            <a:pPr marL="415985" lvl="1" indent="-342900" rtl="0">
              <a:buFont typeface="Arial" panose="020B0604020202020204" pitchFamily="34" charset="0"/>
              <a:buChar char="•"/>
            </a:pPr>
            <a:r>
              <a:rPr lang="ru-RU" dirty="0">
                <a:solidFill>
                  <a:srgbClr val="000000"/>
                </a:solidFill>
              </a:rPr>
              <a:t>Типы кабелей</a:t>
            </a:r>
          </a:p>
          <a:p>
            <a:pPr marL="415985" lvl="1" indent="-342900" rtl="0">
              <a:buFont typeface="Arial" panose="020B0604020202020204" pitchFamily="34" charset="0"/>
              <a:buChar char="•"/>
            </a:pPr>
            <a:r>
              <a:rPr lang="ru-RU" dirty="0">
                <a:solidFill>
                  <a:srgbClr val="000000"/>
                </a:solidFill>
              </a:rPr>
              <a:t>Длина кабелей</a:t>
            </a:r>
          </a:p>
          <a:p>
            <a:pPr marL="415985" lvl="1" indent="-342900" rtl="0">
              <a:buFont typeface="Arial" panose="020B0604020202020204" pitchFamily="34" charset="0"/>
              <a:buChar char="•"/>
            </a:pPr>
            <a:r>
              <a:rPr lang="ru-RU" dirty="0">
                <a:solidFill>
                  <a:srgbClr val="000000"/>
                </a:solidFill>
              </a:rPr>
              <a:t>Разъемы</a:t>
            </a:r>
          </a:p>
          <a:p>
            <a:pPr marL="415985" lvl="1" indent="-342900" rtl="0">
              <a:buFont typeface="Arial" panose="020B0604020202020204" pitchFamily="34" charset="0"/>
              <a:buChar char="•"/>
            </a:pPr>
            <a:r>
              <a:rPr lang="ru-RU" dirty="0" err="1">
                <a:solidFill>
                  <a:srgbClr val="000000"/>
                </a:solidFill>
              </a:rPr>
              <a:t>Оконцовка</a:t>
            </a:r>
            <a:r>
              <a:rPr lang="ru-RU" dirty="0">
                <a:solidFill>
                  <a:srgbClr val="000000"/>
                </a:solidFill>
              </a:rPr>
              <a:t> кабелей</a:t>
            </a:r>
          </a:p>
          <a:p>
            <a:pPr marL="415985" lvl="1" indent="-342900" rtl="0">
              <a:buFont typeface="Arial" panose="020B0604020202020204" pitchFamily="34" charset="0"/>
              <a:buChar char="•"/>
            </a:pPr>
            <a:r>
              <a:rPr lang="ru-RU" dirty="0">
                <a:solidFill>
                  <a:srgbClr val="000000"/>
                </a:solidFill>
              </a:rPr>
              <a:t>Методы тестирования</a:t>
            </a:r>
          </a:p>
          <a:p>
            <a:pPr marL="0" indent="0" algn="l"/>
            <a:endParaRPr lang="en-US" sz="1600" dirty="0">
              <a:solidFill>
                <a:srgbClr val="000000"/>
              </a:solidFill>
            </a:endParaRPr>
          </a:p>
          <a:p>
            <a:pPr marL="0" indent="0" algn="l" rtl="0"/>
            <a:r>
              <a:rPr lang="ru-RU" sz="1600" dirty="0">
                <a:solidFill>
                  <a:srgbClr val="000000"/>
                </a:solidFill>
              </a:rPr>
              <a:t>Электрические стандарты для медных кабелей устанавливаются стандартом IEEE, который тарирует кабель в соответствии с его производительностью. Примеры:</a:t>
            </a:r>
          </a:p>
          <a:p>
            <a:pPr marL="415985" lvl="1" indent="-342900" rtl="0">
              <a:buFont typeface="Arial" panose="020B0604020202020204" pitchFamily="34" charset="0"/>
              <a:buChar char="•"/>
            </a:pPr>
            <a:r>
              <a:rPr lang="ru-RU" dirty="0">
                <a:solidFill>
                  <a:srgbClr val="000000"/>
                </a:solidFill>
              </a:rPr>
              <a:t>Категория 3</a:t>
            </a:r>
          </a:p>
          <a:p>
            <a:pPr marL="415985" lvl="1" indent="-342900" rtl="0">
              <a:buFont typeface="Arial" panose="020B0604020202020204" pitchFamily="34" charset="0"/>
              <a:buChar char="•"/>
            </a:pPr>
            <a:r>
              <a:rPr lang="ru-RU" dirty="0">
                <a:solidFill>
                  <a:srgbClr val="000000"/>
                </a:solidFill>
              </a:rPr>
              <a:t>Категории 5 и 5e</a:t>
            </a:r>
          </a:p>
          <a:p>
            <a:pPr marL="415985" lvl="1" indent="-342900" rtl="0">
              <a:buFont typeface="Arial" panose="020B0604020202020204" pitchFamily="34" charset="0"/>
              <a:buChar char="•"/>
            </a:pPr>
            <a:r>
              <a:rPr lang="ru-RU" dirty="0">
                <a:solidFill>
                  <a:srgbClr val="000000"/>
                </a:solidFill>
              </a:rPr>
              <a:t>Категория 6.</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2DB226B2-F9C7-5842-91A8-DBB12759BE48}"/>
              </a:ext>
            </a:extLst>
          </p:cNvPr>
          <p:cNvPicPr>
            <a:picLocks noChangeAspect="1"/>
          </p:cNvPicPr>
          <p:nvPr/>
        </p:nvPicPr>
        <p:blipFill>
          <a:blip r:embed="rId3"/>
          <a:stretch>
            <a:fillRect/>
          </a:stretch>
        </p:blipFill>
        <p:spPr>
          <a:xfrm>
            <a:off x="5977851" y="365918"/>
            <a:ext cx="2797934" cy="4306460"/>
          </a:xfrm>
          <a:prstGeom prst="rect">
            <a:avLst/>
          </a:prstGeom>
        </p:spPr>
      </p:pic>
    </p:spTree>
    <p:extLst>
      <p:ext uri="{BB962C8B-B14F-4D97-AF65-F5344CB8AC3E}">
        <p14:creationId xmlns:p14="http://schemas.microsoft.com/office/powerpoint/2010/main" val="4601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UTP-кабели </a:t>
            </a:r>
            <a:r>
              <a:rPr lang="en-US" dirty="0"/>
              <a:t/>
            </a:r>
            <a:br>
              <a:rPr lang="en-US" dirty="0"/>
            </a:br>
            <a:r>
              <a:rPr lang="ru-RU" sz="2400"/>
              <a:t>Стандарты UTP-кабелей и разъемов (Продолжение)</a:t>
            </a:r>
          </a:p>
        </p:txBody>
      </p:sp>
      <p:pic>
        <p:nvPicPr>
          <p:cNvPr id="4" name="Picture 3">
            <a:extLst>
              <a:ext uri="{FF2B5EF4-FFF2-40B4-BE49-F238E27FC236}">
                <a16:creationId xmlns:a16="http://schemas.microsoft.com/office/drawing/2014/main" id="{BA3FD6E4-4BF3-4240-BC13-7B676A9FDF9A}"/>
              </a:ext>
            </a:extLst>
          </p:cNvPr>
          <p:cNvPicPr>
            <a:picLocks noChangeAspect="1"/>
          </p:cNvPicPr>
          <p:nvPr/>
        </p:nvPicPr>
        <p:blipFill>
          <a:blip r:embed="rId3"/>
          <a:stretch>
            <a:fillRect/>
          </a:stretch>
        </p:blipFill>
        <p:spPr>
          <a:xfrm>
            <a:off x="681322" y="731837"/>
            <a:ext cx="1152743" cy="1741377"/>
          </a:xfrm>
          <a:prstGeom prst="rect">
            <a:avLst/>
          </a:prstGeom>
        </p:spPr>
      </p:pic>
      <p:pic>
        <p:nvPicPr>
          <p:cNvPr id="8" name="Picture 7">
            <a:extLst>
              <a:ext uri="{FF2B5EF4-FFF2-40B4-BE49-F238E27FC236}">
                <a16:creationId xmlns:a16="http://schemas.microsoft.com/office/drawing/2014/main" id="{6E38D7A7-C224-F948-BC38-6EB511F63870}"/>
              </a:ext>
            </a:extLst>
          </p:cNvPr>
          <p:cNvPicPr>
            <a:picLocks noChangeAspect="1"/>
          </p:cNvPicPr>
          <p:nvPr/>
        </p:nvPicPr>
        <p:blipFill>
          <a:blip r:embed="rId4"/>
          <a:stretch>
            <a:fillRect/>
          </a:stretch>
        </p:blipFill>
        <p:spPr>
          <a:xfrm>
            <a:off x="2047276" y="992458"/>
            <a:ext cx="1503672" cy="1257744"/>
          </a:xfrm>
          <a:prstGeom prst="rect">
            <a:avLst/>
          </a:prstGeom>
        </p:spPr>
      </p:pic>
      <p:sp>
        <p:nvSpPr>
          <p:cNvPr id="17" name="TextBox 16">
            <a:extLst>
              <a:ext uri="{FF2B5EF4-FFF2-40B4-BE49-F238E27FC236}">
                <a16:creationId xmlns:a16="http://schemas.microsoft.com/office/drawing/2014/main" id="{A7CD34FA-9398-864C-9489-136B1105502D}"/>
              </a:ext>
            </a:extLst>
          </p:cNvPr>
          <p:cNvSpPr txBox="1"/>
          <p:nvPr/>
        </p:nvSpPr>
        <p:spPr>
          <a:xfrm>
            <a:off x="1483300" y="2282255"/>
            <a:ext cx="1537600" cy="307777"/>
          </a:xfrm>
          <a:prstGeom prst="rect">
            <a:avLst/>
          </a:prstGeom>
          <a:noFill/>
        </p:spPr>
        <p:txBody>
          <a:bodyPr wrap="none" rtlCol="0">
            <a:spAutoFit/>
          </a:bodyPr>
          <a:lstStyle/>
          <a:p>
            <a:pPr rtl="0"/>
            <a:r>
              <a:rPr lang="ru-RU" sz="1400"/>
              <a:t>Разъем RJ-45</a:t>
            </a:r>
          </a:p>
        </p:txBody>
      </p:sp>
      <p:pic>
        <p:nvPicPr>
          <p:cNvPr id="10" name="Picture 9">
            <a:extLst>
              <a:ext uri="{FF2B5EF4-FFF2-40B4-BE49-F238E27FC236}">
                <a16:creationId xmlns:a16="http://schemas.microsoft.com/office/drawing/2014/main" id="{7844EFD8-BA62-954B-B9F2-003C3399FD51}"/>
              </a:ext>
            </a:extLst>
          </p:cNvPr>
          <p:cNvPicPr>
            <a:picLocks noChangeAspect="1"/>
          </p:cNvPicPr>
          <p:nvPr/>
        </p:nvPicPr>
        <p:blipFill>
          <a:blip r:embed="rId5"/>
          <a:stretch>
            <a:fillRect/>
          </a:stretch>
        </p:blipFill>
        <p:spPr>
          <a:xfrm>
            <a:off x="882409" y="3025938"/>
            <a:ext cx="951656" cy="1257744"/>
          </a:xfrm>
          <a:prstGeom prst="rect">
            <a:avLst/>
          </a:prstGeom>
        </p:spPr>
      </p:pic>
      <p:pic>
        <p:nvPicPr>
          <p:cNvPr id="12" name="Picture 11">
            <a:extLst>
              <a:ext uri="{FF2B5EF4-FFF2-40B4-BE49-F238E27FC236}">
                <a16:creationId xmlns:a16="http://schemas.microsoft.com/office/drawing/2014/main" id="{A3C04399-2672-F14A-9635-7DA0B6F6BD2F}"/>
              </a:ext>
            </a:extLst>
          </p:cNvPr>
          <p:cNvPicPr>
            <a:picLocks noChangeAspect="1"/>
          </p:cNvPicPr>
          <p:nvPr/>
        </p:nvPicPr>
        <p:blipFill>
          <a:blip r:embed="rId6"/>
          <a:stretch>
            <a:fillRect/>
          </a:stretch>
        </p:blipFill>
        <p:spPr>
          <a:xfrm>
            <a:off x="2365693" y="2983229"/>
            <a:ext cx="1413464" cy="1257743"/>
          </a:xfrm>
          <a:prstGeom prst="rect">
            <a:avLst/>
          </a:prstGeom>
        </p:spPr>
      </p:pic>
      <p:sp>
        <p:nvSpPr>
          <p:cNvPr id="18" name="TextBox 17">
            <a:extLst>
              <a:ext uri="{FF2B5EF4-FFF2-40B4-BE49-F238E27FC236}">
                <a16:creationId xmlns:a16="http://schemas.microsoft.com/office/drawing/2014/main" id="{B17A183A-435C-AA49-AFFC-BC09395ADF76}"/>
              </a:ext>
            </a:extLst>
          </p:cNvPr>
          <p:cNvSpPr txBox="1"/>
          <p:nvPr/>
        </p:nvSpPr>
        <p:spPr>
          <a:xfrm>
            <a:off x="1538831" y="4326392"/>
            <a:ext cx="1260281" cy="307777"/>
          </a:xfrm>
          <a:prstGeom prst="rect">
            <a:avLst/>
          </a:prstGeom>
          <a:noFill/>
        </p:spPr>
        <p:txBody>
          <a:bodyPr wrap="none" rtlCol="0">
            <a:spAutoFit/>
          </a:bodyPr>
          <a:lstStyle/>
          <a:p>
            <a:pPr rtl="0"/>
            <a:r>
              <a:rPr lang="ru-RU" sz="1400"/>
              <a:t>Розетка RJ-45</a:t>
            </a:r>
          </a:p>
        </p:txBody>
      </p:sp>
      <p:pic>
        <p:nvPicPr>
          <p:cNvPr id="14" name="Picture 13">
            <a:extLst>
              <a:ext uri="{FF2B5EF4-FFF2-40B4-BE49-F238E27FC236}">
                <a16:creationId xmlns:a16="http://schemas.microsoft.com/office/drawing/2014/main" id="{433C858A-2163-CE43-A289-9E5276DE6856}"/>
              </a:ext>
            </a:extLst>
          </p:cNvPr>
          <p:cNvPicPr>
            <a:picLocks noChangeAspect="1"/>
          </p:cNvPicPr>
          <p:nvPr/>
        </p:nvPicPr>
        <p:blipFill>
          <a:blip r:embed="rId7"/>
          <a:stretch>
            <a:fillRect/>
          </a:stretch>
        </p:blipFill>
        <p:spPr>
          <a:xfrm>
            <a:off x="5891233" y="882948"/>
            <a:ext cx="2571445" cy="1370032"/>
          </a:xfrm>
          <a:prstGeom prst="rect">
            <a:avLst/>
          </a:prstGeom>
        </p:spPr>
      </p:pic>
      <p:sp>
        <p:nvSpPr>
          <p:cNvPr id="19" name="TextBox 18">
            <a:extLst>
              <a:ext uri="{FF2B5EF4-FFF2-40B4-BE49-F238E27FC236}">
                <a16:creationId xmlns:a16="http://schemas.microsoft.com/office/drawing/2014/main" id="{988BA4D4-01B8-A344-A17E-4BEDDC8786C3}"/>
              </a:ext>
            </a:extLst>
          </p:cNvPr>
          <p:cNvSpPr txBox="1"/>
          <p:nvPr/>
        </p:nvSpPr>
        <p:spPr>
          <a:xfrm>
            <a:off x="5891233" y="2250202"/>
            <a:ext cx="2470485" cy="307777"/>
          </a:xfrm>
          <a:prstGeom prst="rect">
            <a:avLst/>
          </a:prstGeom>
          <a:noFill/>
        </p:spPr>
        <p:txBody>
          <a:bodyPr wrap="none" rtlCol="0">
            <a:spAutoFit/>
          </a:bodyPr>
          <a:lstStyle/>
          <a:p>
            <a:pPr rtl="0"/>
            <a:r>
              <a:rPr lang="ru-RU" sz="1400"/>
              <a:t>Неправильная оконцовка кабеля UTP</a:t>
            </a:r>
          </a:p>
        </p:txBody>
      </p:sp>
      <p:pic>
        <p:nvPicPr>
          <p:cNvPr id="16" name="Picture 15">
            <a:extLst>
              <a:ext uri="{FF2B5EF4-FFF2-40B4-BE49-F238E27FC236}">
                <a16:creationId xmlns:a16="http://schemas.microsoft.com/office/drawing/2014/main" id="{880A1867-5D2E-2C4D-B373-E1B6440CA0DD}"/>
              </a:ext>
            </a:extLst>
          </p:cNvPr>
          <p:cNvPicPr>
            <a:picLocks noChangeAspect="1"/>
          </p:cNvPicPr>
          <p:nvPr/>
        </p:nvPicPr>
        <p:blipFill>
          <a:blip r:embed="rId8"/>
          <a:stretch>
            <a:fillRect/>
          </a:stretch>
        </p:blipFill>
        <p:spPr>
          <a:xfrm>
            <a:off x="5816009" y="2659010"/>
            <a:ext cx="2477950" cy="1347839"/>
          </a:xfrm>
          <a:prstGeom prst="rect">
            <a:avLst/>
          </a:prstGeom>
        </p:spPr>
      </p:pic>
      <p:sp>
        <p:nvSpPr>
          <p:cNvPr id="20" name="TextBox 19">
            <a:extLst>
              <a:ext uri="{FF2B5EF4-FFF2-40B4-BE49-F238E27FC236}">
                <a16:creationId xmlns:a16="http://schemas.microsoft.com/office/drawing/2014/main" id="{AEB19259-8FD8-E143-8B42-4941E201E9F4}"/>
              </a:ext>
            </a:extLst>
          </p:cNvPr>
          <p:cNvSpPr txBox="1"/>
          <p:nvPr/>
        </p:nvSpPr>
        <p:spPr>
          <a:xfrm>
            <a:off x="5891232" y="4006849"/>
            <a:ext cx="2669257" cy="307777"/>
          </a:xfrm>
          <a:prstGeom prst="rect">
            <a:avLst/>
          </a:prstGeom>
          <a:noFill/>
        </p:spPr>
        <p:txBody>
          <a:bodyPr wrap="none" rtlCol="0">
            <a:spAutoFit/>
          </a:bodyPr>
          <a:lstStyle/>
          <a:p>
            <a:pPr rtl="0"/>
            <a:r>
              <a:rPr lang="ru-RU" sz="1400"/>
              <a:t>Правильная оконцовка кабеля UTP</a:t>
            </a:r>
          </a:p>
        </p:txBody>
      </p:sp>
    </p:spTree>
    <p:extLst>
      <p:ext uri="{BB962C8B-B14F-4D97-AF65-F5344CB8AC3E}">
        <p14:creationId xmlns:p14="http://schemas.microsoft.com/office/powerpoint/2010/main" val="25601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5060"/>
            <a:ext cx="8345488" cy="731837"/>
          </a:xfrm>
        </p:spPr>
        <p:txBody>
          <a:bodyPr/>
          <a:lstStyle/>
          <a:p>
            <a:pPr rtl="0"/>
            <a:r>
              <a:rPr lang="ru-RU" sz="1600"/>
              <a:t>UTP</a:t>
            </a:r>
            <a:r>
              <a:rPr lang="en-US" dirty="0"/>
              <a:t/>
            </a:r>
            <a:br>
              <a:rPr lang="en-US" dirty="0"/>
            </a:br>
            <a:r>
              <a:rPr lang="ru-RU" sz="2400"/>
              <a:t>Прямые и перекрестные кабели UTP</a:t>
            </a:r>
          </a:p>
        </p:txBody>
      </p:sp>
      <p:pic>
        <p:nvPicPr>
          <p:cNvPr id="4" name="Picture 3">
            <a:extLst>
              <a:ext uri="{FF2B5EF4-FFF2-40B4-BE49-F238E27FC236}">
                <a16:creationId xmlns:a16="http://schemas.microsoft.com/office/drawing/2014/main" id="{9A2A4AE6-4974-B345-8143-0F5E35175BB2}"/>
              </a:ext>
            </a:extLst>
          </p:cNvPr>
          <p:cNvPicPr>
            <a:picLocks noChangeAspect="1"/>
          </p:cNvPicPr>
          <p:nvPr/>
        </p:nvPicPr>
        <p:blipFill>
          <a:blip r:embed="rId3"/>
          <a:stretch>
            <a:fillRect/>
          </a:stretch>
        </p:blipFill>
        <p:spPr>
          <a:xfrm>
            <a:off x="2413590" y="877403"/>
            <a:ext cx="3742125" cy="1813242"/>
          </a:xfrm>
          <a:prstGeom prst="rect">
            <a:avLst/>
          </a:prstGeom>
        </p:spPr>
      </p:pic>
      <p:graphicFrame>
        <p:nvGraphicFramePr>
          <p:cNvPr id="5" name="Table 4">
            <a:extLst>
              <a:ext uri="{FF2B5EF4-FFF2-40B4-BE49-F238E27FC236}">
                <a16:creationId xmlns:a16="http://schemas.microsoft.com/office/drawing/2014/main" id="{CA4DD5F5-2964-1944-91B1-7A3C2EC8B5F2}"/>
              </a:ext>
            </a:extLst>
          </p:cNvPr>
          <p:cNvGraphicFramePr>
            <a:graphicFrameLocks noGrp="1"/>
          </p:cNvGraphicFramePr>
          <p:nvPr>
            <p:extLst>
              <p:ext uri="{D42A27DB-BD31-4B8C-83A1-F6EECF244321}">
                <p14:modId xmlns:p14="http://schemas.microsoft.com/office/powerpoint/2010/main" val="4025970422"/>
              </p:ext>
            </p:extLst>
          </p:nvPr>
        </p:nvGraphicFramePr>
        <p:xfrm>
          <a:off x="338328" y="2751151"/>
          <a:ext cx="8476488" cy="2265680"/>
        </p:xfrm>
        <a:graphic>
          <a:graphicData uri="http://schemas.openxmlformats.org/drawingml/2006/table">
            <a:tbl>
              <a:tblPr firstRow="1" bandRow="1">
                <a:tableStyleId>{5C22544A-7EE6-4342-B048-85BDC9FD1C3A}</a:tableStyleId>
              </a:tblPr>
              <a:tblGrid>
                <a:gridCol w="2601197">
                  <a:extLst>
                    <a:ext uri="{9D8B030D-6E8A-4147-A177-3AD203B41FA5}">
                      <a16:colId xmlns:a16="http://schemas.microsoft.com/office/drawing/2014/main" val="2767075972"/>
                    </a:ext>
                  </a:extLst>
                </a:gridCol>
                <a:gridCol w="2700329">
                  <a:extLst>
                    <a:ext uri="{9D8B030D-6E8A-4147-A177-3AD203B41FA5}">
                      <a16:colId xmlns:a16="http://schemas.microsoft.com/office/drawing/2014/main" val="2533726508"/>
                    </a:ext>
                  </a:extLst>
                </a:gridCol>
                <a:gridCol w="3174962">
                  <a:extLst>
                    <a:ext uri="{9D8B030D-6E8A-4147-A177-3AD203B41FA5}">
                      <a16:colId xmlns:a16="http://schemas.microsoft.com/office/drawing/2014/main" val="3265811275"/>
                    </a:ext>
                  </a:extLst>
                </a:gridCol>
              </a:tblGrid>
              <a:tr h="370840">
                <a:tc>
                  <a:txBody>
                    <a:bodyPr/>
                    <a:lstStyle/>
                    <a:p>
                      <a:pPr rtl="0"/>
                      <a:r>
                        <a:rPr lang="ru-RU" sz="1200"/>
                        <a:t>Тип кабеля</a:t>
                      </a:r>
                    </a:p>
                  </a:txBody>
                  <a:tcPr/>
                </a:tc>
                <a:tc>
                  <a:txBody>
                    <a:bodyPr/>
                    <a:lstStyle/>
                    <a:p>
                      <a:pPr rtl="0"/>
                      <a:r>
                        <a:rPr lang="ru-RU" sz="1200"/>
                        <a:t>Стандарт</a:t>
                      </a:r>
                    </a:p>
                  </a:txBody>
                  <a:tcPr/>
                </a:tc>
                <a:tc>
                  <a:txBody>
                    <a:bodyPr/>
                    <a:lstStyle/>
                    <a:p>
                      <a:pPr rtl="0"/>
                      <a:r>
                        <a:rPr lang="ru-RU" sz="1200"/>
                        <a:t>Применение</a:t>
                      </a:r>
                    </a:p>
                  </a:txBody>
                  <a:tcPr/>
                </a:tc>
                <a:extLst>
                  <a:ext uri="{0D108BD9-81ED-4DB2-BD59-A6C34878D82A}">
                    <a16:rowId xmlns:a16="http://schemas.microsoft.com/office/drawing/2014/main" val="3025646199"/>
                  </a:ext>
                </a:extLst>
              </a:tr>
              <a:tr h="370840">
                <a:tc>
                  <a:txBody>
                    <a:bodyPr/>
                    <a:lstStyle/>
                    <a:p>
                      <a:pPr rtl="0"/>
                      <a:r>
                        <a:rPr lang="ru-RU" sz="1200">
                          <a:solidFill>
                            <a:srgbClr val="000000"/>
                          </a:solidFill>
                        </a:rPr>
                        <a:t>Прямой кабель Ethernet</a:t>
                      </a:r>
                    </a:p>
                  </a:txBody>
                  <a:tcPr/>
                </a:tc>
                <a:tc>
                  <a:txBody>
                    <a:bodyPr/>
                    <a:lstStyle/>
                    <a:p>
                      <a:pPr rtl="0"/>
                      <a:r>
                        <a:rPr lang="ru-RU" sz="1200" dirty="0">
                          <a:solidFill>
                            <a:srgbClr val="000000"/>
                          </a:solidFill>
                        </a:rPr>
                        <a:t>Оба конца T568A или T568B</a:t>
                      </a:r>
                    </a:p>
                  </a:txBody>
                  <a:tcPr/>
                </a:tc>
                <a:tc>
                  <a:txBody>
                    <a:bodyPr/>
                    <a:lstStyle/>
                    <a:p>
                      <a:pPr rtl="0"/>
                      <a:r>
                        <a:rPr lang="ru-RU" sz="1200">
                          <a:solidFill>
                            <a:srgbClr val="000000"/>
                          </a:solidFill>
                        </a:rPr>
                        <a:t>Узел к сетевому устройству</a:t>
                      </a:r>
                    </a:p>
                  </a:txBody>
                  <a:tcPr/>
                </a:tc>
                <a:extLst>
                  <a:ext uri="{0D108BD9-81ED-4DB2-BD59-A6C34878D82A}">
                    <a16:rowId xmlns:a16="http://schemas.microsoft.com/office/drawing/2014/main" val="3188198789"/>
                  </a:ext>
                </a:extLst>
              </a:tr>
              <a:tr h="370840">
                <a:tc>
                  <a:txBody>
                    <a:bodyPr/>
                    <a:lstStyle/>
                    <a:p>
                      <a:pPr rtl="0"/>
                      <a:r>
                        <a:rPr lang="ru-RU" sz="1200" dirty="0">
                          <a:solidFill>
                            <a:srgbClr val="000000"/>
                          </a:solidFill>
                        </a:rPr>
                        <a:t>Перекрестный кабель </a:t>
                      </a:r>
                      <a:r>
                        <a:rPr lang="ru-RU" sz="1200" dirty="0" err="1">
                          <a:solidFill>
                            <a:srgbClr val="000000"/>
                          </a:solidFill>
                        </a:rPr>
                        <a:t>Ethernet</a:t>
                      </a:r>
                      <a:r>
                        <a:rPr lang="ru-RU" sz="1200" dirty="0">
                          <a:solidFill>
                            <a:srgbClr val="000000"/>
                          </a:solidFill>
                        </a:rPr>
                        <a:t>*</a:t>
                      </a:r>
                    </a:p>
                  </a:txBody>
                  <a:tcPr/>
                </a:tc>
                <a:tc>
                  <a:txBody>
                    <a:bodyPr/>
                    <a:lstStyle/>
                    <a:p>
                      <a:pPr rtl="0"/>
                      <a:r>
                        <a:rPr lang="ru-RU" sz="1200">
                          <a:solidFill>
                            <a:srgbClr val="000000"/>
                          </a:solidFill>
                        </a:rPr>
                        <a:t>Один конец T568A, другой конец T568B</a:t>
                      </a:r>
                    </a:p>
                  </a:txBody>
                  <a:tcPr/>
                </a:tc>
                <a:tc>
                  <a:txBody>
                    <a:bodyPr/>
                    <a:lstStyle/>
                    <a:p>
                      <a:pPr rtl="0"/>
                      <a:r>
                        <a:rPr lang="ru-RU" sz="1200">
                          <a:solidFill>
                            <a:srgbClr val="000000"/>
                          </a:solidFill>
                        </a:rPr>
                        <a:t>Хост-хост, коммутатор-коммутатор, маршрутизатор-маршрутизатор</a:t>
                      </a:r>
                    </a:p>
                  </a:txBody>
                  <a:tcPr/>
                </a:tc>
                <a:extLst>
                  <a:ext uri="{0D108BD9-81ED-4DB2-BD59-A6C34878D82A}">
                    <a16:rowId xmlns:a16="http://schemas.microsoft.com/office/drawing/2014/main" val="4082003186"/>
                  </a:ext>
                </a:extLst>
              </a:tr>
              <a:tr h="122239">
                <a:tc gridSpan="3">
                  <a:txBody>
                    <a:bodyPr/>
                    <a:lstStyle/>
                    <a:p>
                      <a:pPr rtl="0"/>
                      <a:r>
                        <a:rPr lang="ru-RU" sz="1100">
                          <a:solidFill>
                            <a:srgbClr val="000000"/>
                          </a:solidFill>
                        </a:rPr>
                        <a:t>* Считается устаревшей из-за того, что большинство сетевых адаптеров используют Auto-MDIX для восприятия типа кабеля и полного подключения</a:t>
                      </a:r>
                    </a:p>
                  </a:txBody>
                  <a:tcPr/>
                </a:tc>
                <a:tc hMerge="1">
                  <a:txBody>
                    <a:bodyPr/>
                    <a:lstStyle/>
                    <a:p>
                      <a:endParaRPr lang="en-US" sz="1200" dirty="0">
                        <a:solidFill>
                          <a:srgbClr val="000000"/>
                        </a:solidFill>
                      </a:endParaRPr>
                    </a:p>
                  </a:txBody>
                  <a:tcPr/>
                </a:tc>
                <a:tc hMerge="1">
                  <a:txBody>
                    <a:bodyPr/>
                    <a:lstStyle/>
                    <a:p>
                      <a:endParaRPr lang="en-US" sz="1200" dirty="0">
                        <a:solidFill>
                          <a:srgbClr val="000000"/>
                        </a:solidFill>
                      </a:endParaRPr>
                    </a:p>
                  </a:txBody>
                  <a:tcPr/>
                </a:tc>
                <a:extLst>
                  <a:ext uri="{0D108BD9-81ED-4DB2-BD59-A6C34878D82A}">
                    <a16:rowId xmlns:a16="http://schemas.microsoft.com/office/drawing/2014/main" val="2604894185"/>
                  </a:ext>
                </a:extLst>
              </a:tr>
              <a:tr h="370840">
                <a:tc>
                  <a:txBody>
                    <a:bodyPr/>
                    <a:lstStyle/>
                    <a:p>
                      <a:pPr rtl="0"/>
                      <a:r>
                        <a:rPr lang="ru-RU" sz="1200">
                          <a:solidFill>
                            <a:srgbClr val="000000"/>
                          </a:solidFill>
                        </a:rPr>
                        <a:t>Консольный (Rollover)</a:t>
                      </a:r>
                    </a:p>
                  </a:txBody>
                  <a:tcPr/>
                </a:tc>
                <a:tc>
                  <a:txBody>
                    <a:bodyPr/>
                    <a:lstStyle/>
                    <a:p>
                      <a:pPr rtl="0"/>
                      <a:r>
                        <a:rPr lang="ru-RU" sz="1200">
                          <a:solidFill>
                            <a:srgbClr val="000000"/>
                          </a:solidFill>
                        </a:rPr>
                        <a:t>Запатентован компанией Cisco</a:t>
                      </a:r>
                    </a:p>
                  </a:txBody>
                  <a:tcPr/>
                </a:tc>
                <a:tc>
                  <a:txBody>
                    <a:bodyPr/>
                    <a:lstStyle/>
                    <a:p>
                      <a:pPr rtl="0"/>
                      <a:r>
                        <a:rPr lang="ru-RU" sz="1200" dirty="0">
                          <a:solidFill>
                            <a:srgbClr val="000000"/>
                          </a:solidFill>
                        </a:rPr>
                        <a:t>Узел сериального порта к порту консоли маршрутизатора или коммутатора с помощью адаптера</a:t>
                      </a:r>
                    </a:p>
                  </a:txBody>
                  <a:tcPr/>
                </a:tc>
                <a:extLst>
                  <a:ext uri="{0D108BD9-81ED-4DB2-BD59-A6C34878D82A}">
                    <a16:rowId xmlns:a16="http://schemas.microsoft.com/office/drawing/2014/main" val="2506356182"/>
                  </a:ext>
                </a:extLst>
              </a:tr>
            </a:tbl>
          </a:graphicData>
        </a:graphic>
      </p:graphicFrame>
    </p:spTree>
    <p:extLst>
      <p:ext uri="{BB962C8B-B14F-4D97-AF65-F5344CB8AC3E}">
        <p14:creationId xmlns:p14="http://schemas.microsoft.com/office/powerpoint/2010/main" val="38262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4.5 Оптоволоконные кабели</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Оптоволоконные кабели</a:t>
            </a:r>
            <a:r>
              <a:rPr lang="en-US" dirty="0"/>
              <a:t/>
            </a:r>
            <a:br>
              <a:rPr lang="en-US" dirty="0"/>
            </a:br>
            <a:r>
              <a:rPr lang="ru-RU" sz="2400"/>
              <a:t>Свойства оптоволоконных кабелей</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7755099" cy="3505566"/>
          </a:xfrm>
        </p:spPr>
        <p:txBody>
          <a:bodyPr/>
          <a:lstStyle/>
          <a:p>
            <a:pPr marL="342900" indent="-342900" algn="l" rtl="0">
              <a:buFont typeface="Arial" panose="020B0604020202020204" pitchFamily="34" charset="0"/>
              <a:buChar char="•"/>
            </a:pPr>
            <a:r>
              <a:rPr lang="ru-RU" sz="1600">
                <a:solidFill>
                  <a:srgbClr val="000000"/>
                </a:solidFill>
              </a:rPr>
              <a:t>Используются не так часто, как UTP, из-за связанных с этим расходов</a:t>
            </a:r>
          </a:p>
          <a:p>
            <a:pPr marL="342900" indent="-342900" algn="l" rtl="0">
              <a:buFont typeface="Arial" panose="020B0604020202020204" pitchFamily="34" charset="0"/>
              <a:buChar char="•"/>
            </a:pPr>
            <a:r>
              <a:rPr lang="ru-RU" sz="1600">
                <a:solidFill>
                  <a:srgbClr val="000000"/>
                </a:solidFill>
              </a:rPr>
              <a:t>Идеально подходит для некоторых сетевых сценариев</a:t>
            </a:r>
          </a:p>
          <a:p>
            <a:pPr marL="342900" indent="-342900" algn="l" rtl="0">
              <a:buFont typeface="Arial" panose="020B0604020202020204" pitchFamily="34" charset="0"/>
              <a:buChar char="•"/>
            </a:pPr>
            <a:r>
              <a:rPr lang="ru-RU" sz="1600">
                <a:solidFill>
                  <a:srgbClr val="000000"/>
                </a:solidFill>
              </a:rPr>
              <a:t>Оптоволоконные кабели позволяют передавать данные на большие расстояния и с более высокой пропускной способностью, чем другие средства сетевого подключения.</a:t>
            </a:r>
          </a:p>
          <a:p>
            <a:pPr marL="342900" indent="-342900" algn="l" rtl="0">
              <a:buFont typeface="Arial" panose="020B0604020202020204" pitchFamily="34" charset="0"/>
              <a:buChar char="•"/>
            </a:pPr>
            <a:r>
              <a:rPr lang="ru-RU" sz="1600">
                <a:solidFill>
                  <a:srgbClr val="000000"/>
                </a:solidFill>
              </a:rPr>
              <a:t>Менее восприимчивы к затуханию и полностью невосприимчивы к EMI/RFI</a:t>
            </a:r>
          </a:p>
          <a:p>
            <a:pPr marL="342900" indent="-342900" algn="l" rtl="0">
              <a:buFont typeface="Arial" panose="020B0604020202020204" pitchFamily="34" charset="0"/>
              <a:buChar char="•"/>
            </a:pPr>
            <a:r>
              <a:rPr lang="ru-RU" sz="1600">
                <a:solidFill>
                  <a:srgbClr val="000000"/>
                </a:solidFill>
              </a:rPr>
              <a:t>Изготовлен из гибких, очень тонких нитей из очень чистого стекла</a:t>
            </a:r>
          </a:p>
          <a:p>
            <a:pPr marL="342900" indent="-342900" algn="l" rtl="0">
              <a:buFont typeface="Arial" panose="020B0604020202020204" pitchFamily="34" charset="0"/>
              <a:buChar char="•"/>
            </a:pPr>
            <a:r>
              <a:rPr lang="ru-RU" sz="1600">
                <a:solidFill>
                  <a:srgbClr val="000000"/>
                </a:solidFill>
              </a:rPr>
              <a:t>Использует лазер или светодиод для кодирования битов как импульсы света</a:t>
            </a:r>
          </a:p>
          <a:p>
            <a:pPr marL="342900" indent="-342900" algn="l" rtl="0">
              <a:buFont typeface="Arial" panose="020B0604020202020204" pitchFamily="34" charset="0"/>
              <a:buChar char="•"/>
            </a:pPr>
            <a:r>
              <a:rPr lang="ru-RU" sz="1600">
                <a:solidFill>
                  <a:srgbClr val="000000"/>
                </a:solidFill>
              </a:rPr>
              <a:t>Оптоволоконный кабель действует как световод, обеспечивающий передачу светового сигнала между двумя концами кабеля с минимальными потерями.</a:t>
            </a:r>
          </a:p>
        </p:txBody>
      </p:sp>
    </p:spTree>
    <p:extLst>
      <p:ext uri="{BB962C8B-B14F-4D97-AF65-F5344CB8AC3E}">
        <p14:creationId xmlns:p14="http://schemas.microsoft.com/office/powerpoint/2010/main" val="35669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9427"/>
            <a:ext cx="8345488" cy="731837"/>
          </a:xfrm>
        </p:spPr>
        <p:txBody>
          <a:bodyPr/>
          <a:lstStyle/>
          <a:p>
            <a:pPr rtl="0"/>
            <a:r>
              <a:rPr lang="ru-RU" sz="1600" dirty="0"/>
              <a:t>Оптоволоконные кабели</a:t>
            </a:r>
            <a:r>
              <a:rPr lang="en-US" dirty="0"/>
              <a:t/>
            </a:r>
            <a:br>
              <a:rPr lang="en-US" dirty="0"/>
            </a:br>
            <a:r>
              <a:rPr lang="ru-RU" sz="2400" dirty="0"/>
              <a:t>Типы оптоволоконных кабелей</a:t>
            </a:r>
          </a:p>
        </p:txBody>
      </p:sp>
      <p:sp>
        <p:nvSpPr>
          <p:cNvPr id="10" name="TextBox 9">
            <a:extLst>
              <a:ext uri="{FF2B5EF4-FFF2-40B4-BE49-F238E27FC236}">
                <a16:creationId xmlns:a16="http://schemas.microsoft.com/office/drawing/2014/main" id="{0145086B-2901-0F41-A9EB-B71B1C482E4F}"/>
              </a:ext>
            </a:extLst>
          </p:cNvPr>
          <p:cNvSpPr txBox="1"/>
          <p:nvPr/>
        </p:nvSpPr>
        <p:spPr>
          <a:xfrm>
            <a:off x="0" y="734221"/>
            <a:ext cx="4488002" cy="338554"/>
          </a:xfrm>
          <a:prstGeom prst="rect">
            <a:avLst/>
          </a:prstGeom>
          <a:noFill/>
        </p:spPr>
        <p:txBody>
          <a:bodyPr wrap="square" rtlCol="0">
            <a:spAutoFit/>
          </a:bodyPr>
          <a:lstStyle/>
          <a:p>
            <a:pPr rtl="0"/>
            <a:r>
              <a:rPr lang="ru-RU" sz="1600" dirty="0" err="1"/>
              <a:t>Одномодовый</a:t>
            </a:r>
            <a:r>
              <a:rPr lang="ru-RU" sz="1600" dirty="0"/>
              <a:t> оптоволоконный кабель (SMF)</a:t>
            </a:r>
          </a:p>
        </p:txBody>
      </p:sp>
      <p:sp>
        <p:nvSpPr>
          <p:cNvPr id="12" name="TextBox 11">
            <a:extLst>
              <a:ext uri="{FF2B5EF4-FFF2-40B4-BE49-F238E27FC236}">
                <a16:creationId xmlns:a16="http://schemas.microsoft.com/office/drawing/2014/main" id="{2A4ED91E-0D65-D341-8674-40BFA887E49F}"/>
              </a:ext>
            </a:extLst>
          </p:cNvPr>
          <p:cNvSpPr txBox="1"/>
          <p:nvPr/>
        </p:nvSpPr>
        <p:spPr>
          <a:xfrm>
            <a:off x="404037" y="3044268"/>
            <a:ext cx="3045243" cy="954107"/>
          </a:xfrm>
          <a:prstGeom prst="rect">
            <a:avLst/>
          </a:prstGeom>
          <a:noFill/>
        </p:spPr>
        <p:txBody>
          <a:bodyPr wrap="square" rtlCol="0">
            <a:spAutoFit/>
          </a:bodyPr>
          <a:lstStyle/>
          <a:p>
            <a:pPr marL="285750" indent="-285750" rtl="0">
              <a:buFont typeface="Arial" panose="020B0604020202020204" pitchFamily="34" charset="0"/>
              <a:buChar char="•"/>
            </a:pPr>
            <a:r>
              <a:rPr lang="ru-RU" sz="1400" dirty="0">
                <a:solidFill>
                  <a:srgbClr val="000000"/>
                </a:solidFill>
              </a:rPr>
              <a:t>Очень маленький сердечник</a:t>
            </a:r>
          </a:p>
          <a:p>
            <a:pPr marL="285750" indent="-285750" rtl="0">
              <a:buFont typeface="Arial" panose="020B0604020202020204" pitchFamily="34" charset="0"/>
              <a:buChar char="•"/>
            </a:pPr>
            <a:r>
              <a:rPr lang="ru-RU" sz="1400" dirty="0">
                <a:solidFill>
                  <a:srgbClr val="000000"/>
                </a:solidFill>
              </a:rPr>
              <a:t>Использует дорогие лазеры</a:t>
            </a:r>
          </a:p>
          <a:p>
            <a:pPr marL="285750" indent="-285750" rtl="0">
              <a:buFont typeface="Arial" panose="020B0604020202020204" pitchFamily="34" charset="0"/>
              <a:buChar char="•"/>
            </a:pPr>
            <a:r>
              <a:rPr lang="ru-RU" sz="1400" dirty="0">
                <a:solidFill>
                  <a:srgbClr val="000000"/>
                </a:solidFill>
              </a:rPr>
              <a:t>Применяется на большие расстояния</a:t>
            </a:r>
          </a:p>
        </p:txBody>
      </p:sp>
      <p:pic>
        <p:nvPicPr>
          <p:cNvPr id="7" name="Picture 6">
            <a:extLst>
              <a:ext uri="{FF2B5EF4-FFF2-40B4-BE49-F238E27FC236}">
                <a16:creationId xmlns:a16="http://schemas.microsoft.com/office/drawing/2014/main" id="{85F69D71-1615-F943-A89B-B8E540C616D0}"/>
              </a:ext>
            </a:extLst>
          </p:cNvPr>
          <p:cNvPicPr>
            <a:picLocks noChangeAspect="1"/>
          </p:cNvPicPr>
          <p:nvPr/>
        </p:nvPicPr>
        <p:blipFill>
          <a:blip r:embed="rId3"/>
          <a:stretch>
            <a:fillRect/>
          </a:stretch>
        </p:blipFill>
        <p:spPr>
          <a:xfrm>
            <a:off x="404037" y="1159244"/>
            <a:ext cx="3498112" cy="1826949"/>
          </a:xfrm>
          <a:prstGeom prst="rect">
            <a:avLst/>
          </a:prstGeom>
        </p:spPr>
      </p:pic>
      <p:sp>
        <p:nvSpPr>
          <p:cNvPr id="11" name="TextBox 10">
            <a:extLst>
              <a:ext uri="{FF2B5EF4-FFF2-40B4-BE49-F238E27FC236}">
                <a16:creationId xmlns:a16="http://schemas.microsoft.com/office/drawing/2014/main" id="{602F7914-42F0-484B-BB97-EB9EA6A329D7}"/>
              </a:ext>
            </a:extLst>
          </p:cNvPr>
          <p:cNvSpPr txBox="1"/>
          <p:nvPr/>
        </p:nvSpPr>
        <p:spPr>
          <a:xfrm>
            <a:off x="4488002" y="734221"/>
            <a:ext cx="5022284" cy="338554"/>
          </a:xfrm>
          <a:prstGeom prst="rect">
            <a:avLst/>
          </a:prstGeom>
          <a:noFill/>
        </p:spPr>
        <p:txBody>
          <a:bodyPr wrap="square" rtlCol="0">
            <a:spAutoFit/>
          </a:bodyPr>
          <a:lstStyle/>
          <a:p>
            <a:pPr rtl="0"/>
            <a:r>
              <a:rPr lang="ru-RU" sz="1600" dirty="0" err="1"/>
              <a:t>Многомодовый</a:t>
            </a:r>
            <a:r>
              <a:rPr lang="ru-RU" sz="1600" dirty="0"/>
              <a:t> оптоволоконный кабель (MMF)</a:t>
            </a:r>
          </a:p>
        </p:txBody>
      </p:sp>
      <p:sp>
        <p:nvSpPr>
          <p:cNvPr id="13" name="TextBox 12">
            <a:extLst>
              <a:ext uri="{FF2B5EF4-FFF2-40B4-BE49-F238E27FC236}">
                <a16:creationId xmlns:a16="http://schemas.microsoft.com/office/drawing/2014/main" id="{D9E7D19F-4913-9C4C-95A2-35193F2716BF}"/>
              </a:ext>
            </a:extLst>
          </p:cNvPr>
          <p:cNvSpPr txBox="1"/>
          <p:nvPr/>
        </p:nvSpPr>
        <p:spPr>
          <a:xfrm>
            <a:off x="4932600" y="2936545"/>
            <a:ext cx="4133088" cy="1169551"/>
          </a:xfrm>
          <a:prstGeom prst="rect">
            <a:avLst/>
          </a:prstGeom>
          <a:noFill/>
        </p:spPr>
        <p:txBody>
          <a:bodyPr wrap="square" rtlCol="0">
            <a:spAutoFit/>
          </a:bodyPr>
          <a:lstStyle/>
          <a:p>
            <a:pPr marL="285750" indent="-285750" rtl="0">
              <a:buFont typeface="Arial" panose="020B0604020202020204" pitchFamily="34" charset="0"/>
              <a:buChar char="•"/>
            </a:pPr>
            <a:r>
              <a:rPr lang="ru-RU" sz="1400" dirty="0">
                <a:solidFill>
                  <a:srgbClr val="000000"/>
                </a:solidFill>
              </a:rPr>
              <a:t>Более крупные ядра</a:t>
            </a:r>
          </a:p>
          <a:p>
            <a:pPr marL="285750" indent="-285750" rtl="0">
              <a:buFont typeface="Arial" panose="020B0604020202020204" pitchFamily="34" charset="0"/>
              <a:buChar char="•"/>
            </a:pPr>
            <a:r>
              <a:rPr lang="ru-RU" sz="1400" dirty="0">
                <a:solidFill>
                  <a:srgbClr val="000000"/>
                </a:solidFill>
              </a:rPr>
              <a:t>Использует менее дорогие светодиоды</a:t>
            </a:r>
          </a:p>
          <a:p>
            <a:pPr marL="285750" indent="-285750" rtl="0">
              <a:buFont typeface="Arial" panose="020B0604020202020204" pitchFamily="34" charset="0"/>
              <a:buChar char="•"/>
            </a:pPr>
            <a:r>
              <a:rPr lang="ru-RU" sz="1400" dirty="0">
                <a:solidFill>
                  <a:srgbClr val="000000"/>
                </a:solidFill>
              </a:rPr>
              <a:t>Светодиоды передают </a:t>
            </a:r>
            <a:r>
              <a:rPr lang="ru-RU" sz="1400" dirty="0" err="1">
                <a:solidFill>
                  <a:srgbClr val="000000"/>
                </a:solidFill>
              </a:rPr>
              <a:t>сиглалы</a:t>
            </a:r>
            <a:r>
              <a:rPr lang="ru-RU" sz="1400" dirty="0">
                <a:solidFill>
                  <a:srgbClr val="000000"/>
                </a:solidFill>
              </a:rPr>
              <a:t> под разными углами</a:t>
            </a:r>
          </a:p>
          <a:p>
            <a:pPr marL="285750" indent="-285750" rtl="0">
              <a:buFont typeface="Arial" panose="020B0604020202020204" pitchFamily="34" charset="0"/>
              <a:buChar char="•"/>
            </a:pPr>
            <a:r>
              <a:rPr lang="ru-RU" sz="1400" dirty="0">
                <a:solidFill>
                  <a:srgbClr val="000000"/>
                </a:solidFill>
              </a:rPr>
              <a:t>До 10 Гбит/с на 550 метров</a:t>
            </a:r>
          </a:p>
        </p:txBody>
      </p:sp>
      <p:pic>
        <p:nvPicPr>
          <p:cNvPr id="9" name="Picture 8">
            <a:extLst>
              <a:ext uri="{FF2B5EF4-FFF2-40B4-BE49-F238E27FC236}">
                <a16:creationId xmlns:a16="http://schemas.microsoft.com/office/drawing/2014/main" id="{E68DE850-D35E-6A46-911C-7201A131A7ED}"/>
              </a:ext>
            </a:extLst>
          </p:cNvPr>
          <p:cNvPicPr>
            <a:picLocks noChangeAspect="1"/>
          </p:cNvPicPr>
          <p:nvPr/>
        </p:nvPicPr>
        <p:blipFill>
          <a:blip r:embed="rId4"/>
          <a:stretch>
            <a:fillRect/>
          </a:stretch>
        </p:blipFill>
        <p:spPr>
          <a:xfrm>
            <a:off x="5054404" y="1159244"/>
            <a:ext cx="3498112" cy="1822655"/>
          </a:xfrm>
          <a:prstGeom prst="rect">
            <a:avLst/>
          </a:prstGeom>
        </p:spPr>
      </p:pic>
      <p:sp>
        <p:nvSpPr>
          <p:cNvPr id="14" name="TextBox 13">
            <a:extLst>
              <a:ext uri="{FF2B5EF4-FFF2-40B4-BE49-F238E27FC236}">
                <a16:creationId xmlns:a16="http://schemas.microsoft.com/office/drawing/2014/main" id="{D010E103-DB24-A243-A5CD-29306830B737}"/>
              </a:ext>
            </a:extLst>
          </p:cNvPr>
          <p:cNvSpPr txBox="1"/>
          <p:nvPr/>
        </p:nvSpPr>
        <p:spPr>
          <a:xfrm>
            <a:off x="173736" y="4025476"/>
            <a:ext cx="8891952" cy="738664"/>
          </a:xfrm>
          <a:prstGeom prst="rect">
            <a:avLst/>
          </a:prstGeom>
          <a:noFill/>
        </p:spPr>
        <p:txBody>
          <a:bodyPr wrap="square" rtlCol="0">
            <a:spAutoFit/>
          </a:bodyPr>
          <a:lstStyle/>
          <a:p>
            <a:pPr rtl="0"/>
            <a:r>
              <a:rPr lang="ru-RU" sz="1400" dirty="0">
                <a:solidFill>
                  <a:srgbClr val="000000"/>
                </a:solidFill>
              </a:rPr>
              <a:t>Под дисперсией в данном контексте понимается расширение светового импульса по мере его движения по оптическому волокну. Чем выше дисперсия, тем больше потери сигнала. MMF имеет большую дисперсию, чем SMF, при этом максимальное расстояние кабеля для MMF составляет 550 метров.</a:t>
            </a:r>
          </a:p>
        </p:txBody>
      </p:sp>
    </p:spTree>
    <p:extLst>
      <p:ext uri="{BB962C8B-B14F-4D97-AF65-F5344CB8AC3E}">
        <p14:creationId xmlns:p14="http://schemas.microsoft.com/office/powerpoint/2010/main" val="93514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Оптоволоконные кабели</a:t>
            </a:r>
            <a:r>
              <a:rPr lang="en-US" dirty="0"/>
              <a:t/>
            </a:r>
            <a:br>
              <a:rPr lang="en-US" dirty="0"/>
            </a:br>
            <a:r>
              <a:rPr lang="ru-RU" sz="2400"/>
              <a:t>Использование оптоволоконных кабелей</a:t>
            </a:r>
          </a:p>
        </p:txBody>
      </p:sp>
      <p:sp>
        <p:nvSpPr>
          <p:cNvPr id="4" name="Content Placeholder 3">
            <a:extLst>
              <a:ext uri="{FF2B5EF4-FFF2-40B4-BE49-F238E27FC236}">
                <a16:creationId xmlns:a16="http://schemas.microsoft.com/office/drawing/2014/main" id="{DFF076BC-3C2E-CE4F-A6DA-A339E2D4B22B}"/>
              </a:ext>
            </a:extLst>
          </p:cNvPr>
          <p:cNvSpPr>
            <a:spLocks noGrp="1"/>
          </p:cNvSpPr>
          <p:nvPr>
            <p:ph idx="1"/>
          </p:nvPr>
        </p:nvSpPr>
        <p:spPr>
          <a:xfrm>
            <a:off x="0" y="823391"/>
            <a:ext cx="9299448" cy="3073946"/>
          </a:xfrm>
        </p:spPr>
        <p:txBody>
          <a:bodyPr/>
          <a:lstStyle/>
          <a:p>
            <a:pPr algn="l" rtl="0"/>
            <a:r>
              <a:rPr lang="ru-RU" sz="1600" dirty="0">
                <a:solidFill>
                  <a:srgbClr val="000000"/>
                </a:solidFill>
              </a:rPr>
              <a:t>В настоящее время оптоволоконные кабели используются в следующих четырех областях</a:t>
            </a:r>
            <a:r>
              <a:rPr lang="ru-RU" sz="1600" dirty="0" smtClean="0">
                <a:solidFill>
                  <a:srgbClr val="000000"/>
                </a:solidFill>
              </a:rPr>
              <a:t>.</a:t>
            </a:r>
          </a:p>
          <a:p>
            <a:pPr algn="l" rtl="0"/>
            <a:endParaRPr lang="en-US" sz="1600" dirty="0">
              <a:solidFill>
                <a:srgbClr val="000000"/>
              </a:solidFill>
            </a:endParaRPr>
          </a:p>
          <a:p>
            <a:pPr marL="342900" indent="-342900" algn="l" rtl="0">
              <a:buFont typeface="+mj-lt"/>
              <a:buAutoNum type="arabicPeriod"/>
            </a:pPr>
            <a:r>
              <a:rPr lang="ru-RU" sz="1600" b="1" dirty="0">
                <a:solidFill>
                  <a:srgbClr val="000000"/>
                </a:solidFill>
              </a:rPr>
              <a:t>Корпоративные сети -</a:t>
            </a:r>
            <a:r>
              <a:rPr lang="ru-RU" sz="1600" dirty="0">
                <a:solidFill>
                  <a:srgbClr val="000000"/>
                </a:solidFill>
              </a:rPr>
              <a:t> Оптоволоконные кабели используются в качестве магистральных кабелей и для соединений между устройствами сетевой инфраструктуры.</a:t>
            </a:r>
          </a:p>
          <a:p>
            <a:pPr marL="342900" indent="-342900" algn="l" rtl="0">
              <a:buFont typeface="+mj-lt"/>
              <a:buAutoNum type="arabicPeriod"/>
            </a:pPr>
            <a:r>
              <a:rPr lang="ru-RU" sz="1600" b="1" dirty="0">
                <a:solidFill>
                  <a:srgbClr val="000000"/>
                </a:solidFill>
              </a:rPr>
              <a:t>Технология «оптоволокно до квартиры» (</a:t>
            </a:r>
            <a:r>
              <a:rPr lang="ru-RU" sz="1600" b="1" dirty="0" err="1">
                <a:solidFill>
                  <a:srgbClr val="000000"/>
                </a:solidFill>
              </a:rPr>
              <a:t>Fiber-to-the-Home</a:t>
            </a:r>
            <a:r>
              <a:rPr lang="ru-RU" sz="1600" b="1" dirty="0">
                <a:solidFill>
                  <a:srgbClr val="000000"/>
                </a:solidFill>
              </a:rPr>
              <a:t>, FTTH) -</a:t>
            </a:r>
            <a:r>
              <a:rPr lang="ru-RU" sz="1600" dirty="0">
                <a:solidFill>
                  <a:srgbClr val="000000"/>
                </a:solidFill>
              </a:rPr>
              <a:t> Оптоволоконные кабели используются для постоянного широкополосного доступа индивидуальных пользователей и небольших предприятий к сети.</a:t>
            </a:r>
          </a:p>
          <a:p>
            <a:pPr marL="342900" indent="-342900" algn="l" rtl="0">
              <a:buFont typeface="+mj-lt"/>
              <a:buAutoNum type="arabicPeriod"/>
            </a:pPr>
            <a:r>
              <a:rPr lang="ru-RU" sz="1600" b="1" dirty="0">
                <a:solidFill>
                  <a:srgbClr val="000000"/>
                </a:solidFill>
              </a:rPr>
              <a:t>Сети дальней связи -</a:t>
            </a:r>
            <a:r>
              <a:rPr lang="ru-RU" sz="1600" dirty="0">
                <a:solidFill>
                  <a:srgbClr val="000000"/>
                </a:solidFill>
              </a:rPr>
              <a:t> Оптоволоконные кабели используются провайдерами услуг для международной и междугородной связи.</a:t>
            </a:r>
          </a:p>
          <a:p>
            <a:pPr marL="342900" indent="-342900" algn="l" rtl="0">
              <a:buFont typeface="+mj-lt"/>
              <a:buAutoNum type="arabicPeriod"/>
            </a:pPr>
            <a:r>
              <a:rPr lang="ru-RU" sz="1600" b="1" dirty="0">
                <a:solidFill>
                  <a:srgbClr val="000000"/>
                </a:solidFill>
              </a:rPr>
              <a:t>Подводные кабельные сети. -</a:t>
            </a:r>
            <a:r>
              <a:rPr lang="ru-RU" sz="1600" dirty="0">
                <a:solidFill>
                  <a:srgbClr val="000000"/>
                </a:solidFill>
              </a:rPr>
              <a:t> Оптоволоконные кабели используются для строительства надежных высокоскоростных линий связи, способных работать в тяжелых условиях больших глубин и обеспечивать связь на больших расстояниях, вплоть до трансокеанских</a:t>
            </a:r>
            <a:r>
              <a:rPr lang="ru-RU" sz="1600" dirty="0" smtClean="0">
                <a:solidFill>
                  <a:srgbClr val="000000"/>
                </a:solidFill>
              </a:rPr>
              <a:t>.</a:t>
            </a:r>
          </a:p>
          <a:p>
            <a:pPr marL="0" indent="0" algn="l" rtl="0"/>
            <a:r>
              <a:rPr lang="ru-RU" sz="1600" dirty="0" smtClean="0">
                <a:solidFill>
                  <a:srgbClr val="000000"/>
                </a:solidFill>
              </a:rPr>
              <a:t> </a:t>
            </a:r>
            <a:r>
              <a:rPr lang="ru-RU" sz="1600" b="1" dirty="0" smtClean="0">
                <a:solidFill>
                  <a:srgbClr val="000000"/>
                </a:solidFill>
              </a:rPr>
              <a:t> </a:t>
            </a:r>
            <a:endParaRPr lang="ru-RU" sz="1600" b="1" dirty="0">
              <a:solidFill>
                <a:srgbClr val="000000"/>
              </a:solidFill>
            </a:endParaRPr>
          </a:p>
          <a:p>
            <a:pPr algn="l" rtl="0"/>
            <a:r>
              <a:rPr lang="ru-RU" sz="1600" dirty="0" smtClean="0">
                <a:solidFill>
                  <a:srgbClr val="000000"/>
                </a:solidFill>
              </a:rPr>
              <a:t>В </a:t>
            </a:r>
            <a:r>
              <a:rPr lang="ru-RU" sz="1600" dirty="0">
                <a:solidFill>
                  <a:srgbClr val="000000"/>
                </a:solidFill>
              </a:rPr>
              <a:t>этом курсе </a:t>
            </a:r>
            <a:r>
              <a:rPr lang="ru-RU" sz="1600" dirty="0" smtClean="0">
                <a:solidFill>
                  <a:srgbClr val="000000"/>
                </a:solidFill>
              </a:rPr>
              <a:t>рассматривается </a:t>
            </a:r>
            <a:r>
              <a:rPr lang="ru-RU" sz="1600" dirty="0">
                <a:solidFill>
                  <a:srgbClr val="000000"/>
                </a:solidFill>
              </a:rPr>
              <a:t>использование оптоволоконных кабелей в </a:t>
            </a:r>
            <a:r>
              <a:rPr lang="ru-RU" sz="1600" dirty="0" smtClean="0">
                <a:solidFill>
                  <a:srgbClr val="000000"/>
                </a:solidFill>
              </a:rPr>
              <a:t>рамках предприятия</a:t>
            </a:r>
            <a:r>
              <a:rPr lang="ru-RU" sz="1600" dirty="0">
                <a:solidFill>
                  <a:srgbClr val="000000"/>
                </a:solidFill>
              </a:rPr>
              <a:t>.</a:t>
            </a:r>
          </a:p>
          <a:p>
            <a:pPr algn="l"/>
            <a:endParaRPr lang="en-US" sz="1400" dirty="0">
              <a:solidFill>
                <a:srgbClr val="000000"/>
              </a:solidFill>
            </a:endParaRPr>
          </a:p>
        </p:txBody>
      </p:sp>
    </p:spTree>
    <p:extLst>
      <p:ext uri="{BB962C8B-B14F-4D97-AF65-F5344CB8AC3E}">
        <p14:creationId xmlns:p14="http://schemas.microsoft.com/office/powerpoint/2010/main" val="4247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Оптоволоконные кабели</a:t>
            </a:r>
            <a:r>
              <a:rPr lang="en-US" dirty="0"/>
              <a:t/>
            </a:r>
            <a:br>
              <a:rPr lang="en-US" dirty="0"/>
            </a:br>
            <a:r>
              <a:rPr lang="ru-RU" sz="2400"/>
              <a:t>Разъемы для оптоволоконных кабелей</a:t>
            </a:r>
          </a:p>
        </p:txBody>
      </p:sp>
      <p:pic>
        <p:nvPicPr>
          <p:cNvPr id="9" name="Picture 8">
            <a:extLst>
              <a:ext uri="{FF2B5EF4-FFF2-40B4-BE49-F238E27FC236}">
                <a16:creationId xmlns:a16="http://schemas.microsoft.com/office/drawing/2014/main" id="{B26D65F4-B7C3-924E-9B83-6DED04AD85D6}"/>
              </a:ext>
            </a:extLst>
          </p:cNvPr>
          <p:cNvPicPr>
            <a:picLocks noChangeAspect="1"/>
          </p:cNvPicPr>
          <p:nvPr/>
        </p:nvPicPr>
        <p:blipFill>
          <a:blip r:embed="rId3"/>
          <a:stretch>
            <a:fillRect/>
          </a:stretch>
        </p:blipFill>
        <p:spPr>
          <a:xfrm>
            <a:off x="1009650" y="959161"/>
            <a:ext cx="2499094" cy="1158225"/>
          </a:xfrm>
          <a:prstGeom prst="rect">
            <a:avLst/>
          </a:prstGeom>
        </p:spPr>
      </p:pic>
      <p:sp>
        <p:nvSpPr>
          <p:cNvPr id="18" name="TextBox 17">
            <a:extLst>
              <a:ext uri="{FF2B5EF4-FFF2-40B4-BE49-F238E27FC236}">
                <a16:creationId xmlns:a16="http://schemas.microsoft.com/office/drawing/2014/main" id="{044A587F-DE40-3E49-8A91-EEAED1C33FB7}"/>
              </a:ext>
            </a:extLst>
          </p:cNvPr>
          <p:cNvSpPr txBox="1"/>
          <p:nvPr/>
        </p:nvSpPr>
        <p:spPr>
          <a:xfrm>
            <a:off x="966086" y="2134142"/>
            <a:ext cx="2465483" cy="307777"/>
          </a:xfrm>
          <a:prstGeom prst="rect">
            <a:avLst/>
          </a:prstGeom>
          <a:noFill/>
        </p:spPr>
        <p:txBody>
          <a:bodyPr wrap="none" rtlCol="0">
            <a:spAutoFit/>
          </a:bodyPr>
          <a:lstStyle/>
          <a:p>
            <a:pPr rtl="0"/>
            <a:r>
              <a:rPr lang="ru-RU" sz="1400">
                <a:solidFill>
                  <a:srgbClr val="000000"/>
                </a:solidFill>
              </a:rPr>
              <a:t>Разъемы ST (Straight-Tip, байонетного типа)</a:t>
            </a:r>
          </a:p>
        </p:txBody>
      </p:sp>
      <p:pic>
        <p:nvPicPr>
          <p:cNvPr id="13" name="Picture 12">
            <a:extLst>
              <a:ext uri="{FF2B5EF4-FFF2-40B4-BE49-F238E27FC236}">
                <a16:creationId xmlns:a16="http://schemas.microsoft.com/office/drawing/2014/main" id="{FD808FC8-9C53-6F46-BBFE-9EA2FE573C6E}"/>
              </a:ext>
            </a:extLst>
          </p:cNvPr>
          <p:cNvPicPr>
            <a:picLocks noChangeAspect="1"/>
          </p:cNvPicPr>
          <p:nvPr/>
        </p:nvPicPr>
        <p:blipFill>
          <a:blip r:embed="rId4"/>
          <a:stretch>
            <a:fillRect/>
          </a:stretch>
        </p:blipFill>
        <p:spPr>
          <a:xfrm>
            <a:off x="1009650" y="2766454"/>
            <a:ext cx="1923902" cy="1559373"/>
          </a:xfrm>
          <a:prstGeom prst="rect">
            <a:avLst/>
          </a:prstGeom>
        </p:spPr>
      </p:pic>
      <p:sp>
        <p:nvSpPr>
          <p:cNvPr id="19" name="TextBox 18">
            <a:extLst>
              <a:ext uri="{FF2B5EF4-FFF2-40B4-BE49-F238E27FC236}">
                <a16:creationId xmlns:a16="http://schemas.microsoft.com/office/drawing/2014/main" id="{5E458872-CEC9-3244-B967-B0823E20436A}"/>
              </a:ext>
            </a:extLst>
          </p:cNvPr>
          <p:cNvSpPr txBox="1"/>
          <p:nvPr/>
        </p:nvSpPr>
        <p:spPr>
          <a:xfrm>
            <a:off x="609546" y="4401210"/>
            <a:ext cx="3299301" cy="307777"/>
          </a:xfrm>
          <a:prstGeom prst="rect">
            <a:avLst/>
          </a:prstGeom>
          <a:noFill/>
        </p:spPr>
        <p:txBody>
          <a:bodyPr wrap="none" rtlCol="0">
            <a:spAutoFit/>
          </a:bodyPr>
          <a:lstStyle/>
          <a:p>
            <a:pPr rtl="0"/>
            <a:r>
              <a:rPr lang="ru-RU" sz="1400">
                <a:solidFill>
                  <a:srgbClr val="000000"/>
                </a:solidFill>
              </a:rPr>
              <a:t>Разъемы SC (Subscriber Connector)</a:t>
            </a:r>
          </a:p>
        </p:txBody>
      </p:sp>
      <p:pic>
        <p:nvPicPr>
          <p:cNvPr id="15" name="Picture 14">
            <a:extLst>
              <a:ext uri="{FF2B5EF4-FFF2-40B4-BE49-F238E27FC236}">
                <a16:creationId xmlns:a16="http://schemas.microsoft.com/office/drawing/2014/main" id="{0A64F955-27EC-7C4C-AD3C-DBA6ACB9CC02}"/>
              </a:ext>
            </a:extLst>
          </p:cNvPr>
          <p:cNvPicPr>
            <a:picLocks noChangeAspect="1"/>
          </p:cNvPicPr>
          <p:nvPr/>
        </p:nvPicPr>
        <p:blipFill>
          <a:blip r:embed="rId5"/>
          <a:stretch>
            <a:fillRect/>
          </a:stretch>
        </p:blipFill>
        <p:spPr>
          <a:xfrm>
            <a:off x="5333119" y="920750"/>
            <a:ext cx="3303761" cy="1119814"/>
          </a:xfrm>
          <a:prstGeom prst="rect">
            <a:avLst/>
          </a:prstGeom>
        </p:spPr>
      </p:pic>
      <p:sp>
        <p:nvSpPr>
          <p:cNvPr id="20" name="TextBox 19">
            <a:extLst>
              <a:ext uri="{FF2B5EF4-FFF2-40B4-BE49-F238E27FC236}">
                <a16:creationId xmlns:a16="http://schemas.microsoft.com/office/drawing/2014/main" id="{8FFAB514-071E-774B-A4BE-76D1026B088F}"/>
              </a:ext>
            </a:extLst>
          </p:cNvPr>
          <p:cNvSpPr txBox="1"/>
          <p:nvPr/>
        </p:nvSpPr>
        <p:spPr>
          <a:xfrm>
            <a:off x="5161423" y="2040564"/>
            <a:ext cx="3647152" cy="307777"/>
          </a:xfrm>
          <a:prstGeom prst="rect">
            <a:avLst/>
          </a:prstGeom>
          <a:noFill/>
        </p:spPr>
        <p:txBody>
          <a:bodyPr wrap="none" rtlCol="0">
            <a:spAutoFit/>
          </a:bodyPr>
          <a:lstStyle/>
          <a:p>
            <a:pPr rtl="0"/>
            <a:r>
              <a:rPr lang="ru-RU" sz="1400">
                <a:solidFill>
                  <a:srgbClr val="000000"/>
                </a:solidFill>
              </a:rPr>
              <a:t>Симплексные разъемы LC (Lucent Connector)</a:t>
            </a:r>
          </a:p>
        </p:txBody>
      </p:sp>
      <p:pic>
        <p:nvPicPr>
          <p:cNvPr id="17" name="Picture 16">
            <a:extLst>
              <a:ext uri="{FF2B5EF4-FFF2-40B4-BE49-F238E27FC236}">
                <a16:creationId xmlns:a16="http://schemas.microsoft.com/office/drawing/2014/main" id="{6DFA9AAA-D0E3-1B4B-BCE3-E072F4C23680}"/>
              </a:ext>
            </a:extLst>
          </p:cNvPr>
          <p:cNvPicPr>
            <a:picLocks noChangeAspect="1"/>
          </p:cNvPicPr>
          <p:nvPr/>
        </p:nvPicPr>
        <p:blipFill>
          <a:blip r:embed="rId6"/>
          <a:stretch>
            <a:fillRect/>
          </a:stretch>
        </p:blipFill>
        <p:spPr>
          <a:xfrm>
            <a:off x="5353677" y="2766454"/>
            <a:ext cx="3303876" cy="1634756"/>
          </a:xfrm>
          <a:prstGeom prst="rect">
            <a:avLst/>
          </a:prstGeom>
        </p:spPr>
      </p:pic>
      <p:sp>
        <p:nvSpPr>
          <p:cNvPr id="21" name="TextBox 20">
            <a:extLst>
              <a:ext uri="{FF2B5EF4-FFF2-40B4-BE49-F238E27FC236}">
                <a16:creationId xmlns:a16="http://schemas.microsoft.com/office/drawing/2014/main" id="{A9A193B0-64EF-0045-89BD-9F60A6D39A54}"/>
              </a:ext>
            </a:extLst>
          </p:cNvPr>
          <p:cNvSpPr txBox="1"/>
          <p:nvPr/>
        </p:nvSpPr>
        <p:spPr>
          <a:xfrm>
            <a:off x="5574774" y="4367121"/>
            <a:ext cx="2861681" cy="307777"/>
          </a:xfrm>
          <a:prstGeom prst="rect">
            <a:avLst/>
          </a:prstGeom>
          <a:noFill/>
        </p:spPr>
        <p:txBody>
          <a:bodyPr wrap="none" rtlCol="0">
            <a:spAutoFit/>
          </a:bodyPr>
          <a:lstStyle/>
          <a:p>
            <a:pPr rtl="0"/>
            <a:r>
              <a:rPr lang="ru-RU" sz="1400">
                <a:solidFill>
                  <a:srgbClr val="000000"/>
                </a:solidFill>
              </a:rPr>
              <a:t>Дуплексные многомодовые разъемы LC</a:t>
            </a:r>
          </a:p>
        </p:txBody>
      </p:sp>
    </p:spTree>
    <p:extLst>
      <p:ext uri="{BB962C8B-B14F-4D97-AF65-F5344CB8AC3E}">
        <p14:creationId xmlns:p14="http://schemas.microsoft.com/office/powerpoint/2010/main" val="1171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Оптоволоконные кабели</a:t>
            </a:r>
            <a:r>
              <a:rPr lang="en-US" dirty="0"/>
              <a:t/>
            </a:r>
            <a:br>
              <a:rPr lang="en-US" dirty="0"/>
            </a:br>
            <a:r>
              <a:rPr lang="ru-RU" sz="2400"/>
              <a:t>Оптоволоконные патч-корды</a:t>
            </a:r>
          </a:p>
        </p:txBody>
      </p:sp>
      <p:sp>
        <p:nvSpPr>
          <p:cNvPr id="18" name="TextBox 17">
            <a:extLst>
              <a:ext uri="{FF2B5EF4-FFF2-40B4-BE49-F238E27FC236}">
                <a16:creationId xmlns:a16="http://schemas.microsoft.com/office/drawing/2014/main" id="{044A587F-DE40-3E49-8A91-EEAED1C33FB7}"/>
              </a:ext>
            </a:extLst>
          </p:cNvPr>
          <p:cNvSpPr txBox="1"/>
          <p:nvPr/>
        </p:nvSpPr>
        <p:spPr>
          <a:xfrm>
            <a:off x="294919" y="3351215"/>
            <a:ext cx="2022979" cy="307777"/>
          </a:xfrm>
          <a:prstGeom prst="rect">
            <a:avLst/>
          </a:prstGeom>
          <a:noFill/>
        </p:spPr>
        <p:txBody>
          <a:bodyPr wrap="square" rtlCol="0">
            <a:spAutoFit/>
          </a:bodyPr>
          <a:lstStyle/>
          <a:p>
            <a:pPr rtl="0"/>
            <a:r>
              <a:rPr lang="ru-RU" sz="1400">
                <a:solidFill>
                  <a:srgbClr val="000000"/>
                </a:solidFill>
              </a:rPr>
              <a:t>SC-SC MM патч-корд</a:t>
            </a:r>
          </a:p>
        </p:txBody>
      </p:sp>
      <p:pic>
        <p:nvPicPr>
          <p:cNvPr id="4" name="Picture 3">
            <a:extLst>
              <a:ext uri="{FF2B5EF4-FFF2-40B4-BE49-F238E27FC236}">
                <a16:creationId xmlns:a16="http://schemas.microsoft.com/office/drawing/2014/main" id="{A47EFFFC-758E-6943-85A1-8D1A084794A1}"/>
              </a:ext>
            </a:extLst>
          </p:cNvPr>
          <p:cNvPicPr>
            <a:picLocks noChangeAspect="1"/>
          </p:cNvPicPr>
          <p:nvPr/>
        </p:nvPicPr>
        <p:blipFill>
          <a:blip r:embed="rId3"/>
          <a:stretch>
            <a:fillRect/>
          </a:stretch>
        </p:blipFill>
        <p:spPr>
          <a:xfrm>
            <a:off x="136822" y="993211"/>
            <a:ext cx="2261511" cy="2270310"/>
          </a:xfrm>
          <a:prstGeom prst="rect">
            <a:avLst/>
          </a:prstGeom>
        </p:spPr>
      </p:pic>
      <p:sp>
        <p:nvSpPr>
          <p:cNvPr id="23" name="TextBox 22">
            <a:extLst>
              <a:ext uri="{FF2B5EF4-FFF2-40B4-BE49-F238E27FC236}">
                <a16:creationId xmlns:a16="http://schemas.microsoft.com/office/drawing/2014/main" id="{B292615F-AE90-F847-A154-41C4C44DB535}"/>
              </a:ext>
            </a:extLst>
          </p:cNvPr>
          <p:cNvSpPr txBox="1"/>
          <p:nvPr/>
        </p:nvSpPr>
        <p:spPr>
          <a:xfrm>
            <a:off x="2614243" y="3351215"/>
            <a:ext cx="2022979" cy="307777"/>
          </a:xfrm>
          <a:prstGeom prst="rect">
            <a:avLst/>
          </a:prstGeom>
          <a:noFill/>
        </p:spPr>
        <p:txBody>
          <a:bodyPr wrap="square" rtlCol="0">
            <a:spAutoFit/>
          </a:bodyPr>
          <a:lstStyle/>
          <a:p>
            <a:pPr rtl="0"/>
            <a:r>
              <a:rPr lang="ru-RU" sz="1400">
                <a:solidFill>
                  <a:srgbClr val="000000"/>
                </a:solidFill>
              </a:rPr>
              <a:t>LC-LC SM патч-корд</a:t>
            </a:r>
          </a:p>
        </p:txBody>
      </p:sp>
      <p:pic>
        <p:nvPicPr>
          <p:cNvPr id="8" name="Picture 7">
            <a:extLst>
              <a:ext uri="{FF2B5EF4-FFF2-40B4-BE49-F238E27FC236}">
                <a16:creationId xmlns:a16="http://schemas.microsoft.com/office/drawing/2014/main" id="{7D7E7CC7-1B3A-0741-AEB9-886AB99D5148}"/>
              </a:ext>
            </a:extLst>
          </p:cNvPr>
          <p:cNvPicPr>
            <a:picLocks noChangeAspect="1"/>
          </p:cNvPicPr>
          <p:nvPr/>
        </p:nvPicPr>
        <p:blipFill>
          <a:blip r:embed="rId4"/>
          <a:stretch>
            <a:fillRect/>
          </a:stretch>
        </p:blipFill>
        <p:spPr>
          <a:xfrm>
            <a:off x="2534507" y="1135923"/>
            <a:ext cx="2182453" cy="1742511"/>
          </a:xfrm>
          <a:prstGeom prst="rect">
            <a:avLst/>
          </a:prstGeom>
        </p:spPr>
      </p:pic>
      <p:pic>
        <p:nvPicPr>
          <p:cNvPr id="11" name="Picture 10">
            <a:extLst>
              <a:ext uri="{FF2B5EF4-FFF2-40B4-BE49-F238E27FC236}">
                <a16:creationId xmlns:a16="http://schemas.microsoft.com/office/drawing/2014/main" id="{8E723C68-87AF-FB41-982B-B6FD2A4EE0A6}"/>
              </a:ext>
            </a:extLst>
          </p:cNvPr>
          <p:cNvPicPr>
            <a:picLocks noChangeAspect="1"/>
          </p:cNvPicPr>
          <p:nvPr/>
        </p:nvPicPr>
        <p:blipFill>
          <a:blip r:embed="rId5"/>
          <a:stretch>
            <a:fillRect/>
          </a:stretch>
        </p:blipFill>
        <p:spPr>
          <a:xfrm>
            <a:off x="4785984" y="1034720"/>
            <a:ext cx="2096505" cy="2049627"/>
          </a:xfrm>
          <a:prstGeom prst="rect">
            <a:avLst/>
          </a:prstGeom>
        </p:spPr>
      </p:pic>
      <p:sp>
        <p:nvSpPr>
          <p:cNvPr id="24" name="TextBox 23">
            <a:extLst>
              <a:ext uri="{FF2B5EF4-FFF2-40B4-BE49-F238E27FC236}">
                <a16:creationId xmlns:a16="http://schemas.microsoft.com/office/drawing/2014/main" id="{93CF4337-D9BE-C745-8327-70A85BC3A360}"/>
              </a:ext>
            </a:extLst>
          </p:cNvPr>
          <p:cNvSpPr txBox="1"/>
          <p:nvPr/>
        </p:nvSpPr>
        <p:spPr>
          <a:xfrm>
            <a:off x="4933567" y="3351215"/>
            <a:ext cx="2022979" cy="307777"/>
          </a:xfrm>
          <a:prstGeom prst="rect">
            <a:avLst/>
          </a:prstGeom>
          <a:noFill/>
        </p:spPr>
        <p:txBody>
          <a:bodyPr wrap="square" rtlCol="0">
            <a:spAutoFit/>
          </a:bodyPr>
          <a:lstStyle/>
          <a:p>
            <a:pPr rtl="0"/>
            <a:r>
              <a:rPr lang="ru-RU" sz="1400">
                <a:solidFill>
                  <a:srgbClr val="000000"/>
                </a:solidFill>
              </a:rPr>
              <a:t>ST-LC MM патч-корд</a:t>
            </a:r>
          </a:p>
        </p:txBody>
      </p:sp>
      <p:pic>
        <p:nvPicPr>
          <p:cNvPr id="22" name="Picture 21">
            <a:extLst>
              <a:ext uri="{FF2B5EF4-FFF2-40B4-BE49-F238E27FC236}">
                <a16:creationId xmlns:a16="http://schemas.microsoft.com/office/drawing/2014/main" id="{51C28A5B-B6F5-274E-9424-046DCC31CCAC}"/>
              </a:ext>
            </a:extLst>
          </p:cNvPr>
          <p:cNvPicPr>
            <a:picLocks noChangeAspect="1"/>
          </p:cNvPicPr>
          <p:nvPr/>
        </p:nvPicPr>
        <p:blipFill>
          <a:blip r:embed="rId6"/>
          <a:stretch>
            <a:fillRect/>
          </a:stretch>
        </p:blipFill>
        <p:spPr>
          <a:xfrm>
            <a:off x="6938100" y="1143007"/>
            <a:ext cx="2124689" cy="1941340"/>
          </a:xfrm>
          <a:prstGeom prst="rect">
            <a:avLst/>
          </a:prstGeom>
        </p:spPr>
      </p:pic>
      <p:sp>
        <p:nvSpPr>
          <p:cNvPr id="25" name="TextBox 24">
            <a:extLst>
              <a:ext uri="{FF2B5EF4-FFF2-40B4-BE49-F238E27FC236}">
                <a16:creationId xmlns:a16="http://schemas.microsoft.com/office/drawing/2014/main" id="{2A289004-FFFB-C642-8A47-A4307F4C63D5}"/>
              </a:ext>
            </a:extLst>
          </p:cNvPr>
          <p:cNvSpPr txBox="1"/>
          <p:nvPr/>
        </p:nvSpPr>
        <p:spPr>
          <a:xfrm>
            <a:off x="6988954" y="3351215"/>
            <a:ext cx="2022979" cy="307777"/>
          </a:xfrm>
          <a:prstGeom prst="rect">
            <a:avLst/>
          </a:prstGeom>
          <a:noFill/>
        </p:spPr>
        <p:txBody>
          <a:bodyPr wrap="square" rtlCol="0">
            <a:spAutoFit/>
          </a:bodyPr>
          <a:lstStyle/>
          <a:p>
            <a:pPr rtl="0"/>
            <a:r>
              <a:rPr lang="ru-RU" sz="1400">
                <a:solidFill>
                  <a:srgbClr val="000000"/>
                </a:solidFill>
              </a:rPr>
              <a:t>ST-SC SM патч-корд</a:t>
            </a:r>
          </a:p>
        </p:txBody>
      </p:sp>
      <p:sp>
        <p:nvSpPr>
          <p:cNvPr id="26" name="Rectangle 25">
            <a:extLst>
              <a:ext uri="{FF2B5EF4-FFF2-40B4-BE49-F238E27FC236}">
                <a16:creationId xmlns:a16="http://schemas.microsoft.com/office/drawing/2014/main" id="{3AF71162-B24B-0449-B572-371479B4D5FA}"/>
              </a:ext>
            </a:extLst>
          </p:cNvPr>
          <p:cNvSpPr/>
          <p:nvPr/>
        </p:nvSpPr>
        <p:spPr>
          <a:xfrm>
            <a:off x="294919" y="4029194"/>
            <a:ext cx="8594785" cy="584775"/>
          </a:xfrm>
          <a:prstGeom prst="rect">
            <a:avLst/>
          </a:prstGeom>
        </p:spPr>
        <p:txBody>
          <a:bodyPr wrap="square">
            <a:spAutoFit/>
          </a:bodyPr>
          <a:lstStyle/>
          <a:p>
            <a:pPr rtl="0"/>
            <a:r>
              <a:rPr lang="ru-RU" sz="1600">
                <a:solidFill>
                  <a:srgbClr val="000000"/>
                </a:solidFill>
                <a:latin typeface="+mn-lt"/>
              </a:rPr>
              <a:t>Желтая маркировка используется для одномодовых оптоволоконных кабелей, а оранжевая (или голубая) — для многомодовых</a:t>
            </a:r>
            <a:r>
              <a:rPr lang="ru-RU" sz="1400">
                <a:solidFill>
                  <a:srgbClr val="000000"/>
                </a:solidFill>
                <a:latin typeface="+mn-lt"/>
              </a:rPr>
              <a:t>.</a:t>
            </a:r>
          </a:p>
        </p:txBody>
      </p:sp>
    </p:spTree>
    <p:extLst>
      <p:ext uri="{BB962C8B-B14F-4D97-AF65-F5344CB8AC3E}">
        <p14:creationId xmlns:p14="http://schemas.microsoft.com/office/powerpoint/2010/main" val="25247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Оптоволоконные кабели</a:t>
            </a:r>
            <a:r>
              <a:rPr lang="en-US" dirty="0"/>
              <a:t/>
            </a:r>
            <a:br>
              <a:rPr lang="en-US" dirty="0"/>
            </a:br>
            <a:r>
              <a:rPr lang="ru-RU" sz="2400"/>
              <a:t> Сравнение оптоволоконных и медных кабелей</a:t>
            </a:r>
          </a:p>
        </p:txBody>
      </p:sp>
      <p:sp>
        <p:nvSpPr>
          <p:cNvPr id="5" name="Content Placeholder 4">
            <a:extLst>
              <a:ext uri="{FF2B5EF4-FFF2-40B4-BE49-F238E27FC236}">
                <a16:creationId xmlns:a16="http://schemas.microsoft.com/office/drawing/2014/main" id="{E7154448-E35D-BC47-BD49-7F9C30521470}"/>
              </a:ext>
            </a:extLst>
          </p:cNvPr>
          <p:cNvSpPr>
            <a:spLocks noGrp="1"/>
          </p:cNvSpPr>
          <p:nvPr>
            <p:ph idx="1"/>
          </p:nvPr>
        </p:nvSpPr>
        <p:spPr>
          <a:xfrm>
            <a:off x="128016" y="802895"/>
            <a:ext cx="8878823" cy="358394"/>
          </a:xfrm>
        </p:spPr>
        <p:txBody>
          <a:bodyPr/>
          <a:lstStyle/>
          <a:p>
            <a:pPr algn="l" rtl="0">
              <a:spcBef>
                <a:spcPts val="0"/>
              </a:spcBef>
            </a:pPr>
            <a:r>
              <a:rPr lang="ru-RU" sz="1600" dirty="0">
                <a:solidFill>
                  <a:srgbClr val="000000"/>
                </a:solidFill>
              </a:rPr>
              <a:t>Оптическое волокно в основном используется в качестве магистрального </a:t>
            </a:r>
            <a:r>
              <a:rPr lang="ru-RU" sz="1600" dirty="0" smtClean="0">
                <a:solidFill>
                  <a:srgbClr val="000000"/>
                </a:solidFill>
              </a:rPr>
              <a:t>кабеля.</a:t>
            </a:r>
            <a:endParaRPr lang="en-US" sz="1600" dirty="0">
              <a:solidFill>
                <a:srgbClr val="000000"/>
              </a:solidFill>
            </a:endParaRPr>
          </a:p>
        </p:txBody>
      </p:sp>
      <p:graphicFrame>
        <p:nvGraphicFramePr>
          <p:cNvPr id="6" name="Table 5">
            <a:extLst>
              <a:ext uri="{FF2B5EF4-FFF2-40B4-BE49-F238E27FC236}">
                <a16:creationId xmlns:a16="http://schemas.microsoft.com/office/drawing/2014/main" id="{D8A5C7BF-C4C9-B349-B21A-EFF7CBA07861}"/>
              </a:ext>
            </a:extLst>
          </p:cNvPr>
          <p:cNvGraphicFramePr>
            <a:graphicFrameLocks noGrp="1"/>
          </p:cNvGraphicFramePr>
          <p:nvPr>
            <p:extLst>
              <p:ext uri="{D42A27DB-BD31-4B8C-83A1-F6EECF244321}">
                <p14:modId xmlns:p14="http://schemas.microsoft.com/office/powerpoint/2010/main" val="476661837"/>
              </p:ext>
            </p:extLst>
          </p:nvPr>
        </p:nvGraphicFramePr>
        <p:xfrm>
          <a:off x="128015" y="1232347"/>
          <a:ext cx="8878824" cy="3873500"/>
        </p:xfrm>
        <a:graphic>
          <a:graphicData uri="http://schemas.openxmlformats.org/drawingml/2006/table">
            <a:tbl>
              <a:tblPr firstRow="1" bandRow="1">
                <a:tableStyleId>{5C22544A-7EE6-4342-B048-85BDC9FD1C3A}</a:tableStyleId>
              </a:tblPr>
              <a:tblGrid>
                <a:gridCol w="2751353">
                  <a:extLst>
                    <a:ext uri="{9D8B030D-6E8A-4147-A177-3AD203B41FA5}">
                      <a16:colId xmlns:a16="http://schemas.microsoft.com/office/drawing/2014/main" val="208618587"/>
                    </a:ext>
                  </a:extLst>
                </a:gridCol>
                <a:gridCol w="2901821">
                  <a:extLst>
                    <a:ext uri="{9D8B030D-6E8A-4147-A177-3AD203B41FA5}">
                      <a16:colId xmlns:a16="http://schemas.microsoft.com/office/drawing/2014/main" val="3036265104"/>
                    </a:ext>
                  </a:extLst>
                </a:gridCol>
                <a:gridCol w="3225650">
                  <a:extLst>
                    <a:ext uri="{9D8B030D-6E8A-4147-A177-3AD203B41FA5}">
                      <a16:colId xmlns:a16="http://schemas.microsoft.com/office/drawing/2014/main" val="1572155159"/>
                    </a:ext>
                  </a:extLst>
                </a:gridCol>
              </a:tblGrid>
              <a:tr h="370840">
                <a:tc>
                  <a:txBody>
                    <a:bodyPr/>
                    <a:lstStyle/>
                    <a:p>
                      <a:pPr algn="l" rtl="0" fontAlgn="ctr"/>
                      <a:r>
                        <a:rPr lang="ru-RU" b="1">
                          <a:effectLst/>
                        </a:rPr>
                        <a:t>Особенности при внедрении</a:t>
                      </a:r>
                    </a:p>
                  </a:txBody>
                  <a:tcPr marL="47625" marR="47625" marT="47625" marB="47625" anchor="ctr"/>
                </a:tc>
                <a:tc>
                  <a:txBody>
                    <a:bodyPr/>
                    <a:lstStyle/>
                    <a:p>
                      <a:pPr algn="l" rtl="0" fontAlgn="ctr"/>
                      <a:r>
                        <a:rPr lang="ru-RU" b="1">
                          <a:effectLst/>
                        </a:rPr>
                        <a:t>Кабели типа UTP</a:t>
                      </a:r>
                    </a:p>
                  </a:txBody>
                  <a:tcPr marL="47625" marR="47625" marT="47625" marB="47625" anchor="ctr"/>
                </a:tc>
                <a:tc>
                  <a:txBody>
                    <a:bodyPr/>
                    <a:lstStyle/>
                    <a:p>
                      <a:pPr algn="l" rtl="0" fontAlgn="ctr"/>
                      <a:r>
                        <a:rPr lang="ru-RU" b="1">
                          <a:effectLst/>
                        </a:rPr>
                        <a:t>Оптоволоконные кабели</a:t>
                      </a:r>
                    </a:p>
                  </a:txBody>
                  <a:tcPr marL="47625" marR="47625" marT="47625" marB="47625" anchor="ctr"/>
                </a:tc>
                <a:extLst>
                  <a:ext uri="{0D108BD9-81ED-4DB2-BD59-A6C34878D82A}">
                    <a16:rowId xmlns:a16="http://schemas.microsoft.com/office/drawing/2014/main" val="2863137053"/>
                  </a:ext>
                </a:extLst>
              </a:tr>
              <a:tr h="370840">
                <a:tc>
                  <a:txBody>
                    <a:bodyPr/>
                    <a:lstStyle/>
                    <a:p>
                      <a:pPr rtl="0" fontAlgn="ctr"/>
                      <a:r>
                        <a:rPr lang="ru-RU" b="0">
                          <a:solidFill>
                            <a:srgbClr val="000000"/>
                          </a:solidFill>
                          <a:effectLst/>
                        </a:rPr>
                        <a:t>Поддерживаемая пропускная способность</a:t>
                      </a:r>
                    </a:p>
                  </a:txBody>
                  <a:tcPr marL="47625" marR="47625" marT="47625" marB="47625" anchor="ctr"/>
                </a:tc>
                <a:tc>
                  <a:txBody>
                    <a:bodyPr/>
                    <a:lstStyle/>
                    <a:p>
                      <a:pPr rtl="0" fontAlgn="ctr"/>
                      <a:r>
                        <a:rPr lang="ru-RU" b="0" dirty="0">
                          <a:solidFill>
                            <a:srgbClr val="000000"/>
                          </a:solidFill>
                          <a:effectLst/>
                        </a:rPr>
                        <a:t>10 Мбит/с — 10 Гбит/с</a:t>
                      </a:r>
                    </a:p>
                  </a:txBody>
                  <a:tcPr marL="47625" marR="47625" marT="47625" marB="47625" anchor="ctr"/>
                </a:tc>
                <a:tc>
                  <a:txBody>
                    <a:bodyPr/>
                    <a:lstStyle/>
                    <a:p>
                      <a:pPr rtl="0" fontAlgn="ctr"/>
                      <a:r>
                        <a:rPr lang="ru-RU" b="0">
                          <a:solidFill>
                            <a:srgbClr val="000000"/>
                          </a:solidFill>
                          <a:effectLst/>
                        </a:rPr>
                        <a:t>10 Мбит/с — 100 Гбит/с</a:t>
                      </a:r>
                    </a:p>
                  </a:txBody>
                  <a:tcPr marL="47625" marR="47625" marT="47625" marB="47625" anchor="ctr"/>
                </a:tc>
                <a:extLst>
                  <a:ext uri="{0D108BD9-81ED-4DB2-BD59-A6C34878D82A}">
                    <a16:rowId xmlns:a16="http://schemas.microsoft.com/office/drawing/2014/main" val="3114237156"/>
                  </a:ext>
                </a:extLst>
              </a:tr>
              <a:tr h="370840">
                <a:tc>
                  <a:txBody>
                    <a:bodyPr/>
                    <a:lstStyle/>
                    <a:p>
                      <a:pPr rtl="0" fontAlgn="ctr"/>
                      <a:r>
                        <a:rPr lang="ru-RU" b="0">
                          <a:solidFill>
                            <a:srgbClr val="000000"/>
                          </a:solidFill>
                          <a:effectLst/>
                        </a:rPr>
                        <a:t>Расстояние</a:t>
                      </a:r>
                    </a:p>
                  </a:txBody>
                  <a:tcPr marL="47625" marR="47625" marT="47625" marB="47625" anchor="ctr"/>
                </a:tc>
                <a:tc>
                  <a:txBody>
                    <a:bodyPr/>
                    <a:lstStyle/>
                    <a:p>
                      <a:pPr rtl="0" fontAlgn="ctr"/>
                      <a:r>
                        <a:rPr lang="ru-RU" b="0">
                          <a:solidFill>
                            <a:srgbClr val="000000"/>
                          </a:solidFill>
                          <a:effectLst/>
                        </a:rPr>
                        <a:t>Относительно небольшое (от 1 до 100 метров)</a:t>
                      </a:r>
                    </a:p>
                  </a:txBody>
                  <a:tcPr marL="47625" marR="47625" marT="47625" marB="47625" anchor="ctr"/>
                </a:tc>
                <a:tc>
                  <a:txBody>
                    <a:bodyPr/>
                    <a:lstStyle/>
                    <a:p>
                      <a:pPr rtl="0" fontAlgn="ctr"/>
                      <a:r>
                        <a:rPr lang="ru-RU" b="0">
                          <a:solidFill>
                            <a:srgbClr val="000000"/>
                          </a:solidFill>
                          <a:effectLst/>
                        </a:rPr>
                        <a:t>Относительно большое ( 1 - 100,000 метров)</a:t>
                      </a:r>
                    </a:p>
                  </a:txBody>
                  <a:tcPr marL="47625" marR="47625" marT="47625" marB="47625" anchor="ctr"/>
                </a:tc>
                <a:extLst>
                  <a:ext uri="{0D108BD9-81ED-4DB2-BD59-A6C34878D82A}">
                    <a16:rowId xmlns:a16="http://schemas.microsoft.com/office/drawing/2014/main" val="2135285250"/>
                  </a:ext>
                </a:extLst>
              </a:tr>
              <a:tr h="370840">
                <a:tc>
                  <a:txBody>
                    <a:bodyPr/>
                    <a:lstStyle/>
                    <a:p>
                      <a:pPr rtl="0" fontAlgn="ctr"/>
                      <a:r>
                        <a:rPr lang="ru-RU" b="0" dirty="0">
                          <a:solidFill>
                            <a:srgbClr val="000000"/>
                          </a:solidFill>
                          <a:effectLst/>
                        </a:rPr>
                        <a:t>Устойчивость к </a:t>
                      </a:r>
                      <a:r>
                        <a:rPr lang="en-US" b="0" dirty="0" smtClean="0">
                          <a:solidFill>
                            <a:srgbClr val="000000"/>
                          </a:solidFill>
                          <a:effectLst/>
                        </a:rPr>
                        <a:t>EMI</a:t>
                      </a:r>
                      <a:r>
                        <a:rPr lang="ru-RU" b="0" dirty="0" smtClean="0">
                          <a:solidFill>
                            <a:srgbClr val="000000"/>
                          </a:solidFill>
                          <a:effectLst/>
                        </a:rPr>
                        <a:t> </a:t>
                      </a:r>
                      <a:r>
                        <a:rPr lang="ru-RU" b="0" dirty="0">
                          <a:solidFill>
                            <a:srgbClr val="000000"/>
                          </a:solidFill>
                          <a:effectLst/>
                        </a:rPr>
                        <a:t>и </a:t>
                      </a:r>
                      <a:r>
                        <a:rPr lang="en-US" b="0" dirty="0" smtClean="0">
                          <a:solidFill>
                            <a:srgbClr val="000000"/>
                          </a:solidFill>
                          <a:effectLst/>
                        </a:rPr>
                        <a:t>RFI </a:t>
                      </a:r>
                      <a:r>
                        <a:rPr lang="ru-RU" b="0" dirty="0" smtClean="0">
                          <a:solidFill>
                            <a:srgbClr val="000000"/>
                          </a:solidFill>
                          <a:effectLst/>
                        </a:rPr>
                        <a:t>помехам</a:t>
                      </a:r>
                      <a:endParaRPr lang="ru-RU" b="0" dirty="0">
                        <a:solidFill>
                          <a:srgbClr val="000000"/>
                        </a:solidFill>
                        <a:effectLst/>
                      </a:endParaRPr>
                    </a:p>
                  </a:txBody>
                  <a:tcPr marL="47625" marR="47625" marT="47625" marB="47625" anchor="ctr"/>
                </a:tc>
                <a:tc>
                  <a:txBody>
                    <a:bodyPr/>
                    <a:lstStyle/>
                    <a:p>
                      <a:pPr rtl="0" fontAlgn="ctr"/>
                      <a:r>
                        <a:rPr lang="ru-RU" b="0">
                          <a:solidFill>
                            <a:srgbClr val="000000"/>
                          </a:solidFill>
                          <a:effectLst/>
                        </a:rPr>
                        <a:t>Низкая</a:t>
                      </a:r>
                    </a:p>
                  </a:txBody>
                  <a:tcPr marL="47625" marR="47625" marT="47625" marB="47625" anchor="ctr"/>
                </a:tc>
                <a:tc>
                  <a:txBody>
                    <a:bodyPr/>
                    <a:lstStyle/>
                    <a:p>
                      <a:pPr rtl="0" fontAlgn="ctr"/>
                      <a:r>
                        <a:rPr lang="ru-RU" b="0">
                          <a:solidFill>
                            <a:srgbClr val="000000"/>
                          </a:solidFill>
                          <a:effectLst/>
                        </a:rPr>
                        <a:t>Высокий (полностью защищенный)</a:t>
                      </a:r>
                    </a:p>
                  </a:txBody>
                  <a:tcPr marL="47625" marR="47625" marT="47625" marB="47625" anchor="ctr"/>
                </a:tc>
                <a:extLst>
                  <a:ext uri="{0D108BD9-81ED-4DB2-BD59-A6C34878D82A}">
                    <a16:rowId xmlns:a16="http://schemas.microsoft.com/office/drawing/2014/main" val="2960717250"/>
                  </a:ext>
                </a:extLst>
              </a:tr>
              <a:tr h="370840">
                <a:tc>
                  <a:txBody>
                    <a:bodyPr/>
                    <a:lstStyle/>
                    <a:p>
                      <a:pPr rtl="0" fontAlgn="ctr"/>
                      <a:r>
                        <a:rPr lang="ru-RU" b="0">
                          <a:solidFill>
                            <a:srgbClr val="000000"/>
                          </a:solidFill>
                          <a:effectLst/>
                        </a:rPr>
                        <a:t>Устойчивость к поражению электрическим током</a:t>
                      </a:r>
                    </a:p>
                  </a:txBody>
                  <a:tcPr marL="47625" marR="47625" marT="47625" marB="47625" anchor="ctr"/>
                </a:tc>
                <a:tc>
                  <a:txBody>
                    <a:bodyPr/>
                    <a:lstStyle/>
                    <a:p>
                      <a:pPr rtl="0" fontAlgn="ctr"/>
                      <a:r>
                        <a:rPr lang="ru-RU" b="0">
                          <a:solidFill>
                            <a:srgbClr val="000000"/>
                          </a:solidFill>
                          <a:effectLst/>
                        </a:rPr>
                        <a:t>Низкая</a:t>
                      </a:r>
                    </a:p>
                  </a:txBody>
                  <a:tcPr marL="47625" marR="47625" marT="47625" marB="47625" anchor="ctr"/>
                </a:tc>
                <a:tc>
                  <a:txBody>
                    <a:bodyPr/>
                    <a:lstStyle/>
                    <a:p>
                      <a:pPr rtl="0" fontAlgn="ctr"/>
                      <a:r>
                        <a:rPr lang="ru-RU" b="0">
                          <a:solidFill>
                            <a:srgbClr val="000000"/>
                          </a:solidFill>
                          <a:effectLst/>
                        </a:rPr>
                        <a:t>Высокий (полностью защищенный)</a:t>
                      </a:r>
                    </a:p>
                  </a:txBody>
                  <a:tcPr marL="47625" marR="47625" marT="47625" marB="47625" anchor="ctr"/>
                </a:tc>
                <a:extLst>
                  <a:ext uri="{0D108BD9-81ED-4DB2-BD59-A6C34878D82A}">
                    <a16:rowId xmlns:a16="http://schemas.microsoft.com/office/drawing/2014/main" val="2027643397"/>
                  </a:ext>
                </a:extLst>
              </a:tr>
              <a:tr h="370840">
                <a:tc>
                  <a:txBody>
                    <a:bodyPr/>
                    <a:lstStyle/>
                    <a:p>
                      <a:pPr rtl="0" fontAlgn="ctr"/>
                      <a:r>
                        <a:rPr lang="ru-RU" b="0">
                          <a:solidFill>
                            <a:srgbClr val="000000"/>
                          </a:solidFill>
                          <a:effectLst/>
                        </a:rPr>
                        <a:t>Расходы на средства передачи данных и разъемы</a:t>
                      </a:r>
                    </a:p>
                  </a:txBody>
                  <a:tcPr marL="47625" marR="47625" marT="47625" marB="47625" anchor="ctr"/>
                </a:tc>
                <a:tc>
                  <a:txBody>
                    <a:bodyPr/>
                    <a:lstStyle/>
                    <a:p>
                      <a:pPr rtl="0" fontAlgn="ctr"/>
                      <a:r>
                        <a:rPr lang="ru-RU" b="0">
                          <a:solidFill>
                            <a:srgbClr val="000000"/>
                          </a:solidFill>
                          <a:effectLst/>
                        </a:rPr>
                        <a:t>Минимум</a:t>
                      </a:r>
                    </a:p>
                  </a:txBody>
                  <a:tcPr marL="47625" marR="47625" marT="47625" marB="47625" anchor="ctr"/>
                </a:tc>
                <a:tc>
                  <a:txBody>
                    <a:bodyPr/>
                    <a:lstStyle/>
                    <a:p>
                      <a:pPr rtl="0" fontAlgn="ctr"/>
                      <a:r>
                        <a:rPr lang="ru-RU" b="0">
                          <a:solidFill>
                            <a:srgbClr val="000000"/>
                          </a:solidFill>
                          <a:effectLst/>
                        </a:rPr>
                        <a:t>Максимум</a:t>
                      </a:r>
                    </a:p>
                  </a:txBody>
                  <a:tcPr marL="47625" marR="47625" marT="47625" marB="47625" anchor="ctr"/>
                </a:tc>
                <a:extLst>
                  <a:ext uri="{0D108BD9-81ED-4DB2-BD59-A6C34878D82A}">
                    <a16:rowId xmlns:a16="http://schemas.microsoft.com/office/drawing/2014/main" val="4021883645"/>
                  </a:ext>
                </a:extLst>
              </a:tr>
              <a:tr h="370840">
                <a:tc>
                  <a:txBody>
                    <a:bodyPr/>
                    <a:lstStyle/>
                    <a:p>
                      <a:pPr rtl="0" fontAlgn="ctr"/>
                      <a:r>
                        <a:rPr lang="ru-RU" b="0">
                          <a:solidFill>
                            <a:srgbClr val="000000"/>
                          </a:solidFill>
                          <a:effectLst/>
                        </a:rPr>
                        <a:t>Навыки, требуемые для установки</a:t>
                      </a:r>
                    </a:p>
                  </a:txBody>
                  <a:tcPr marL="47625" marR="47625" marT="47625" marB="47625" anchor="ctr"/>
                </a:tc>
                <a:tc>
                  <a:txBody>
                    <a:bodyPr/>
                    <a:lstStyle/>
                    <a:p>
                      <a:pPr rtl="0" fontAlgn="ctr"/>
                      <a:r>
                        <a:rPr lang="ru-RU" b="0">
                          <a:solidFill>
                            <a:srgbClr val="000000"/>
                          </a:solidFill>
                          <a:effectLst/>
                        </a:rPr>
                        <a:t>Минимум</a:t>
                      </a:r>
                    </a:p>
                  </a:txBody>
                  <a:tcPr marL="47625" marR="47625" marT="47625" marB="47625" anchor="ctr"/>
                </a:tc>
                <a:tc>
                  <a:txBody>
                    <a:bodyPr/>
                    <a:lstStyle/>
                    <a:p>
                      <a:pPr rtl="0" fontAlgn="ctr"/>
                      <a:r>
                        <a:rPr lang="ru-RU" b="0">
                          <a:solidFill>
                            <a:srgbClr val="000000"/>
                          </a:solidFill>
                          <a:effectLst/>
                        </a:rPr>
                        <a:t>Максимум</a:t>
                      </a:r>
                    </a:p>
                  </a:txBody>
                  <a:tcPr marL="47625" marR="47625" marT="47625" marB="47625" anchor="ctr"/>
                </a:tc>
                <a:extLst>
                  <a:ext uri="{0D108BD9-81ED-4DB2-BD59-A6C34878D82A}">
                    <a16:rowId xmlns:a16="http://schemas.microsoft.com/office/drawing/2014/main" val="1856916499"/>
                  </a:ext>
                </a:extLst>
              </a:tr>
              <a:tr h="370840">
                <a:tc>
                  <a:txBody>
                    <a:bodyPr/>
                    <a:lstStyle/>
                    <a:p>
                      <a:pPr rtl="0" fontAlgn="ctr"/>
                      <a:r>
                        <a:rPr lang="ru-RU" b="0">
                          <a:solidFill>
                            <a:srgbClr val="000000"/>
                          </a:solidFill>
                          <a:effectLst/>
                        </a:rPr>
                        <a:t>Правила техники безопасности</a:t>
                      </a:r>
                    </a:p>
                  </a:txBody>
                  <a:tcPr marL="47625" marR="47625" marT="47625" marB="47625" anchor="ctr"/>
                </a:tc>
                <a:tc>
                  <a:txBody>
                    <a:bodyPr/>
                    <a:lstStyle/>
                    <a:p>
                      <a:pPr rtl="0" fontAlgn="ctr"/>
                      <a:r>
                        <a:rPr lang="ru-RU" b="0">
                          <a:solidFill>
                            <a:srgbClr val="000000"/>
                          </a:solidFill>
                          <a:effectLst/>
                        </a:rPr>
                        <a:t>Минимум</a:t>
                      </a:r>
                    </a:p>
                  </a:txBody>
                  <a:tcPr marL="47625" marR="47625" marT="47625" marB="47625" anchor="ctr"/>
                </a:tc>
                <a:tc>
                  <a:txBody>
                    <a:bodyPr/>
                    <a:lstStyle/>
                    <a:p>
                      <a:pPr rtl="0" fontAlgn="ctr"/>
                      <a:r>
                        <a:rPr lang="ru-RU" b="0" dirty="0">
                          <a:solidFill>
                            <a:srgbClr val="000000"/>
                          </a:solidFill>
                          <a:effectLst/>
                        </a:rPr>
                        <a:t>Максимум</a:t>
                      </a:r>
                    </a:p>
                  </a:txBody>
                  <a:tcPr marL="47625" marR="47625" marT="47625" marB="47625" anchor="ctr"/>
                </a:tc>
                <a:extLst>
                  <a:ext uri="{0D108BD9-81ED-4DB2-BD59-A6C34878D82A}">
                    <a16:rowId xmlns:a16="http://schemas.microsoft.com/office/drawing/2014/main" val="1497517308"/>
                  </a:ext>
                </a:extLst>
              </a:tr>
            </a:tbl>
          </a:graphicData>
        </a:graphic>
      </p:graphicFrame>
    </p:spTree>
    <p:extLst>
      <p:ext uri="{BB962C8B-B14F-4D97-AF65-F5344CB8AC3E}">
        <p14:creationId xmlns:p14="http://schemas.microsoft.com/office/powerpoint/2010/main" val="13098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2508885"/>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rtl="0" fontAlgn="b"/>
                      <a:r>
                        <a:rPr lang="ru-RU" sz="1400" b="1" i="0" u="none" strike="noStrike">
                          <a:solidFill>
                            <a:schemeClr val="bg1"/>
                          </a:solidFill>
                          <a:effectLst/>
                          <a:latin typeface="+mn-lt"/>
                        </a:rPr>
                        <a:t>Функция</a:t>
                      </a:r>
                    </a:p>
                  </a:txBody>
                  <a:tcPr marL="9525" marR="9525" marT="9525" marB="0" anchor="b"/>
                </a:tc>
                <a:tc>
                  <a:txBody>
                    <a:bodyPr/>
                    <a:lstStyle/>
                    <a:p>
                      <a:pPr rtl="0"/>
                      <a:r>
                        <a:rPr lang="ru-RU"/>
                        <a:t>Описание</a:t>
                      </a:r>
                    </a:p>
                  </a:txBody>
                  <a:tcPr/>
                </a:tc>
                <a:extLst>
                  <a:ext uri="{0D108BD9-81ED-4DB2-BD59-A6C34878D82A}">
                    <a16:rowId xmlns:a16="http://schemas.microsoft.com/office/drawing/2014/main" val="3768427975"/>
                  </a:ext>
                </a:extLst>
              </a:tr>
              <a:tr h="265091">
                <a:tc>
                  <a:txBody>
                    <a:bodyPr/>
                    <a:lstStyle/>
                    <a:p>
                      <a:pPr algn="l" rtl="0" fontAlgn="b"/>
                      <a:r>
                        <a:rPr lang="ru-RU" sz="1400" b="0" i="0" u="none" strike="noStrike">
                          <a:solidFill>
                            <a:srgbClr val="000000"/>
                          </a:solidFill>
                          <a:effectLst/>
                          <a:latin typeface="+mn-lt"/>
                        </a:rPr>
                        <a:t>Практические лабораторные работы</a:t>
                      </a:r>
                    </a:p>
                  </a:txBody>
                  <a:tcPr marL="9525" marR="9525" marT="9525" marB="0" anchor="b"/>
                </a:tc>
                <a:tc>
                  <a:txBody>
                    <a:bodyPr/>
                    <a:lstStyle/>
                    <a:p>
                      <a:pPr rtl="0"/>
                      <a:r>
                        <a:rPr lang="ru-RU"/>
                        <a:t>Лабораторные работы, предназначенные для работы с физическим оборудованием.</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a:solidFill>
                            <a:srgbClr val="000000"/>
                          </a:solidFill>
                          <a:effectLst/>
                          <a:latin typeface="+mn-lt"/>
                        </a:rPr>
                        <a:t>Упражнения в аудитории</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ru-RU"/>
                        <a:t>Они находятся на странице ресурсов для инструкторов. Занятия в классе предназначены для облегчения обучения, обсуждения в классе и совместной работы учащихся.</a:t>
                      </a:r>
                    </a:p>
                  </a:txBody>
                  <a:tcPr/>
                </a:tc>
                <a:extLst>
                  <a:ext uri="{0D108BD9-81ED-4DB2-BD59-A6C34878D82A}">
                    <a16:rowId xmlns:a16="http://schemas.microsoft.com/office/drawing/2014/main" val="1125566603"/>
                  </a:ext>
                </a:extLst>
              </a:tr>
              <a:tr h="265091">
                <a:tc>
                  <a:txBody>
                    <a:bodyPr/>
                    <a:lstStyle/>
                    <a:p>
                      <a:pPr algn="l" rtl="0" fontAlgn="b"/>
                      <a:r>
                        <a:rPr lang="ru-RU" sz="1400" b="0" i="0" u="none" strike="noStrike">
                          <a:solidFill>
                            <a:srgbClr val="000000"/>
                          </a:solidFill>
                          <a:effectLst/>
                          <a:latin typeface="+mn-lt"/>
                        </a:rPr>
                        <a:t>Контрольные работы по модулям</a:t>
                      </a:r>
                    </a:p>
                  </a:txBody>
                  <a:tcPr marL="9525" marR="9525" marT="9525" marB="0" anchor="b"/>
                </a:tc>
                <a:tc>
                  <a:txBody>
                    <a:bodyPr/>
                    <a:lstStyle/>
                    <a:p>
                      <a:pPr rtl="0"/>
                      <a:r>
                        <a:rPr lang="ru-RU"/>
                        <a:t>Самооценки, которые объединяют концепции и навыки, полученные в рамках серии тем, представленных в модуле.</a:t>
                      </a:r>
                    </a:p>
                  </a:txBody>
                  <a:tcPr/>
                </a:tc>
                <a:extLst>
                  <a:ext uri="{0D108BD9-81ED-4DB2-BD59-A6C34878D82A}">
                    <a16:rowId xmlns:a16="http://schemas.microsoft.com/office/drawing/2014/main" val="831502776"/>
                  </a:ext>
                </a:extLst>
              </a:tr>
              <a:tr h="265091">
                <a:tc>
                  <a:txBody>
                    <a:bodyPr/>
                    <a:lstStyle/>
                    <a:p>
                      <a:pPr algn="l" rtl="0" fontAlgn="b"/>
                      <a:r>
                        <a:rPr lang="ru-RU" sz="1400" b="0" i="0" u="none" strike="noStrike">
                          <a:solidFill>
                            <a:srgbClr val="000000"/>
                          </a:solidFill>
                          <a:effectLst/>
                          <a:latin typeface="+mn-lt"/>
                        </a:rPr>
                        <a:t>Краткое содержание модуля</a:t>
                      </a:r>
                    </a:p>
                  </a:txBody>
                  <a:tcPr marL="9525" marR="9525" marT="9525" marB="0" anchor="b"/>
                </a:tc>
                <a:tc>
                  <a:txBody>
                    <a:bodyPr/>
                    <a:lstStyle/>
                    <a:p>
                      <a:pPr rtl="0"/>
                      <a:r>
                        <a:rPr lang="ru-RU"/>
                        <a:t>Конспект материалов модуля.</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pPr rtl="0"/>
            <a:r>
              <a:rPr lang="ru-RU"/>
              <a:t>Что я изучу в этом модуле? (Продолжение)</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rtl="0">
              <a:buNone/>
            </a:pPr>
            <a:r>
              <a:rPr lang="ru-RU"/>
              <a:t>Для облегчения обучения в этот модуль могут быть включены следующие функции:</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4.6 Беспроводная среда передачи данных</a:t>
            </a:r>
          </a:p>
        </p:txBody>
      </p:sp>
    </p:spTree>
    <p:custDataLst>
      <p:tags r:id="rId1"/>
    </p:custDataLst>
    <p:extLst>
      <p:ext uri="{BB962C8B-B14F-4D97-AF65-F5344CB8AC3E}">
        <p14:creationId xmlns:p14="http://schemas.microsoft.com/office/powerpoint/2010/main" val="33556805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Беспроводные среды передачи данных </a:t>
            </a:r>
            <a:r>
              <a:rPr lang="en-US" dirty="0"/>
              <a:t/>
            </a:r>
            <a:br>
              <a:rPr lang="en-US" dirty="0"/>
            </a:br>
            <a:r>
              <a:rPr lang="ru-RU" sz="2400"/>
              <a:t>Свойства беспроводных сред передачи данных</a:t>
            </a:r>
          </a:p>
        </p:txBody>
      </p:sp>
      <p:sp>
        <p:nvSpPr>
          <p:cNvPr id="5" name="Content Placeholder 4">
            <a:extLst>
              <a:ext uri="{FF2B5EF4-FFF2-40B4-BE49-F238E27FC236}">
                <a16:creationId xmlns:a16="http://schemas.microsoft.com/office/drawing/2014/main" id="{7FC66286-CFA0-104C-B29B-89853AF732B7}"/>
              </a:ext>
            </a:extLst>
          </p:cNvPr>
          <p:cNvSpPr>
            <a:spLocks noGrp="1"/>
          </p:cNvSpPr>
          <p:nvPr>
            <p:ph idx="1"/>
          </p:nvPr>
        </p:nvSpPr>
        <p:spPr>
          <a:xfrm>
            <a:off x="0" y="731837"/>
            <a:ext cx="9217152" cy="3934431"/>
          </a:xfrm>
        </p:spPr>
        <p:txBody>
          <a:bodyPr/>
          <a:lstStyle/>
          <a:p>
            <a:pPr marL="0" indent="0" algn="l" rtl="0"/>
            <a:r>
              <a:rPr lang="ru-RU" sz="1800" dirty="0">
                <a:solidFill>
                  <a:srgbClr val="000000"/>
                </a:solidFill>
              </a:rPr>
              <a:t>Средства беспроводного подключения обеспечивают передачу двоичных разрядов данных в виде электромагнитных сигналов радиочастотного или микроволнового диапазона. Это обеспечивает наибольшую мобильность. Количество беспроводных подключений продолжает увеличиваться.</a:t>
            </a:r>
          </a:p>
          <a:p>
            <a:pPr marL="0" indent="0" algn="l"/>
            <a:endParaRPr lang="en-US" sz="1800" dirty="0">
              <a:solidFill>
                <a:srgbClr val="000000"/>
              </a:solidFill>
            </a:endParaRPr>
          </a:p>
          <a:p>
            <a:pPr marL="0" indent="0" algn="l" rtl="0"/>
            <a:r>
              <a:rPr lang="ru-RU" sz="1800" dirty="0">
                <a:solidFill>
                  <a:srgbClr val="000000"/>
                </a:solidFill>
              </a:rPr>
              <a:t>Некоторые из ограничений беспроводной связи:</a:t>
            </a:r>
          </a:p>
          <a:p>
            <a:pPr marL="358835" lvl="1" indent="-285750" rtl="0">
              <a:buFont typeface="Arial" panose="020B0604020202020204" pitchFamily="34" charset="0"/>
              <a:buChar char="•"/>
            </a:pPr>
            <a:r>
              <a:rPr lang="ru-RU" sz="1600" b="1" dirty="0">
                <a:solidFill>
                  <a:srgbClr val="000000"/>
                </a:solidFill>
              </a:rPr>
              <a:t>Область покрытия</a:t>
            </a:r>
            <a:r>
              <a:rPr lang="ru-RU" sz="1600" dirty="0">
                <a:solidFill>
                  <a:srgbClr val="000000"/>
                </a:solidFill>
              </a:rPr>
              <a:t> — Физические характеристики места развертывания могут существенно повлиять на эффективность покрытия. </a:t>
            </a:r>
          </a:p>
          <a:p>
            <a:pPr marL="358835" lvl="1" indent="-285750" rtl="0">
              <a:buFont typeface="Arial" panose="020B0604020202020204" pitchFamily="34" charset="0"/>
              <a:buChar char="•"/>
            </a:pPr>
            <a:r>
              <a:rPr lang="ru-RU" sz="1600" b="1" dirty="0">
                <a:solidFill>
                  <a:srgbClr val="000000"/>
                </a:solidFill>
              </a:rPr>
              <a:t>Помехи</a:t>
            </a:r>
            <a:r>
              <a:rPr lang="ru-RU" sz="1600" dirty="0">
                <a:solidFill>
                  <a:srgbClr val="000000"/>
                </a:solidFill>
              </a:rPr>
              <a:t> - Беспроводная связь восприимчива к помехам и может быть нарушена многими распространенными устройствами. </a:t>
            </a:r>
          </a:p>
          <a:p>
            <a:pPr marL="358835" lvl="1" indent="-285750" rtl="0">
              <a:buFont typeface="Arial" panose="020B0604020202020204" pitchFamily="34" charset="0"/>
              <a:buChar char="•"/>
            </a:pPr>
            <a:r>
              <a:rPr lang="ru-RU" sz="1600" b="1" dirty="0">
                <a:solidFill>
                  <a:srgbClr val="000000"/>
                </a:solidFill>
              </a:rPr>
              <a:t>Безопасность</a:t>
            </a:r>
            <a:r>
              <a:rPr lang="ru-RU" sz="1600" dirty="0">
                <a:solidFill>
                  <a:srgbClr val="000000"/>
                </a:solidFill>
              </a:rPr>
              <a:t> -  Для доступа к среде беспроводного подключения не требуется подключаться к физическим кабелям, поэтому любой может получить доступ к передаче.</a:t>
            </a:r>
          </a:p>
          <a:p>
            <a:pPr marL="358835" lvl="1" indent="-285750" rtl="0">
              <a:buFont typeface="Arial" panose="020B0604020202020204" pitchFamily="34" charset="0"/>
              <a:buChar char="•"/>
            </a:pPr>
            <a:r>
              <a:rPr lang="ru-RU" sz="1600" b="1" dirty="0">
                <a:solidFill>
                  <a:srgbClr val="000000"/>
                </a:solidFill>
              </a:rPr>
              <a:t>Совместный доступ к средству подключения</a:t>
            </a:r>
            <a:r>
              <a:rPr lang="ru-RU" sz="1600" dirty="0">
                <a:solidFill>
                  <a:srgbClr val="000000"/>
                </a:solidFill>
              </a:rPr>
              <a:t>  - Сети WLAN работают в полудуплексном режиме, что означает, что в каждый момент времени передачу или прием может осуществлять только одно устройство. Чем больше пользователей одновременно подключаются к WLAN, тем меньшая пропускная способность приходится на каждого из них.</a:t>
            </a:r>
          </a:p>
        </p:txBody>
      </p:sp>
    </p:spTree>
    <p:extLst>
      <p:ext uri="{BB962C8B-B14F-4D97-AF65-F5344CB8AC3E}">
        <p14:creationId xmlns:p14="http://schemas.microsoft.com/office/powerpoint/2010/main" val="34189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Беспроводные среды передачи данных</a:t>
            </a:r>
            <a:r>
              <a:rPr lang="en-US" dirty="0"/>
              <a:t/>
            </a:r>
            <a:br>
              <a:rPr lang="en-US" dirty="0"/>
            </a:br>
            <a:r>
              <a:rPr lang="ru-RU" sz="2400"/>
              <a:t> Типы беспроводных сред передачи данных</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2880" y="656423"/>
            <a:ext cx="8878824" cy="4094687"/>
          </a:xfrm>
        </p:spPr>
        <p:txBody>
          <a:bodyPr/>
          <a:lstStyle/>
          <a:p>
            <a:pPr marL="0" algn="l" rtl="0">
              <a:spcBef>
                <a:spcPts val="0"/>
              </a:spcBef>
            </a:pPr>
            <a:r>
              <a:rPr lang="ru-RU" sz="1600" dirty="0">
                <a:solidFill>
                  <a:srgbClr val="000000"/>
                </a:solidFill>
              </a:rPr>
              <a:t>Стандарты IEEE и телекоммуникационные отраслевые стандарты беспроводной передачи </a:t>
            </a:r>
            <a:r>
              <a:rPr lang="ru-RU" sz="1600" dirty="0" smtClean="0">
                <a:solidFill>
                  <a:srgbClr val="000000"/>
                </a:solidFill>
              </a:rPr>
              <a:t>данных</a:t>
            </a:r>
            <a:r>
              <a:rPr lang="en-US" sz="1600" dirty="0" smtClean="0">
                <a:solidFill>
                  <a:srgbClr val="000000"/>
                </a:solidFill>
              </a:rPr>
              <a:t> </a:t>
            </a:r>
            <a:r>
              <a:rPr lang="ru-RU" sz="1600" dirty="0" smtClean="0">
                <a:solidFill>
                  <a:srgbClr val="000000"/>
                </a:solidFill>
              </a:rPr>
              <a:t>охватывают </a:t>
            </a:r>
            <a:r>
              <a:rPr lang="ru-RU" sz="1600" dirty="0">
                <a:solidFill>
                  <a:srgbClr val="000000"/>
                </a:solidFill>
              </a:rPr>
              <a:t>как канальный, так и физический уровни. В каждом из этих стандартов спецификации физического уровня </a:t>
            </a:r>
            <a:r>
              <a:rPr lang="ru-RU" sz="1600" dirty="0" smtClean="0">
                <a:solidFill>
                  <a:srgbClr val="000000"/>
                </a:solidFill>
              </a:rPr>
              <a:t>определяют</a:t>
            </a:r>
            <a:r>
              <a:rPr lang="ru-RU" sz="1600" dirty="0">
                <a:solidFill>
                  <a:srgbClr val="000000"/>
                </a:solidFill>
              </a:rPr>
              <a:t>:</a:t>
            </a:r>
          </a:p>
          <a:p>
            <a:pPr marL="285750" indent="-285750" algn="l" rtl="0">
              <a:buFont typeface="Arial" panose="020B0604020202020204" pitchFamily="34" charset="0"/>
              <a:buChar char="•"/>
            </a:pPr>
            <a:r>
              <a:rPr lang="ru-RU" sz="1500" dirty="0">
                <a:solidFill>
                  <a:srgbClr val="000000"/>
                </a:solidFill>
              </a:rPr>
              <a:t>Кодирование данных с помощью радиосигналов</a:t>
            </a:r>
          </a:p>
          <a:p>
            <a:pPr marL="285750" indent="-285750" algn="l" rtl="0">
              <a:buFont typeface="Arial" panose="020B0604020202020204" pitchFamily="34" charset="0"/>
              <a:buChar char="•"/>
            </a:pPr>
            <a:r>
              <a:rPr lang="ru-RU" sz="1500" dirty="0">
                <a:solidFill>
                  <a:srgbClr val="000000"/>
                </a:solidFill>
              </a:rPr>
              <a:t>Частота и мощность передачи</a:t>
            </a:r>
          </a:p>
          <a:p>
            <a:pPr marL="285750" indent="-285750" algn="l" rtl="0">
              <a:buFont typeface="Arial" panose="020B0604020202020204" pitchFamily="34" charset="0"/>
              <a:buChar char="•"/>
            </a:pPr>
            <a:r>
              <a:rPr lang="ru-RU" sz="1500" dirty="0">
                <a:solidFill>
                  <a:srgbClr val="000000"/>
                </a:solidFill>
              </a:rPr>
              <a:t>Требования к приему и декодированию сигналов</a:t>
            </a:r>
          </a:p>
          <a:p>
            <a:pPr marL="285750" indent="-285750" algn="l" rtl="0">
              <a:buFont typeface="Arial" panose="020B0604020202020204" pitchFamily="34" charset="0"/>
              <a:buChar char="•"/>
            </a:pPr>
            <a:r>
              <a:rPr lang="ru-RU" sz="1500" dirty="0">
                <a:solidFill>
                  <a:srgbClr val="000000"/>
                </a:solidFill>
              </a:rPr>
              <a:t>Проектирование и возведение антенн.</a:t>
            </a:r>
          </a:p>
          <a:p>
            <a:pPr algn="l"/>
            <a:endParaRPr lang="en-US" sz="1600" dirty="0">
              <a:solidFill>
                <a:srgbClr val="000000"/>
              </a:solidFill>
            </a:endParaRPr>
          </a:p>
          <a:p>
            <a:pPr algn="l" rtl="0"/>
            <a:r>
              <a:rPr lang="ru-RU" sz="1600" dirty="0">
                <a:solidFill>
                  <a:srgbClr val="000000"/>
                </a:solidFill>
              </a:rPr>
              <a:t>Стандарты беспроводной передачи данных</a:t>
            </a:r>
          </a:p>
          <a:p>
            <a:pPr marL="285750" indent="-285750" algn="l" rtl="0">
              <a:buFont typeface="Arial" panose="020B0604020202020204" pitchFamily="34" charset="0"/>
              <a:buChar char="•"/>
            </a:pPr>
            <a:r>
              <a:rPr lang="ru-RU" sz="1500" b="1" dirty="0" err="1">
                <a:solidFill>
                  <a:srgbClr val="000000"/>
                </a:solidFill>
              </a:rPr>
              <a:t>Wi-Fi</a:t>
            </a:r>
            <a:r>
              <a:rPr lang="ru-RU" sz="1500" b="1" dirty="0">
                <a:solidFill>
                  <a:srgbClr val="000000"/>
                </a:solidFill>
              </a:rPr>
              <a:t> (IEEE 802.11) </a:t>
            </a:r>
            <a:r>
              <a:rPr lang="ru-RU" sz="1500" dirty="0">
                <a:solidFill>
                  <a:srgbClr val="000000"/>
                </a:solidFill>
              </a:rPr>
              <a:t>— технология беспроводной локальной сети (WLAN)</a:t>
            </a:r>
          </a:p>
          <a:p>
            <a:pPr marL="285750" indent="-285750" algn="l" rtl="0">
              <a:buFont typeface="Arial" panose="020B0604020202020204" pitchFamily="34" charset="0"/>
              <a:buChar char="•"/>
            </a:pPr>
            <a:r>
              <a:rPr lang="ru-RU" sz="1500" b="1" dirty="0" err="1">
                <a:solidFill>
                  <a:srgbClr val="000000"/>
                </a:solidFill>
              </a:rPr>
              <a:t>Bluetooth</a:t>
            </a:r>
            <a:r>
              <a:rPr lang="ru-RU" sz="1500" b="1" dirty="0">
                <a:solidFill>
                  <a:srgbClr val="000000"/>
                </a:solidFill>
              </a:rPr>
              <a:t> (IEEE 802.15) </a:t>
            </a:r>
            <a:r>
              <a:rPr lang="ru-RU" sz="1500" dirty="0">
                <a:solidFill>
                  <a:srgbClr val="000000"/>
                </a:solidFill>
              </a:rPr>
              <a:t>- стандарт беспроводной сети личного кабинета (WPAN)</a:t>
            </a:r>
          </a:p>
          <a:p>
            <a:pPr marL="285750" indent="-285750" algn="l" rtl="0">
              <a:buFont typeface="Arial" panose="020B0604020202020204" pitchFamily="34" charset="0"/>
              <a:buChar char="•"/>
            </a:pPr>
            <a:r>
              <a:rPr lang="ru-RU" sz="1500" b="1" dirty="0" err="1">
                <a:solidFill>
                  <a:srgbClr val="000000"/>
                </a:solidFill>
              </a:rPr>
              <a:t>WiMAX</a:t>
            </a:r>
            <a:r>
              <a:rPr lang="ru-RU" sz="1500" b="1" dirty="0">
                <a:solidFill>
                  <a:srgbClr val="000000"/>
                </a:solidFill>
              </a:rPr>
              <a:t> (IEEE 802.16) </a:t>
            </a:r>
            <a:r>
              <a:rPr lang="ru-RU" sz="1500" dirty="0">
                <a:solidFill>
                  <a:srgbClr val="000000"/>
                </a:solidFill>
              </a:rPr>
              <a:t>— использует топологию «точка-многоточечная» для обеспечения широкополосного беспроводного доступа</a:t>
            </a:r>
          </a:p>
          <a:p>
            <a:pPr marL="285750" indent="-285750" algn="l" rtl="0">
              <a:buFont typeface="Arial" panose="020B0604020202020204" pitchFamily="34" charset="0"/>
              <a:buChar char="•"/>
            </a:pPr>
            <a:r>
              <a:rPr lang="ru-RU" sz="1500" b="1" dirty="0" err="1">
                <a:solidFill>
                  <a:srgbClr val="000000"/>
                </a:solidFill>
              </a:rPr>
              <a:t>Zigbee</a:t>
            </a:r>
            <a:r>
              <a:rPr lang="ru-RU" sz="1500" b="1" dirty="0">
                <a:solidFill>
                  <a:srgbClr val="000000"/>
                </a:solidFill>
              </a:rPr>
              <a:t> (IEEE 802.15.4) </a:t>
            </a:r>
            <a:r>
              <a:rPr lang="ru-RU" sz="1500" dirty="0">
                <a:solidFill>
                  <a:srgbClr val="000000"/>
                </a:solidFill>
              </a:rPr>
              <a:t>— связь с низкой скоростью передачи данных и низким энергопотреблением, в основном для приложений Интернета вещей (</a:t>
            </a:r>
            <a:r>
              <a:rPr lang="ru-RU" sz="1500" dirty="0" err="1">
                <a:solidFill>
                  <a:srgbClr val="000000"/>
                </a:solidFill>
              </a:rPr>
              <a:t>IoT</a:t>
            </a:r>
            <a:r>
              <a:rPr lang="ru-RU" sz="1500" dirty="0">
                <a:solidFill>
                  <a:srgbClr val="000000"/>
                </a:solidFill>
              </a:rPr>
              <a:t>)</a:t>
            </a:r>
          </a:p>
        </p:txBody>
      </p:sp>
    </p:spTree>
    <p:extLst>
      <p:ext uri="{BB962C8B-B14F-4D97-AF65-F5344CB8AC3E}">
        <p14:creationId xmlns:p14="http://schemas.microsoft.com/office/powerpoint/2010/main" val="26660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Беспроводная среда передачи данных</a:t>
            </a:r>
            <a:r>
              <a:rPr lang="en-US" dirty="0"/>
              <a:t/>
            </a:r>
            <a:br>
              <a:rPr lang="en-US" dirty="0"/>
            </a:br>
            <a:r>
              <a:rPr lang="ru-RU" sz="2400"/>
              <a:t>Беспроводная локальная сеть</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128016" y="877330"/>
            <a:ext cx="9015984" cy="3850118"/>
          </a:xfrm>
        </p:spPr>
        <p:txBody>
          <a:bodyPr/>
          <a:lstStyle/>
          <a:p>
            <a:pPr marL="0" indent="0" algn="l" rtl="0"/>
            <a:r>
              <a:rPr lang="ru-RU" sz="1800" dirty="0">
                <a:solidFill>
                  <a:srgbClr val="000000"/>
                </a:solidFill>
              </a:rPr>
              <a:t>Как правило, для создания беспроводной LAN (WLAN) требуются следующие сетевые устройства.</a:t>
            </a:r>
          </a:p>
          <a:p>
            <a:pPr marL="342900" indent="-342900" algn="l" rtl="0">
              <a:buFont typeface="Arial" panose="020B0604020202020204" pitchFamily="34" charset="0"/>
              <a:buChar char="•"/>
            </a:pPr>
            <a:r>
              <a:rPr lang="ru-RU" sz="1800" dirty="0">
                <a:solidFill>
                  <a:srgbClr val="000000"/>
                </a:solidFill>
              </a:rPr>
              <a:t>Беспроводная точка доступа (AP)</a:t>
            </a:r>
            <a:r>
              <a:rPr lang="ru-RU" sz="1800" b="1" dirty="0">
                <a:solidFill>
                  <a:srgbClr val="000000"/>
                </a:solidFill>
              </a:rPr>
              <a:t>: концентрирует беспроводные сигналы от пользователей. Подключается к сетевой инфраструктуре на основе медных кабелей.</a:t>
            </a:r>
          </a:p>
          <a:p>
            <a:pPr marL="342900" indent="-342900" algn="l" rtl="0">
              <a:buFont typeface="Arial" panose="020B0604020202020204" pitchFamily="34" charset="0"/>
              <a:buChar char="•"/>
            </a:pPr>
            <a:r>
              <a:rPr lang="ru-RU" sz="1800" b="1" dirty="0">
                <a:solidFill>
                  <a:srgbClr val="000000"/>
                </a:solidFill>
              </a:rPr>
              <a:t>Беспроводные сетевые платы</a:t>
            </a:r>
            <a:r>
              <a:rPr lang="ru-RU" sz="1800" dirty="0">
                <a:solidFill>
                  <a:srgbClr val="000000"/>
                </a:solidFill>
              </a:rPr>
              <a:t>- обеспечивают возможность беспроводного подключения для каждого узла в сети.</a:t>
            </a:r>
          </a:p>
          <a:p>
            <a:pPr marL="0" indent="0" algn="l" rtl="0"/>
            <a:r>
              <a:rPr lang="ru-RU" sz="1800" dirty="0" smtClean="0">
                <a:solidFill>
                  <a:srgbClr val="000000"/>
                </a:solidFill>
              </a:rPr>
              <a:t>Существует </a:t>
            </a:r>
            <a:r>
              <a:rPr lang="ru-RU" sz="1800" dirty="0">
                <a:solidFill>
                  <a:srgbClr val="000000"/>
                </a:solidFill>
              </a:rPr>
              <a:t>ряд стандартов WLAN. Приобретая беспроводные устройства, следует обращать особое внимание на их </a:t>
            </a:r>
            <a:r>
              <a:rPr lang="ru-RU" sz="1800" dirty="0" smtClean="0">
                <a:solidFill>
                  <a:srgbClr val="000000"/>
                </a:solidFill>
              </a:rPr>
              <a:t>совместимость.</a:t>
            </a:r>
            <a:endParaRPr lang="en-US" sz="1800" dirty="0" smtClean="0">
              <a:solidFill>
                <a:srgbClr val="000000"/>
              </a:solidFill>
            </a:endParaRPr>
          </a:p>
          <a:p>
            <a:pPr marL="0" indent="0" algn="l" rtl="0"/>
            <a:r>
              <a:rPr lang="ru-RU" sz="1800" dirty="0" smtClean="0">
                <a:solidFill>
                  <a:srgbClr val="000000"/>
                </a:solidFill>
              </a:rPr>
              <a:t>Сетевые </a:t>
            </a:r>
            <a:r>
              <a:rPr lang="ru-RU" sz="1800" dirty="0">
                <a:solidFill>
                  <a:srgbClr val="000000"/>
                </a:solidFill>
              </a:rPr>
              <a:t>администраторы должны разрабатывать и применять строгие правила и протоколы безопасности для защиты беспроводных локальных сетей от несанкционированного доступа и потенциального ущерба.</a:t>
            </a:r>
          </a:p>
        </p:txBody>
      </p:sp>
    </p:spTree>
    <p:extLst>
      <p:ext uri="{BB962C8B-B14F-4D97-AF65-F5344CB8AC3E}">
        <p14:creationId xmlns:p14="http://schemas.microsoft.com/office/powerpoint/2010/main" val="13012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996696"/>
          </a:xfrm>
        </p:spPr>
        <p:txBody>
          <a:bodyPr/>
          <a:lstStyle/>
          <a:p>
            <a:pPr rtl="0"/>
            <a:r>
              <a:rPr lang="ru-RU" sz="1600" dirty="0"/>
              <a:t>Беспроводная среда передачи данных </a:t>
            </a:r>
            <a:r>
              <a:rPr lang="en-US" dirty="0"/>
              <a:t/>
            </a:r>
            <a:br>
              <a:rPr lang="en-US" dirty="0"/>
            </a:br>
            <a:r>
              <a:rPr lang="ru-RU" sz="2400" dirty="0" err="1"/>
              <a:t>Packet</a:t>
            </a:r>
            <a:r>
              <a:rPr lang="ru-RU" sz="2400" dirty="0"/>
              <a:t> </a:t>
            </a:r>
            <a:r>
              <a:rPr lang="ru-RU" sz="2400" dirty="0" err="1"/>
              <a:t>Tracer</a:t>
            </a:r>
            <a:r>
              <a:rPr lang="ru-RU" sz="2400" dirty="0"/>
              <a:t>. Подключение проводной и беспроводной локальных сетей</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1179576"/>
            <a:ext cx="8280057" cy="3242158"/>
          </a:xfrm>
        </p:spPr>
        <p:txBody>
          <a:bodyPr/>
          <a:lstStyle/>
          <a:p>
            <a:pPr marL="0" indent="0" algn="l" rtl="0"/>
            <a:r>
              <a:rPr lang="ru-RU" sz="1800" dirty="0">
                <a:solidFill>
                  <a:srgbClr val="000000"/>
                </a:solidFill>
              </a:rPr>
              <a:t>В этом задании </a:t>
            </a:r>
            <a:r>
              <a:rPr lang="ru-RU" sz="1800" dirty="0" err="1">
                <a:solidFill>
                  <a:srgbClr val="000000"/>
                </a:solidFill>
              </a:rPr>
              <a:t>Packet</a:t>
            </a:r>
            <a:r>
              <a:rPr lang="ru-RU" sz="1800" dirty="0">
                <a:solidFill>
                  <a:srgbClr val="000000"/>
                </a:solidFill>
              </a:rPr>
              <a:t> </a:t>
            </a:r>
            <a:r>
              <a:rPr lang="ru-RU" sz="1800" dirty="0" err="1">
                <a:solidFill>
                  <a:srgbClr val="000000"/>
                </a:solidFill>
              </a:rPr>
              <a:t>Tracer</a:t>
            </a:r>
            <a:r>
              <a:rPr lang="ru-RU" sz="1800" dirty="0">
                <a:solidFill>
                  <a:srgbClr val="000000"/>
                </a:solidFill>
              </a:rPr>
              <a:t>:</a:t>
            </a:r>
          </a:p>
          <a:p>
            <a:pPr marL="0" indent="0" algn="l"/>
            <a:endParaRPr lang="en-US" sz="1800" dirty="0">
              <a:solidFill>
                <a:srgbClr val="000000"/>
              </a:solidFill>
            </a:endParaRPr>
          </a:p>
          <a:p>
            <a:pPr marL="342900" indent="-342900" algn="l" rtl="0">
              <a:buFont typeface="Arial" panose="020B0604020202020204" pitchFamily="34" charset="0"/>
              <a:buChar char="•"/>
            </a:pPr>
            <a:r>
              <a:rPr lang="ru-RU" sz="1800" dirty="0">
                <a:solidFill>
                  <a:srgbClr val="000000"/>
                </a:solidFill>
              </a:rPr>
              <a:t>Подключение к облаку</a:t>
            </a:r>
          </a:p>
          <a:p>
            <a:pPr marL="342900" indent="-342900" algn="l" rtl="0">
              <a:buFont typeface="Arial" panose="020B0604020202020204" pitchFamily="34" charset="0"/>
              <a:buChar char="•"/>
            </a:pPr>
            <a:r>
              <a:rPr lang="ru-RU" sz="1800" dirty="0">
                <a:solidFill>
                  <a:srgbClr val="000000"/>
                </a:solidFill>
              </a:rPr>
              <a:t>Подключение к маршрутизатору</a:t>
            </a:r>
          </a:p>
          <a:p>
            <a:pPr marL="342900" indent="-342900" algn="l" rtl="0">
              <a:buFont typeface="Arial" panose="020B0604020202020204" pitchFamily="34" charset="0"/>
              <a:buChar char="•"/>
            </a:pPr>
            <a:r>
              <a:rPr lang="ru-RU" sz="1800" dirty="0" smtClean="0">
                <a:solidFill>
                  <a:srgbClr val="000000"/>
                </a:solidFill>
              </a:rPr>
              <a:t>Подключение устройств</a:t>
            </a:r>
            <a:endParaRPr lang="ru-RU" sz="1800" dirty="0">
              <a:solidFill>
                <a:srgbClr val="000000"/>
              </a:solidFill>
            </a:endParaRPr>
          </a:p>
          <a:p>
            <a:pPr marL="342900" indent="-342900" algn="l" rtl="0">
              <a:buFont typeface="Arial" panose="020B0604020202020204" pitchFamily="34" charset="0"/>
              <a:buChar char="•"/>
            </a:pPr>
            <a:r>
              <a:rPr lang="ru-RU" sz="1800" dirty="0">
                <a:solidFill>
                  <a:srgbClr val="000000"/>
                </a:solidFill>
              </a:rPr>
              <a:t>Проверка подключений</a:t>
            </a:r>
          </a:p>
          <a:p>
            <a:pPr marL="342900" indent="-342900" algn="l" rtl="0">
              <a:buFont typeface="Arial" panose="020B0604020202020204" pitchFamily="34" charset="0"/>
              <a:buChar char="•"/>
            </a:pPr>
            <a:r>
              <a:rPr lang="ru-RU" sz="1800" dirty="0">
                <a:solidFill>
                  <a:srgbClr val="000000"/>
                </a:solidFill>
              </a:rPr>
              <a:t>Изучение физической топологии</a:t>
            </a:r>
          </a:p>
          <a:p>
            <a:pPr marL="0" indent="0" algn="l"/>
            <a:endParaRPr lang="en-US" sz="1800" dirty="0">
              <a:solidFill>
                <a:srgbClr val="000000"/>
              </a:solidFill>
            </a:endParaRPr>
          </a:p>
        </p:txBody>
      </p:sp>
    </p:spTree>
    <p:extLst>
      <p:ext uri="{BB962C8B-B14F-4D97-AF65-F5344CB8AC3E}">
        <p14:creationId xmlns:p14="http://schemas.microsoft.com/office/powerpoint/2010/main" val="20749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1152144"/>
          </a:xfrm>
        </p:spPr>
        <p:txBody>
          <a:bodyPr/>
          <a:lstStyle/>
          <a:p>
            <a:pPr rtl="0"/>
            <a:r>
              <a:rPr lang="ru-RU" sz="1600" dirty="0"/>
              <a:t>Беспроводная среда передачи данных</a:t>
            </a:r>
            <a:r>
              <a:rPr lang="en-US" dirty="0"/>
              <a:t/>
            </a:r>
            <a:br>
              <a:rPr lang="en-US" dirty="0"/>
            </a:br>
            <a:r>
              <a:rPr lang="ru-RU" sz="2400" dirty="0" smtClean="0"/>
              <a:t>Лабораторная </a:t>
            </a:r>
            <a:r>
              <a:rPr lang="ru-RU" sz="2400" dirty="0"/>
              <a:t>работа. Просмотр данных о сетевой интерфейсной плате для проводной и беспроводной сети</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1408176"/>
            <a:ext cx="8280057" cy="3013558"/>
          </a:xfrm>
        </p:spPr>
        <p:txBody>
          <a:bodyPr/>
          <a:lstStyle/>
          <a:p>
            <a:pPr marL="0" indent="0" algn="l" rtl="0"/>
            <a:r>
              <a:rPr lang="ru-RU" sz="1800" dirty="0">
                <a:solidFill>
                  <a:srgbClr val="000000"/>
                </a:solidFill>
              </a:rPr>
              <a:t>В этой лабораторной работе вы выполните следующие задачи.</a:t>
            </a:r>
          </a:p>
          <a:p>
            <a:pPr marL="0" indent="0" algn="l"/>
            <a:endParaRPr lang="en-US" sz="1800" dirty="0">
              <a:solidFill>
                <a:srgbClr val="000000"/>
              </a:solidFill>
            </a:endParaRPr>
          </a:p>
          <a:p>
            <a:pPr marL="342900" indent="-342900" algn="l" rtl="0">
              <a:buFont typeface="Arial" panose="020B0604020202020204" pitchFamily="34" charset="0"/>
              <a:buChar char="•"/>
            </a:pPr>
            <a:r>
              <a:rPr lang="ru-RU" sz="1800" dirty="0">
                <a:solidFill>
                  <a:srgbClr val="000000"/>
                </a:solidFill>
              </a:rPr>
              <a:t>Определение и изменение параметров сетевых интерфейсных плат компьютера</a:t>
            </a:r>
          </a:p>
          <a:p>
            <a:pPr marL="342900" indent="-342900" algn="l" rtl="0">
              <a:buFont typeface="Arial" panose="020B0604020202020204" pitchFamily="34" charset="0"/>
              <a:buChar char="•"/>
            </a:pPr>
            <a:r>
              <a:rPr lang="ru-RU" sz="1800" dirty="0">
                <a:solidFill>
                  <a:srgbClr val="000000"/>
                </a:solidFill>
              </a:rPr>
              <a:t>определение значков сети на панели задач и их использование.</a:t>
            </a:r>
          </a:p>
          <a:p>
            <a:pPr marL="0" indent="0" algn="l"/>
            <a:endParaRPr lang="en-US" sz="1800" dirty="0">
              <a:solidFill>
                <a:srgbClr val="000000"/>
              </a:solidFill>
            </a:endParaRPr>
          </a:p>
        </p:txBody>
      </p:sp>
    </p:spTree>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ru-RU">
                <a:solidFill>
                  <a:schemeClr val="accent5">
                    <a:lumMod val="40000"/>
                    <a:lumOff val="60000"/>
                  </a:schemeClr>
                </a:solidFill>
              </a:rPr>
              <a:t>4.7 Практика и контрольная работа модуля</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ru-RU" sz="1400">
                <a:latin typeface="Arial" charset="0"/>
              </a:rPr>
              <a:t>Практика и контрольная работа модуля </a:t>
            </a:r>
            <a:r>
              <a:rPr lang="en-US" dirty="0">
                <a:latin typeface="Arial" charset="0"/>
              </a:rPr>
              <a:t/>
            </a:r>
            <a:br>
              <a:rPr lang="en-US" dirty="0">
                <a:latin typeface="Arial" charset="0"/>
              </a:rPr>
            </a:br>
            <a:r>
              <a:rPr lang="ru-RU">
                <a:latin typeface="Arial" charset="0"/>
              </a:rPr>
              <a:t>Что я изучил в этом модуле?</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73037" indent="-342900" rtl="0">
              <a:spcBef>
                <a:spcPts val="0"/>
              </a:spcBef>
              <a:spcAft>
                <a:spcPts val="0"/>
              </a:spcAft>
              <a:buFont typeface="Arial" panose="020B0604020202020204" pitchFamily="34" charset="0"/>
              <a:buChar char="•"/>
            </a:pPr>
            <a:r>
              <a:rPr lang="ru-RU" sz="1600" dirty="0"/>
              <a:t>Чтобы получить возможность обмениваться данными по проводной или беспроводной сети, в первую очередь необходимо установить физическое подключение к локальной сети. </a:t>
            </a:r>
          </a:p>
          <a:p>
            <a:pPr marL="173037" indent="-342900" rtl="0">
              <a:spcBef>
                <a:spcPts val="0"/>
              </a:spcBef>
              <a:spcAft>
                <a:spcPts val="0"/>
              </a:spcAft>
              <a:buFont typeface="Arial" panose="020B0604020202020204" pitchFamily="34" charset="0"/>
              <a:buChar char="•"/>
            </a:pPr>
            <a:r>
              <a:rPr lang="ru-RU" sz="1600" dirty="0"/>
              <a:t>Физический уровень состоит из электронных схем, средств подключения и разъемов, разрабатываемых инженерами. </a:t>
            </a:r>
          </a:p>
          <a:p>
            <a:pPr marL="173037" indent="-342900" rtl="0">
              <a:spcBef>
                <a:spcPts val="0"/>
              </a:spcBef>
              <a:spcAft>
                <a:spcPts val="0"/>
              </a:spcAft>
              <a:buFont typeface="Arial" panose="020B0604020202020204" pitchFamily="34" charset="0"/>
              <a:buChar char="•"/>
            </a:pPr>
            <a:r>
              <a:rPr lang="ru-RU" sz="1600" dirty="0"/>
              <a:t>Стандарты физического уровня касаются трех функциональных областей: физических компонентов, методов кодирования кадров и способов передачи сигналов. </a:t>
            </a:r>
          </a:p>
          <a:p>
            <a:pPr marL="173037" indent="-342900" rtl="0">
              <a:spcBef>
                <a:spcPts val="0"/>
              </a:spcBef>
              <a:spcAft>
                <a:spcPts val="0"/>
              </a:spcAft>
              <a:buFont typeface="Arial" panose="020B0604020202020204" pitchFamily="34" charset="0"/>
              <a:buChar char="•"/>
            </a:pPr>
            <a:r>
              <a:rPr lang="ru-RU" sz="1600" dirty="0"/>
              <a:t>Три типа медных кабелей: UTP, STP и коаксиальный кабель (</a:t>
            </a:r>
            <a:r>
              <a:rPr lang="ru-RU" sz="1600" dirty="0" err="1"/>
              <a:t>coax</a:t>
            </a:r>
            <a:r>
              <a:rPr lang="ru-RU" sz="1600" dirty="0"/>
              <a:t>). </a:t>
            </a:r>
          </a:p>
          <a:p>
            <a:pPr marL="173037" indent="-342900" rtl="0">
              <a:spcBef>
                <a:spcPts val="0"/>
              </a:spcBef>
              <a:spcAft>
                <a:spcPts val="0"/>
              </a:spcAft>
              <a:buFont typeface="Arial" panose="020B0604020202020204" pitchFamily="34" charset="0"/>
              <a:buChar char="•"/>
            </a:pPr>
            <a:r>
              <a:rPr lang="ru-RU" sz="1600" dirty="0"/>
              <a:t>Кабели UTP соответствуют требованиям стандартов, совместно выработанных организациями TIA и EIA. Электрические характеристики медных кабелей определяются Институтом инженеров по электротехнике и электронике (IEEE). </a:t>
            </a:r>
          </a:p>
          <a:p>
            <a:pPr marL="173037" indent="-342900" rtl="0">
              <a:spcBef>
                <a:spcPts val="0"/>
              </a:spcBef>
              <a:spcAft>
                <a:spcPts val="0"/>
              </a:spcAft>
              <a:buFont typeface="Arial" panose="020B0604020202020204" pitchFamily="34" charset="0"/>
              <a:buChar char="•"/>
            </a:pPr>
            <a:r>
              <a:rPr lang="ru-RU" sz="1600" dirty="0"/>
              <a:t>Основными типами кабелей, получаемыми с помощью определенных соглашений о проводке, являются прямой </a:t>
            </a:r>
            <a:r>
              <a:rPr lang="ru-RU" sz="1600" dirty="0" err="1"/>
              <a:t>Ethernet</a:t>
            </a:r>
            <a:r>
              <a:rPr lang="ru-RU" sz="1600" dirty="0"/>
              <a:t> и перекрестный </a:t>
            </a:r>
            <a:r>
              <a:rPr lang="ru-RU" sz="1600" dirty="0" err="1"/>
              <a:t>Ethernet</a:t>
            </a:r>
            <a:r>
              <a:rPr lang="ru-RU" sz="1600" dirty="0"/>
              <a:t>. </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ru-RU" sz="1400">
                <a:latin typeface="Arial" charset="0"/>
              </a:rPr>
              <a:t>Практика и контрольная работа модуля </a:t>
            </a:r>
            <a:r>
              <a:rPr lang="en-US" dirty="0">
                <a:latin typeface="Arial" charset="0"/>
              </a:rPr>
              <a:t/>
            </a:r>
            <a:br>
              <a:rPr lang="en-US" dirty="0">
                <a:latin typeface="Arial" charset="0"/>
              </a:rPr>
            </a:br>
            <a:r>
              <a:rPr lang="ru-RU">
                <a:latin typeface="Arial" charset="0"/>
              </a:rPr>
              <a:t> Что я изучил в этом модуле? (Продолжение)</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ru-RU" sz="1600"/>
              <a:t>Оптоволоконные кабели позволяют передавать данные на большие расстояния и с более высокой пропускной способностью, чем другие средства сетевого подключения. </a:t>
            </a:r>
          </a:p>
          <a:p>
            <a:pPr rtl="0">
              <a:spcBef>
                <a:spcPts val="0"/>
              </a:spcBef>
              <a:spcAft>
                <a:spcPts val="0"/>
              </a:spcAft>
              <a:buFont typeface="Arial" panose="020B0604020202020204" pitchFamily="34" charset="0"/>
              <a:buChar char="•"/>
            </a:pPr>
            <a:r>
              <a:rPr lang="ru-RU" sz="1600"/>
              <a:t>Существует четыре типа волоконно-оптических разъемов: ST, SC, LC и двухуровневый многомодовый LC. </a:t>
            </a:r>
          </a:p>
          <a:p>
            <a:pPr rtl="0">
              <a:spcBef>
                <a:spcPts val="0"/>
              </a:spcBef>
              <a:spcAft>
                <a:spcPts val="0"/>
              </a:spcAft>
              <a:buFont typeface="Arial" panose="020B0604020202020204" pitchFamily="34" charset="0"/>
              <a:buChar char="•"/>
            </a:pPr>
            <a:r>
              <a:rPr lang="ru-RU" sz="1600"/>
              <a:t>Волоконно-оптические патч-корды включают многомодовый SC-SC, одномодовый LC-LC, многомодовый ST-LC и одномодовый SC-ST. </a:t>
            </a:r>
          </a:p>
          <a:p>
            <a:pPr rtl="0">
              <a:spcBef>
                <a:spcPts val="0"/>
              </a:spcBef>
              <a:spcAft>
                <a:spcPts val="0"/>
              </a:spcAft>
              <a:buFont typeface="Arial" panose="020B0604020202020204" pitchFamily="34" charset="0"/>
              <a:buChar char="•"/>
            </a:pPr>
            <a:r>
              <a:rPr lang="ru-RU" sz="1600"/>
              <a:t>Средства беспроводного подключения обеспечивают передачу двоичных разрядов данных в виде электромагнитных сигналов радиочастотного или микроволнового диапазона. Беспроводная связь имеет некоторые ограничения, включая область покрытия, помехи, безопасность и проблемы, возникающие с любым общим носителем. </a:t>
            </a:r>
          </a:p>
          <a:p>
            <a:pPr rtl="0">
              <a:spcBef>
                <a:spcPts val="0"/>
              </a:spcBef>
              <a:spcAft>
                <a:spcPts val="0"/>
              </a:spcAft>
              <a:buFont typeface="Arial" panose="020B0604020202020204" pitchFamily="34" charset="0"/>
              <a:buChar char="•"/>
            </a:pPr>
            <a:r>
              <a:rPr lang="ru-RU" sz="1600"/>
              <a:t>Стандарты беспроводной связи включают следующие: Wi-Fi (IEEE 802.11), Bluetooth (IEEE 802.15), WiMAX (IEEE 802.16) и Zigbee (IEEE 802.15.4). </a:t>
            </a:r>
          </a:p>
          <a:p>
            <a:pPr rtl="0">
              <a:spcBef>
                <a:spcPts val="0"/>
              </a:spcBef>
              <a:spcAft>
                <a:spcPts val="0"/>
              </a:spcAft>
              <a:buFont typeface="Arial" panose="020B0604020202020204" pitchFamily="34" charset="0"/>
              <a:buChar char="•"/>
            </a:pPr>
            <a:r>
              <a:rPr lang="ru-RU" sz="1600"/>
              <a:t>Для беспроводной локальной сети (WLAN) требуется беспроводная точка доступа и беспроводные сетевые адаптеры.</a:t>
            </a:r>
          </a:p>
          <a:p>
            <a:endParaRPr lang="en-US" sz="12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ru-RU">
                <a:solidFill>
                  <a:schemeClr val="accent5">
                    <a:lumMod val="40000"/>
                    <a:lumOff val="60000"/>
                  </a:schemeClr>
                </a:solidFill>
              </a:rPr>
              <a:t>4.8 Резюме</a:t>
            </a:r>
          </a:p>
        </p:txBody>
      </p:sp>
    </p:spTree>
    <p:custDataLst>
      <p:tags r:id="rId1"/>
    </p:custDataLst>
    <p:extLst>
      <p:ext uri="{BB962C8B-B14F-4D97-AF65-F5344CB8AC3E}">
        <p14:creationId xmlns:p14="http://schemas.microsoft.com/office/powerpoint/2010/main" val="364248008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r>
              <a:rPr lang="ru-RU" dirty="0"/>
              <a:t>«Проверьте свое понимание темы»</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ru-RU" sz="1400" dirty="0"/>
              <a:t>Упражнения «Проверьте свое понимание темы» предназначены для того, чтобы ученики могли быстро определить, поняли ли они содержание темы и могут ли они переходить к следующей, или им нужно вернуться и пересмотреть текущую тему.</a:t>
            </a:r>
          </a:p>
          <a:p>
            <a:pPr>
              <a:spcBef>
                <a:spcPct val="30000"/>
              </a:spcBef>
              <a:buFont typeface="Arial" panose="020B0604020202020204" pitchFamily="34" charset="0"/>
              <a:buChar char="•"/>
            </a:pPr>
            <a:r>
              <a:rPr lang="ru-RU" sz="1400" dirty="0"/>
              <a:t>Упражнения «Проверьте свое понимание темы» </a:t>
            </a:r>
            <a:r>
              <a:rPr lang="ru-RU" sz="1400" b="1" i="1" dirty="0"/>
              <a:t>не влияют </a:t>
            </a:r>
            <a:r>
              <a:rPr lang="ru-RU" sz="1400" dirty="0"/>
              <a:t>на оценки учащихся.</a:t>
            </a:r>
          </a:p>
          <a:p>
            <a:pPr>
              <a:spcBef>
                <a:spcPct val="30000"/>
              </a:spcBef>
              <a:buFont typeface="Arial" panose="020B0604020202020204" pitchFamily="34" charset="0"/>
              <a:buChar char="•"/>
            </a:pPr>
            <a:r>
              <a:rPr lang="ru-RU" sz="1400" dirty="0"/>
              <a:t>Для этих упражнений нет отдельных слайдов в презентации для инструкторов. Они перечислены в области заметок слайда перед их началом.</a:t>
            </a:r>
            <a:endParaRPr lang="en-US" dirty="0"/>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812700090"/>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ru-RU" sz="1400">
                <a:latin typeface="Arial" charset="0"/>
              </a:rPr>
              <a:t>Практика модуля и тест</a:t>
            </a:r>
            <a:r>
              <a:rPr lang="en-US" dirty="0">
                <a:latin typeface="Arial" charset="0"/>
              </a:rPr>
              <a:t/>
            </a:r>
            <a:br>
              <a:rPr lang="en-US" dirty="0">
                <a:latin typeface="Arial" charset="0"/>
              </a:rPr>
            </a:br>
            <a:r>
              <a:rPr lang="ru-RU">
                <a:latin typeface="Arial" charset="0"/>
              </a:rPr>
              <a:t>Packet Tracer — подключение физического уровня</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0" indent="0" rtl="0">
              <a:spcBef>
                <a:spcPts val="0"/>
              </a:spcBef>
              <a:spcAft>
                <a:spcPts val="0"/>
              </a:spcAft>
              <a:buNone/>
            </a:pPr>
            <a:r>
              <a:rPr lang="ru-RU" dirty="0"/>
              <a:t>В этом задании </a:t>
            </a:r>
            <a:r>
              <a:rPr lang="ru-RU" dirty="0" err="1"/>
              <a:t>Packet</a:t>
            </a:r>
            <a:r>
              <a:rPr lang="ru-RU" dirty="0"/>
              <a:t> </a:t>
            </a:r>
            <a:r>
              <a:rPr lang="ru-RU" dirty="0" err="1"/>
              <a:t>Tracer</a:t>
            </a:r>
            <a:r>
              <a:rPr lang="ru-RU" dirty="0"/>
              <a:t>:</a:t>
            </a:r>
          </a:p>
          <a:p>
            <a:pPr marL="0" indent="0">
              <a:spcBef>
                <a:spcPts val="0"/>
              </a:spcBef>
              <a:spcAft>
                <a:spcPts val="0"/>
              </a:spcAft>
              <a:buNone/>
            </a:pPr>
            <a:endParaRPr lang="en-US" dirty="0"/>
          </a:p>
          <a:p>
            <a:pPr rtl="0">
              <a:buFont typeface="Arial" panose="020B0604020202020204" pitchFamily="34" charset="0"/>
              <a:buChar char="•"/>
            </a:pPr>
            <a:r>
              <a:rPr lang="ru-RU" dirty="0"/>
              <a:t>Определение физических характеристик межсетевых устройств</a:t>
            </a:r>
          </a:p>
          <a:p>
            <a:pPr rtl="0">
              <a:buFont typeface="Arial" panose="020B0604020202020204" pitchFamily="34" charset="0"/>
              <a:buChar char="•"/>
            </a:pPr>
            <a:r>
              <a:rPr lang="ru-RU" dirty="0"/>
              <a:t>Выбор подходящих модулей для подключения</a:t>
            </a:r>
          </a:p>
          <a:p>
            <a:pPr rtl="0">
              <a:buFont typeface="Arial" panose="020B0604020202020204" pitchFamily="34" charset="0"/>
              <a:buChar char="•"/>
            </a:pPr>
            <a:r>
              <a:rPr lang="ru-RU" dirty="0"/>
              <a:t>Подключение устройств</a:t>
            </a:r>
          </a:p>
          <a:p>
            <a:pPr rtl="0">
              <a:buFont typeface="Arial" panose="020B0604020202020204" pitchFamily="34" charset="0"/>
              <a:buChar char="•"/>
            </a:pPr>
            <a:r>
              <a:rPr lang="ru-RU" dirty="0"/>
              <a:t>Проверка </a:t>
            </a:r>
            <a:r>
              <a:rPr lang="ru-RU" dirty="0" smtClean="0"/>
              <a:t>подключения</a:t>
            </a:r>
            <a:endParaRPr lang="ru-RU" dirty="0"/>
          </a:p>
          <a:p>
            <a:pPr marL="0" indent="0">
              <a:buNone/>
            </a:pPr>
            <a:endParaRPr lang="en-US" sz="1200" dirty="0"/>
          </a:p>
        </p:txBody>
      </p:sp>
    </p:spTree>
    <p:custDataLst>
      <p:tags r:id="rId1"/>
    </p:custDataLst>
    <p:extLst>
      <p:ext uri="{BB962C8B-B14F-4D97-AF65-F5344CB8AC3E}">
        <p14:creationId xmlns:p14="http://schemas.microsoft.com/office/powerpoint/2010/main" val="1352804588"/>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r>
              <a:rPr lang="ru-RU" sz="1400" dirty="0" smtClean="0">
                <a:latin typeface="Arial" charset="0"/>
              </a:rPr>
              <a:t>Модуль </a:t>
            </a:r>
            <a:r>
              <a:rPr lang="ru-RU" sz="1400" dirty="0">
                <a:latin typeface="Arial" charset="0"/>
              </a:rPr>
              <a:t>4: </a:t>
            </a:r>
            <a:r>
              <a:rPr lang="ru-RU" sz="1400" dirty="0" smtClean="0">
                <a:latin typeface="Arial" charset="0"/>
              </a:rPr>
              <a:t>Физический уровень</a:t>
            </a:r>
            <a:r>
              <a:rPr lang="en-US" dirty="0">
                <a:latin typeface="Arial" charset="0"/>
              </a:rPr>
              <a:t/>
            </a:r>
            <a:br>
              <a:rPr lang="en-US" dirty="0">
                <a:latin typeface="Arial" charset="0"/>
              </a:rPr>
            </a:br>
            <a:r>
              <a:rPr lang="ru-RU" dirty="0">
                <a:latin typeface="Arial" charset="0"/>
              </a:rPr>
              <a:t>Новые термины и команды</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817300588"/>
              </p:ext>
            </p:extLst>
          </p:nvPr>
        </p:nvGraphicFramePr>
        <p:xfrm>
          <a:off x="144463" y="798513"/>
          <a:ext cx="8853486" cy="350520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rtl="0">
                        <a:buFont typeface="Arial" panose="020B0604020202020204" pitchFamily="34" charset="0"/>
                        <a:buChar char="•"/>
                      </a:pPr>
                      <a:r>
                        <a:rPr lang="ru-RU" b="0">
                          <a:solidFill>
                            <a:srgbClr val="000000"/>
                          </a:solidFill>
                        </a:rPr>
                        <a:t>Telecommunications Industry Association/Electronic Industries Association (TIA/EIA)</a:t>
                      </a:r>
                    </a:p>
                    <a:p>
                      <a:pPr marL="285750" indent="-285750" rtl="0">
                        <a:buFont typeface="Arial" panose="020B0604020202020204" pitchFamily="34" charset="0"/>
                        <a:buChar char="•"/>
                      </a:pPr>
                      <a:r>
                        <a:rPr lang="ru-RU" b="0">
                          <a:solidFill>
                            <a:srgbClr val="000000"/>
                          </a:solidFill>
                        </a:rPr>
                        <a:t>latency</a:t>
                      </a:r>
                    </a:p>
                    <a:p>
                      <a:pPr marL="285750" indent="-285750" rtl="0">
                        <a:buFont typeface="Arial" panose="020B0604020202020204" pitchFamily="34" charset="0"/>
                        <a:buChar char="•"/>
                      </a:pPr>
                      <a:r>
                        <a:rPr lang="ru-RU" b="0">
                          <a:solidFill>
                            <a:srgbClr val="000000"/>
                          </a:solidFill>
                        </a:rPr>
                        <a:t>throughput</a:t>
                      </a:r>
                    </a:p>
                    <a:p>
                      <a:pPr marL="285750" indent="-285750" rtl="0">
                        <a:buFont typeface="Arial" panose="020B0604020202020204" pitchFamily="34" charset="0"/>
                        <a:buChar char="•"/>
                      </a:pPr>
                      <a:r>
                        <a:rPr lang="ru-RU" b="0">
                          <a:solidFill>
                            <a:srgbClr val="000000"/>
                          </a:solidFill>
                        </a:rPr>
                        <a:t>goodput</a:t>
                      </a:r>
                    </a:p>
                    <a:p>
                      <a:pPr marL="285750" indent="-285750" rtl="0">
                        <a:buFont typeface="Arial" panose="020B0604020202020204" pitchFamily="34" charset="0"/>
                        <a:buChar char="•"/>
                      </a:pPr>
                      <a:r>
                        <a:rPr lang="ru-RU" b="0">
                          <a:solidFill>
                            <a:srgbClr val="000000"/>
                          </a:solidFill>
                        </a:rPr>
                        <a:t>Electromagnetic interference (EMI) </a:t>
                      </a:r>
                    </a:p>
                    <a:p>
                      <a:pPr marL="285750" indent="-285750" rtl="0">
                        <a:buFont typeface="Arial" panose="020B0604020202020204" pitchFamily="34" charset="0"/>
                        <a:buChar char="•"/>
                      </a:pPr>
                      <a:r>
                        <a:rPr lang="ru-RU" b="0">
                          <a:solidFill>
                            <a:srgbClr val="000000"/>
                          </a:solidFill>
                        </a:rPr>
                        <a:t>Radio frequency interference (RFI)</a:t>
                      </a:r>
                    </a:p>
                    <a:p>
                      <a:pPr marL="285750" indent="-285750" rtl="0">
                        <a:buFont typeface="Arial" panose="020B0604020202020204" pitchFamily="34" charset="0"/>
                        <a:buChar char="•"/>
                      </a:pPr>
                      <a:r>
                        <a:rPr lang="ru-RU" b="0">
                          <a:solidFill>
                            <a:srgbClr val="000000"/>
                          </a:solidFill>
                        </a:rPr>
                        <a:t>Crosstalk</a:t>
                      </a:r>
                    </a:p>
                    <a:p>
                      <a:pPr marL="285750" indent="-285750" rtl="0">
                        <a:buFont typeface="Arial" panose="020B0604020202020204" pitchFamily="34" charset="0"/>
                        <a:buChar char="•"/>
                      </a:pPr>
                      <a:r>
                        <a:rPr lang="ru-RU" b="0">
                          <a:solidFill>
                            <a:srgbClr val="000000"/>
                          </a:solidFill>
                        </a:rPr>
                        <a:t>Unshielded Twisted Pair (UTP)</a:t>
                      </a:r>
                    </a:p>
                    <a:p>
                      <a:pPr marL="285750" indent="-285750" rtl="0">
                        <a:buFont typeface="Arial" panose="020B0604020202020204" pitchFamily="34" charset="0"/>
                        <a:buChar char="•"/>
                      </a:pPr>
                      <a:r>
                        <a:rPr lang="ru-RU" b="0">
                          <a:solidFill>
                            <a:srgbClr val="000000"/>
                          </a:solidFill>
                        </a:rPr>
                        <a:t>Shielded Twisted Pair (STP)</a:t>
                      </a:r>
                    </a:p>
                    <a:p>
                      <a:pPr marL="285750" indent="-285750" rtl="0">
                        <a:buFont typeface="Arial" panose="020B0604020202020204" pitchFamily="34" charset="0"/>
                        <a:buChar char="•"/>
                      </a:pPr>
                      <a:r>
                        <a:rPr lang="ru-RU" b="0">
                          <a:solidFill>
                            <a:srgbClr val="000000"/>
                          </a:solidFill>
                        </a:rPr>
                        <a:t>Coaxial cable</a:t>
                      </a:r>
                    </a:p>
                    <a:p>
                      <a:pPr marL="285750" indent="-285750" rtl="0">
                        <a:buFont typeface="Arial" panose="020B0604020202020204" pitchFamily="34" charset="0"/>
                        <a:buChar char="•"/>
                      </a:pPr>
                      <a:r>
                        <a:rPr lang="ru-RU" b="0">
                          <a:solidFill>
                            <a:srgbClr val="000000"/>
                          </a:solidFill>
                        </a:rPr>
                        <a:t>RJ-45</a:t>
                      </a:r>
                    </a:p>
                    <a:p>
                      <a:pPr marL="285750" indent="-285750" rtl="0">
                        <a:buFont typeface="Arial" panose="020B0604020202020204" pitchFamily="34" charset="0"/>
                        <a:buChar char="•"/>
                      </a:pPr>
                      <a:r>
                        <a:rPr lang="ru-RU" b="0">
                          <a:solidFill>
                            <a:srgbClr val="000000"/>
                          </a:solidFill>
                        </a:rPr>
                        <a:t>Cancellation</a:t>
                      </a:r>
                    </a:p>
                    <a:p>
                      <a:pPr marL="285750" indent="-285750" rtl="0">
                        <a:buFont typeface="Arial" panose="020B0604020202020204" pitchFamily="34" charset="0"/>
                        <a:buChar char="•"/>
                      </a:pPr>
                      <a:r>
                        <a:rPr lang="ru-RU" b="0">
                          <a:solidFill>
                            <a:srgbClr val="000000"/>
                          </a:solidFill>
                        </a:rPr>
                        <a:t>TIA/EIA-568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rtl="0">
                        <a:buFont typeface="Arial" panose="020B0604020202020204" pitchFamily="34" charset="0"/>
                        <a:buChar char="•"/>
                      </a:pPr>
                      <a:r>
                        <a:rPr lang="ru-RU" b="0">
                          <a:solidFill>
                            <a:srgbClr val="000000"/>
                          </a:solidFill>
                        </a:rPr>
                        <a:t>Ethernet Straight-through</a:t>
                      </a:r>
                    </a:p>
                    <a:p>
                      <a:pPr marL="285750" indent="-285750" rtl="0">
                        <a:buFont typeface="Arial" panose="020B0604020202020204" pitchFamily="34" charset="0"/>
                        <a:buChar char="•"/>
                      </a:pPr>
                      <a:r>
                        <a:rPr lang="ru-RU" b="0">
                          <a:solidFill>
                            <a:srgbClr val="000000"/>
                          </a:solidFill>
                        </a:rPr>
                        <a:t>Ethernet crossover</a:t>
                      </a:r>
                    </a:p>
                    <a:p>
                      <a:pPr marL="285750" indent="-285750" rtl="0">
                        <a:buFont typeface="Arial" panose="020B0604020202020204" pitchFamily="34" charset="0"/>
                        <a:buChar char="•"/>
                      </a:pPr>
                      <a:r>
                        <a:rPr lang="ru-RU" b="0">
                          <a:solidFill>
                            <a:srgbClr val="000000"/>
                          </a:solidFill>
                        </a:rPr>
                        <a:t>Rollover</a:t>
                      </a:r>
                    </a:p>
                    <a:p>
                      <a:pPr marL="285750" indent="-285750" rtl="0">
                        <a:buFont typeface="Arial" panose="020B0604020202020204" pitchFamily="34" charset="0"/>
                        <a:buChar char="•"/>
                      </a:pPr>
                      <a:r>
                        <a:rPr lang="ru-RU" b="0">
                          <a:solidFill>
                            <a:srgbClr val="000000"/>
                          </a:solidFill>
                        </a:rPr>
                        <a:t>Single-Mode Fiber (SMF)</a:t>
                      </a:r>
                    </a:p>
                    <a:p>
                      <a:pPr marL="285750" indent="-285750" rtl="0">
                        <a:buFont typeface="Arial" panose="020B0604020202020204" pitchFamily="34" charset="0"/>
                        <a:buChar char="•"/>
                      </a:pPr>
                      <a:r>
                        <a:rPr lang="ru-RU" b="0">
                          <a:solidFill>
                            <a:srgbClr val="000000"/>
                          </a:solidFill>
                        </a:rPr>
                        <a:t>Multimode (MMF)</a:t>
                      </a:r>
                    </a:p>
                    <a:p>
                      <a:pPr marL="285750" indent="-285750" rtl="0">
                        <a:buFont typeface="Arial" panose="020B0604020202020204" pitchFamily="34" charset="0"/>
                        <a:buChar char="•"/>
                      </a:pPr>
                      <a:r>
                        <a:rPr lang="ru-RU" b="0">
                          <a:solidFill>
                            <a:srgbClr val="000000"/>
                          </a:solidFill>
                        </a:rPr>
                        <a:t>Straight-tip (ST) Connectors</a:t>
                      </a:r>
                    </a:p>
                    <a:p>
                      <a:pPr marL="285750" indent="-285750" rtl="0">
                        <a:buFont typeface="Arial" panose="020B0604020202020204" pitchFamily="34" charset="0"/>
                        <a:buChar char="•"/>
                      </a:pPr>
                      <a:r>
                        <a:rPr lang="ru-RU" b="0">
                          <a:solidFill>
                            <a:srgbClr val="000000"/>
                          </a:solidFill>
                        </a:rPr>
                        <a:t>Subscriber Connector (SC) Connectors</a:t>
                      </a:r>
                    </a:p>
                    <a:p>
                      <a:pPr marL="285750" indent="-285750" rtl="0">
                        <a:buFont typeface="Arial" panose="020B0604020202020204" pitchFamily="34" charset="0"/>
                        <a:buChar char="•"/>
                      </a:pPr>
                      <a:r>
                        <a:rPr lang="ru-RU" b="0">
                          <a:solidFill>
                            <a:srgbClr val="000000"/>
                          </a:solidFill>
                        </a:rPr>
                        <a:t>Lucent Connector (LC) Simplex Connectors</a:t>
                      </a:r>
                    </a:p>
                    <a:p>
                      <a:pPr marL="285750" indent="-285750" rtl="0">
                        <a:buFont typeface="Arial" panose="020B0604020202020204" pitchFamily="34" charset="0"/>
                        <a:buChar char="•"/>
                      </a:pPr>
                      <a:r>
                        <a:rPr lang="ru-RU" b="0">
                          <a:solidFill>
                            <a:srgbClr val="000000"/>
                          </a:solidFill>
                        </a:rPr>
                        <a:t>Duplex Multimode LC Connectors</a:t>
                      </a:r>
                    </a:p>
                    <a:p>
                      <a:pPr marL="285750" indent="-285750" rtl="0">
                        <a:buFont typeface="Arial" panose="020B0604020202020204" pitchFamily="34" charset="0"/>
                        <a:buChar char="•"/>
                      </a:pPr>
                      <a:r>
                        <a:rPr lang="ru-RU" b="0">
                          <a:solidFill>
                            <a:srgbClr val="000000"/>
                          </a:solidFill>
                        </a:rPr>
                        <a:t>Bluetooth (IEEE 802.15)</a:t>
                      </a:r>
                    </a:p>
                    <a:p>
                      <a:pPr marL="285750" indent="-285750" rtl="0">
                        <a:buFont typeface="Arial" panose="020B0604020202020204" pitchFamily="34" charset="0"/>
                        <a:buChar char="•"/>
                      </a:pPr>
                      <a:r>
                        <a:rPr lang="ru-RU" b="0">
                          <a:solidFill>
                            <a:srgbClr val="000000"/>
                          </a:solidFill>
                        </a:rPr>
                        <a:t>WiMAX (IEEE 802.16)</a:t>
                      </a:r>
                    </a:p>
                    <a:p>
                      <a:pPr marL="285750" indent="-285750" rtl="0">
                        <a:buFont typeface="Arial" panose="020B0604020202020204" pitchFamily="34" charset="0"/>
                        <a:buChar char="•"/>
                      </a:pPr>
                      <a:r>
                        <a:rPr lang="ru-RU" b="0">
                          <a:solidFill>
                            <a:srgbClr val="000000"/>
                          </a:solidFill>
                        </a:rPr>
                        <a:t>Zigbee (IEEE 802.15.4)</a:t>
                      </a:r>
                    </a:p>
                    <a:p>
                      <a:pPr marL="285750" indent="-285750" rtl="0">
                        <a:buFont typeface="Arial" panose="020B0604020202020204" pitchFamily="34" charset="0"/>
                        <a:buChar char="•"/>
                      </a:pPr>
                      <a:r>
                        <a:rPr lang="ru-RU" b="0">
                          <a:solidFill>
                            <a:srgbClr val="000000"/>
                          </a:solidFill>
                        </a:rPr>
                        <a:t>Wireless Access Point (AP)</a:t>
                      </a:r>
                    </a:p>
                    <a:p>
                      <a:endParaRPr lang="en-US" dirty="0">
                        <a:solidFill>
                          <a:srgbClr val="000000"/>
                        </a:solidFill>
                      </a:endParaRPr>
                    </a:p>
                    <a:p>
                      <a:endParaRPr lang="en-US"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ru-RU" dirty="0"/>
              <a:t>Модуль </a:t>
            </a:r>
            <a:r>
              <a:rPr lang="ru-RU" dirty="0" smtClean="0"/>
              <a:t>4: </a:t>
            </a:r>
            <a:r>
              <a:rPr lang="ru-RU" dirty="0"/>
              <a:t>Задания</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ru-RU" dirty="0"/>
              <a:t>Какие задания представлены в этом модуле?</a:t>
            </a:r>
            <a:endParaRPr lang="en-US" dirty="0"/>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975602428"/>
              </p:ext>
            </p:extLst>
          </p:nvPr>
        </p:nvGraphicFramePr>
        <p:xfrm>
          <a:off x="455999" y="1147358"/>
          <a:ext cx="8383200" cy="3426162"/>
        </p:xfrm>
        <a:graphic>
          <a:graphicData uri="http://schemas.openxmlformats.org/drawingml/2006/table">
            <a:tbl>
              <a:tblPr firstRow="1" bandRow="1">
                <a:tableStyleId>{5C22544A-7EE6-4342-B048-85BDC9FD1C3A}</a:tableStyleId>
              </a:tblPr>
              <a:tblGrid>
                <a:gridCol w="1150844">
                  <a:extLst>
                    <a:ext uri="{9D8B030D-6E8A-4147-A177-3AD203B41FA5}">
                      <a16:colId xmlns:a16="http://schemas.microsoft.com/office/drawing/2014/main" val="20001"/>
                    </a:ext>
                  </a:extLst>
                </a:gridCol>
                <a:gridCol w="1922741">
                  <a:extLst>
                    <a:ext uri="{9D8B030D-6E8A-4147-A177-3AD203B41FA5}">
                      <a16:colId xmlns:a16="http://schemas.microsoft.com/office/drawing/2014/main" val="3156509146"/>
                    </a:ext>
                  </a:extLst>
                </a:gridCol>
                <a:gridCol w="4126030">
                  <a:extLst>
                    <a:ext uri="{9D8B030D-6E8A-4147-A177-3AD203B41FA5}">
                      <a16:colId xmlns:a16="http://schemas.microsoft.com/office/drawing/2014/main" val="20002"/>
                    </a:ext>
                  </a:extLst>
                </a:gridCol>
                <a:gridCol w="1183585">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ru-RU" sz="1200" dirty="0" smtClean="0"/>
                        <a:t>Страница </a:t>
                      </a:r>
                      <a:r>
                        <a:rPr lang="ru-RU" sz="1200" dirty="0"/>
                        <a: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200" dirty="0" smtClean="0"/>
                        <a:t>Тип задания</a:t>
                      </a:r>
                      <a:endParaRPr lang="ru-RU" sz="1200" dirty="0"/>
                    </a:p>
                  </a:txBody>
                  <a:tcPr marL="68580" marR="68580" marT="34290" marB="34290" anchor="ctr"/>
                </a:tc>
                <a:tc>
                  <a:txBody>
                    <a:bodyPr/>
                    <a:lstStyle/>
                    <a:p>
                      <a:pPr rtl="0"/>
                      <a:r>
                        <a:rPr lang="ru-RU" sz="1200" dirty="0" smtClean="0"/>
                        <a:t>Название</a:t>
                      </a:r>
                      <a:endParaRPr lang="ru-RU" sz="1200" dirty="0"/>
                    </a:p>
                  </a:txBody>
                  <a:tcPr marL="68580" marR="68580" marT="34290" marB="34290" anchor="ctr"/>
                </a:tc>
                <a:tc>
                  <a:txBody>
                    <a:bodyPr/>
                    <a:lstStyle/>
                    <a:p>
                      <a:pPr rtl="0"/>
                      <a:r>
                        <a:rPr lang="ru-RU" sz="1200" dirty="0" smtClean="0"/>
                        <a:t>Функционал</a:t>
                      </a:r>
                      <a:endParaRPr lang="ru-RU" sz="1200" dirty="0"/>
                    </a:p>
                  </a:txBody>
                  <a:tcPr marL="68580" marR="68580" marT="34290" marB="34290" anchor="ctr"/>
                </a:tc>
                <a:extLst>
                  <a:ext uri="{0D108BD9-81ED-4DB2-BD59-A6C34878D82A}">
                    <a16:rowId xmlns:a16="http://schemas.microsoft.com/office/drawing/2014/main" val="10000"/>
                  </a:ext>
                </a:extLst>
              </a:tr>
              <a:tr h="350784">
                <a:tc>
                  <a:txBody>
                    <a:bodyPr/>
                    <a:lstStyle/>
                    <a:p>
                      <a:pPr algn="ctr" rtl="0"/>
                      <a:r>
                        <a:rPr lang="ru-RU" sz="1100"/>
                        <a:t>4.1.3</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t>Проверьте свое понимание темы</a:t>
                      </a:r>
                    </a:p>
                  </a:txBody>
                  <a:tcPr marL="68580" marR="68580" marT="34290" marB="34290" anchor="ctr"/>
                </a:tc>
                <a:tc>
                  <a:txBody>
                    <a:bodyPr/>
                    <a:lstStyle/>
                    <a:p>
                      <a:pPr rtl="0"/>
                      <a:r>
                        <a:rPr lang="ru-RU" sz="1100" dirty="0" smtClean="0"/>
                        <a:t>Назначение физического уровня</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1"/>
                  </a:ext>
                </a:extLst>
              </a:tr>
              <a:tr h="350784">
                <a:tc>
                  <a:txBody>
                    <a:bodyPr/>
                    <a:lstStyle/>
                    <a:p>
                      <a:pPr algn="ctr" rtl="0"/>
                      <a:r>
                        <a:rPr lang="ru-RU" sz="1100"/>
                        <a:t>4.2.7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t>Проверьте свое понимание темы</a:t>
                      </a:r>
                    </a:p>
                  </a:txBody>
                  <a:tcPr marL="68580" marR="68580" marT="34290" marB="34290" anchor="ctr"/>
                </a:tc>
                <a:tc>
                  <a:txBody>
                    <a:bodyPr/>
                    <a:lstStyle/>
                    <a:p>
                      <a:pPr rtl="0"/>
                      <a:r>
                        <a:rPr lang="ru-RU" sz="1100" dirty="0" smtClean="0"/>
                        <a:t>Характеристики физического уровня</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6"/>
                  </a:ext>
                </a:extLst>
              </a:tr>
              <a:tr h="350784">
                <a:tc>
                  <a:txBody>
                    <a:bodyPr/>
                    <a:lstStyle/>
                    <a:p>
                      <a:pPr algn="ctr" rtl="0"/>
                      <a:r>
                        <a:rPr lang="ru-RU" sz="1100"/>
                        <a:t>4.3.6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t>Проверьте свое понимание темы</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t>Медные кабели</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8"/>
                  </a:ext>
                </a:extLst>
              </a:tr>
              <a:tr h="350784">
                <a:tc>
                  <a:txBody>
                    <a:bodyPr/>
                    <a:lstStyle/>
                    <a:p>
                      <a:pPr algn="ctr" rtl="0"/>
                      <a:r>
                        <a:rPr lang="ru-RU" sz="1100"/>
                        <a:t>4.4.4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t>Задание</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t>Схемы подключения кабельных контактов</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2582900979"/>
                  </a:ext>
                </a:extLst>
              </a:tr>
              <a:tr h="350784">
                <a:tc>
                  <a:txBody>
                    <a:bodyPr/>
                    <a:lstStyle/>
                    <a:p>
                      <a:pPr algn="ctr" rtl="0"/>
                      <a:r>
                        <a:rPr lang="ru-RU" sz="1100"/>
                        <a:t>4.5.7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t>Проверьте свое понимание темы</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t>Оптоволоконные кабели</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522544737"/>
                  </a:ext>
                </a:extLst>
              </a:tr>
              <a:tr h="350784">
                <a:tc>
                  <a:txBody>
                    <a:bodyPr/>
                    <a:lstStyle/>
                    <a:p>
                      <a:pPr algn="ctr" rtl="0"/>
                      <a:r>
                        <a:rPr lang="ru-RU" sz="1100"/>
                        <a:t>4.6.4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t>Проверьте свое понимание темы</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t>Беспроводные устройства</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001172460"/>
                  </a:ext>
                </a:extLst>
              </a:tr>
              <a:tr h="350784">
                <a:tc>
                  <a:txBody>
                    <a:bodyPr/>
                    <a:lstStyle/>
                    <a:p>
                      <a:pPr algn="ctr" rtl="0"/>
                      <a:r>
                        <a:rPr lang="ru-RU" sz="1100"/>
                        <a:t>4.6.5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t>Подключение проводной и беспроводной локальных сетей</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22206681"/>
                  </a:ext>
                </a:extLst>
              </a:tr>
              <a:tr h="350784">
                <a:tc>
                  <a:txBody>
                    <a:bodyPr/>
                    <a:lstStyle/>
                    <a:p>
                      <a:pPr algn="ctr" rtl="0"/>
                      <a:r>
                        <a:rPr lang="ru-RU" sz="1100"/>
                        <a:t>4.6.6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t>Лабораторная</a:t>
                      </a:r>
                      <a:r>
                        <a:rPr lang="ru-RU" sz="1100" baseline="0" dirty="0" smtClean="0"/>
                        <a:t> работа</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t>Просмотр информации о проводных и беспроводных сетевых интерфейсных платах</a:t>
                      </a:r>
                      <a:endParaRPr lang="ru-RU"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ru-RU" dirty="0"/>
              <a:t>Модуль </a:t>
            </a:r>
            <a:r>
              <a:rPr lang="ru-RU" dirty="0" smtClean="0"/>
              <a:t>4: Задания (Продолжение)</a:t>
            </a:r>
            <a:endParaRPr lang="ru-RU" dirty="0"/>
          </a:p>
        </p:txBody>
      </p:sp>
      <p:sp>
        <p:nvSpPr>
          <p:cNvPr id="6147" name="Rectangle 34"/>
          <p:cNvSpPr>
            <a:spLocks noGrp="1" noChangeArrowheads="1"/>
          </p:cNvSpPr>
          <p:nvPr>
            <p:ph idx="1"/>
          </p:nvPr>
        </p:nvSpPr>
        <p:spPr>
          <a:xfrm>
            <a:off x="144065" y="798944"/>
            <a:ext cx="8769026" cy="281711"/>
          </a:xfrm>
        </p:spPr>
        <p:txBody>
          <a:bodyPr/>
          <a:lstStyle/>
          <a:p>
            <a:pPr marL="0" indent="0">
              <a:spcBef>
                <a:spcPct val="30000"/>
              </a:spcBef>
              <a:buNone/>
            </a:pPr>
            <a:r>
              <a:rPr lang="ru-RU" dirty="0"/>
              <a:t>Какие задания представлены в этом модуле</a:t>
            </a:r>
            <a:r>
              <a:rPr lang="ru-RU" dirty="0" smtClean="0"/>
              <a:t>?</a:t>
            </a: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956944564"/>
              </p:ext>
            </p:extLst>
          </p:nvPr>
        </p:nvGraphicFramePr>
        <p:xfrm>
          <a:off x="455998" y="1147358"/>
          <a:ext cx="8322241" cy="652218"/>
        </p:xfrm>
        <a:graphic>
          <a:graphicData uri="http://schemas.openxmlformats.org/drawingml/2006/table">
            <a:tbl>
              <a:tblPr firstRow="1" bandRow="1">
                <a:tableStyleId>{5C22544A-7EE6-4342-B048-85BDC9FD1C3A}</a:tableStyleId>
              </a:tblPr>
              <a:tblGrid>
                <a:gridCol w="1142476">
                  <a:extLst>
                    <a:ext uri="{9D8B030D-6E8A-4147-A177-3AD203B41FA5}">
                      <a16:colId xmlns:a16="http://schemas.microsoft.com/office/drawing/2014/main" val="20001"/>
                    </a:ext>
                  </a:extLst>
                </a:gridCol>
                <a:gridCol w="1878690">
                  <a:extLst>
                    <a:ext uri="{9D8B030D-6E8A-4147-A177-3AD203B41FA5}">
                      <a16:colId xmlns:a16="http://schemas.microsoft.com/office/drawing/2014/main" val="3156509146"/>
                    </a:ext>
                  </a:extLst>
                </a:gridCol>
                <a:gridCol w="4126097">
                  <a:extLst>
                    <a:ext uri="{9D8B030D-6E8A-4147-A177-3AD203B41FA5}">
                      <a16:colId xmlns:a16="http://schemas.microsoft.com/office/drawing/2014/main" val="20002"/>
                    </a:ext>
                  </a:extLst>
                </a:gridCol>
                <a:gridCol w="1174978">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ru-RU" sz="1200" dirty="0" smtClean="0"/>
                        <a:t>Страница </a:t>
                      </a:r>
                      <a:r>
                        <a:rPr lang="ru-RU" sz="1200" dirty="0"/>
                        <a: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200" dirty="0" smtClean="0"/>
                        <a:t>Тип</a:t>
                      </a:r>
                      <a:r>
                        <a:rPr lang="ru-RU" sz="1200" baseline="0" dirty="0" smtClean="0"/>
                        <a:t> задания</a:t>
                      </a:r>
                      <a:endParaRPr lang="ru-RU" sz="1200" dirty="0"/>
                    </a:p>
                  </a:txBody>
                  <a:tcPr marL="68580" marR="68580" marT="34290" marB="34290" anchor="ctr"/>
                </a:tc>
                <a:tc>
                  <a:txBody>
                    <a:bodyPr/>
                    <a:lstStyle/>
                    <a:p>
                      <a:pPr rtl="0"/>
                      <a:r>
                        <a:rPr lang="ru-RU" sz="1200" dirty="0" smtClean="0"/>
                        <a:t>Название</a:t>
                      </a:r>
                      <a:endParaRPr lang="ru-RU" sz="1200" dirty="0"/>
                    </a:p>
                  </a:txBody>
                  <a:tcPr marL="68580" marR="68580" marT="34290" marB="34290" anchor="ctr"/>
                </a:tc>
                <a:tc>
                  <a:txBody>
                    <a:bodyPr/>
                    <a:lstStyle/>
                    <a:p>
                      <a:pPr rtl="0"/>
                      <a:r>
                        <a:rPr lang="ru-RU" sz="1200" dirty="0" smtClean="0"/>
                        <a:t>Функционал</a:t>
                      </a:r>
                      <a:endParaRPr lang="ru-RU" sz="1200" dirty="0"/>
                    </a:p>
                  </a:txBody>
                  <a:tcPr marL="68580" marR="68580" marT="34290" marB="34290" anchor="ctr"/>
                </a:tc>
                <a:extLst>
                  <a:ext uri="{0D108BD9-81ED-4DB2-BD59-A6C34878D82A}">
                    <a16:rowId xmlns:a16="http://schemas.microsoft.com/office/drawing/2014/main" val="10000"/>
                  </a:ext>
                </a:extLst>
              </a:tr>
              <a:tr h="350784">
                <a:tc>
                  <a:txBody>
                    <a:bodyPr/>
                    <a:lstStyle/>
                    <a:p>
                      <a:pPr algn="ctr" rtl="0"/>
                      <a:r>
                        <a:rPr lang="ru-RU" sz="1100">
                          <a:solidFill>
                            <a:srgbClr val="000000"/>
                          </a:solidFill>
                        </a:rPr>
                        <a:t>4.7.1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Подключение физического уровня</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1953472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Модуль </a:t>
            </a:r>
            <a:r>
              <a:rPr lang="ru-RU" dirty="0" smtClean="0"/>
              <a:t>4: Рекомендации</a:t>
            </a:r>
            <a:endParaRPr lang="ru-RU" dirty="0"/>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ru-RU" sz="1400" dirty="0"/>
              <a:t>Перед обучением по модулю </a:t>
            </a:r>
            <a:r>
              <a:rPr lang="ru-RU" sz="1400" dirty="0" smtClean="0"/>
              <a:t>4 </a:t>
            </a:r>
            <a:r>
              <a:rPr lang="ru-RU" sz="1400" dirty="0"/>
              <a:t>инструктор должен:</a:t>
            </a:r>
          </a:p>
          <a:p>
            <a:pPr>
              <a:lnSpc>
                <a:spcPct val="85000"/>
              </a:lnSpc>
              <a:spcBef>
                <a:spcPct val="30000"/>
              </a:spcBef>
              <a:buFont typeface="Arial" panose="020B0604020202020204" pitchFamily="34" charset="0"/>
              <a:buChar char="•"/>
            </a:pPr>
            <a:r>
              <a:rPr lang="ru-RU" sz="1400" dirty="0"/>
              <a:t>Просмотреть задания и лабораторные работы для этого модуля.</a:t>
            </a:r>
          </a:p>
          <a:p>
            <a:pPr>
              <a:lnSpc>
                <a:spcPct val="85000"/>
              </a:lnSpc>
              <a:spcBef>
                <a:spcPct val="30000"/>
              </a:spcBef>
              <a:buFont typeface="Arial" panose="020B0604020202020204" pitchFamily="34" charset="0"/>
              <a:buChar char="•"/>
            </a:pPr>
            <a:r>
              <a:rPr lang="ru-RU" sz="1400" dirty="0"/>
              <a:t>Постараться включить как можно больше вопросов, чтобы привлечь внимание учащихся во время презентации в </a:t>
            </a:r>
            <a:r>
              <a:rPr lang="ru-RU" sz="1400" dirty="0" smtClean="0"/>
              <a:t>классе.</a:t>
            </a:r>
            <a:endParaRPr lang="ru-RU" sz="1400" dirty="0"/>
          </a:p>
          <a:p>
            <a:pPr marL="0" indent="0" rtl="0" eaLnBrk="1" hangingPunct="1">
              <a:lnSpc>
                <a:spcPct val="85000"/>
              </a:lnSpc>
              <a:spcBef>
                <a:spcPct val="30000"/>
              </a:spcBef>
              <a:buNone/>
            </a:pPr>
            <a:r>
              <a:rPr lang="ru-RU" sz="1400" dirty="0" smtClean="0"/>
              <a:t>Тема </a:t>
            </a:r>
            <a:r>
              <a:rPr lang="ru-RU" sz="1400" dirty="0"/>
              <a:t>4.1</a:t>
            </a:r>
          </a:p>
          <a:p>
            <a:pPr lvl="1">
              <a:lnSpc>
                <a:spcPct val="85000"/>
              </a:lnSpc>
              <a:spcBef>
                <a:spcPct val="30000"/>
              </a:spcBef>
            </a:pPr>
            <a:r>
              <a:rPr lang="ru-RU" dirty="0"/>
              <a:t>Спросите студентов или проведите обсуждение в классе</a:t>
            </a:r>
          </a:p>
          <a:p>
            <a:pPr lvl="1">
              <a:lnSpc>
                <a:spcPct val="85000"/>
              </a:lnSpc>
              <a:spcBef>
                <a:spcPct val="30000"/>
              </a:spcBef>
            </a:pPr>
            <a:r>
              <a:rPr lang="ru-RU" dirty="0"/>
              <a:t>Какую физическую связь они используют дома или на работе?</a:t>
            </a:r>
          </a:p>
          <a:p>
            <a:pPr lvl="1">
              <a:lnSpc>
                <a:spcPct val="85000"/>
              </a:lnSpc>
              <a:spcBef>
                <a:spcPct val="30000"/>
              </a:spcBef>
            </a:pPr>
            <a:r>
              <a:rPr lang="ru-RU" dirty="0"/>
              <a:t>Вы когда-нибудь замечали разнообразие физических соединений, используемых в типичных </a:t>
            </a:r>
            <a:r>
              <a:rPr lang="ru-RU" dirty="0" smtClean="0"/>
              <a:t>бизнес-условиях</a:t>
            </a:r>
            <a:r>
              <a:rPr lang="ru-RU" sz="1400" dirty="0" smtClean="0"/>
              <a:t>?</a:t>
            </a:r>
            <a:endParaRPr lang="ru-RU" sz="1400" dirty="0"/>
          </a:p>
          <a:p>
            <a:pPr marL="0" indent="0">
              <a:lnSpc>
                <a:spcPct val="85000"/>
              </a:lnSpc>
              <a:spcBef>
                <a:spcPct val="30000"/>
              </a:spcBef>
              <a:buNone/>
            </a:pPr>
            <a:r>
              <a:rPr lang="ru-RU" sz="1400" dirty="0"/>
              <a:t>Тема 4.2</a:t>
            </a:r>
          </a:p>
          <a:p>
            <a:pPr lvl="1">
              <a:lnSpc>
                <a:spcPct val="85000"/>
              </a:lnSpc>
              <a:spcBef>
                <a:spcPct val="30000"/>
              </a:spcBef>
            </a:pPr>
            <a:r>
              <a:rPr lang="ru-RU" dirty="0"/>
              <a:t>Спросите студентов или проведите обсуждение в классе</a:t>
            </a:r>
          </a:p>
          <a:p>
            <a:pPr lvl="1">
              <a:lnSpc>
                <a:spcPct val="85000"/>
              </a:lnSpc>
              <a:spcBef>
                <a:spcPct val="30000"/>
              </a:spcBef>
            </a:pPr>
            <a:r>
              <a:rPr lang="ru-RU" dirty="0"/>
              <a:t>Можете ли вы вспомнить сценарии вне сети, где физические стандарты имеют решающее значение для успеха?</a:t>
            </a:r>
          </a:p>
          <a:p>
            <a:pPr lvl="1">
              <a:lnSpc>
                <a:spcPct val="85000"/>
              </a:lnSpc>
              <a:spcBef>
                <a:spcPct val="30000"/>
              </a:spcBef>
            </a:pPr>
            <a:r>
              <a:rPr lang="ru-RU" dirty="0"/>
              <a:t>Опишите случай, когда вы лично испытали разницу между пропускной способностью и </a:t>
            </a:r>
            <a:r>
              <a:rPr lang="ru-RU" dirty="0" smtClean="0"/>
              <a:t>полезной пропускной способностью</a:t>
            </a: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Модуль </a:t>
            </a:r>
            <a:r>
              <a:rPr lang="ru-RU" dirty="0" smtClean="0"/>
              <a:t>4: </a:t>
            </a:r>
            <a:r>
              <a:rPr lang="ru-RU" dirty="0"/>
              <a:t>Рекомендации (Продолжение)</a:t>
            </a:r>
          </a:p>
        </p:txBody>
      </p:sp>
      <p:sp>
        <p:nvSpPr>
          <p:cNvPr id="11266" name="Rectangle 34"/>
          <p:cNvSpPr>
            <a:spLocks noGrp="1" noChangeArrowheads="1"/>
          </p:cNvSpPr>
          <p:nvPr>
            <p:ph idx="1"/>
          </p:nvPr>
        </p:nvSpPr>
        <p:spPr>
          <a:xfrm>
            <a:off x="145357" y="646371"/>
            <a:ext cx="8998643" cy="4155319"/>
          </a:xfrm>
        </p:spPr>
        <p:txBody>
          <a:bodyPr/>
          <a:lstStyle/>
          <a:p>
            <a:pPr marL="0" indent="0">
              <a:lnSpc>
                <a:spcPct val="85000"/>
              </a:lnSpc>
              <a:spcBef>
                <a:spcPct val="30000"/>
              </a:spcBef>
              <a:buNone/>
            </a:pPr>
            <a:r>
              <a:rPr lang="ru-RU" sz="1200" dirty="0"/>
              <a:t>Тема</a:t>
            </a:r>
            <a:r>
              <a:rPr lang="ru-RU" sz="1300" dirty="0" smtClean="0"/>
              <a:t> </a:t>
            </a:r>
            <a:r>
              <a:rPr lang="ru-RU" sz="1300" dirty="0"/>
              <a:t>4.3</a:t>
            </a:r>
          </a:p>
          <a:p>
            <a:pPr marL="142875" lvl="1" indent="0">
              <a:lnSpc>
                <a:spcPct val="85000"/>
              </a:lnSpc>
              <a:spcBef>
                <a:spcPct val="30000"/>
              </a:spcBef>
              <a:buNone/>
            </a:pPr>
            <a:r>
              <a:rPr lang="ru-RU" sz="1300" dirty="0"/>
              <a:t>Спросите студентов или проведите обсуждение в классе</a:t>
            </a:r>
          </a:p>
          <a:p>
            <a:pPr lvl="1">
              <a:lnSpc>
                <a:spcPct val="85000"/>
              </a:lnSpc>
              <a:spcBef>
                <a:spcPct val="30000"/>
              </a:spcBef>
            </a:pPr>
            <a:r>
              <a:rPr lang="ru-RU" sz="1300" dirty="0"/>
              <a:t>Как вы думаете, </a:t>
            </a:r>
            <a:r>
              <a:rPr lang="ru-RU" sz="1300" dirty="0" smtClean="0"/>
              <a:t>что будет </a:t>
            </a:r>
            <a:r>
              <a:rPr lang="ru-RU" sz="1300" dirty="0"/>
              <a:t>генерировать EMI или RFI, которые могут повлиять на UTP?</a:t>
            </a:r>
          </a:p>
          <a:p>
            <a:pPr lvl="1">
              <a:lnSpc>
                <a:spcPct val="85000"/>
              </a:lnSpc>
              <a:spcBef>
                <a:spcPct val="30000"/>
              </a:spcBef>
            </a:pPr>
            <a:r>
              <a:rPr lang="ru-RU" sz="1300" dirty="0"/>
              <a:t>Как вы думаете, почему медь является предпочтительным </a:t>
            </a:r>
            <a:r>
              <a:rPr lang="ru-RU" sz="1300" dirty="0" smtClean="0"/>
              <a:t>проводником?</a:t>
            </a:r>
            <a:endParaRPr lang="ru-RU" sz="1300" dirty="0"/>
          </a:p>
          <a:p>
            <a:pPr marL="0" indent="0">
              <a:lnSpc>
                <a:spcPct val="85000"/>
              </a:lnSpc>
              <a:spcBef>
                <a:spcPct val="30000"/>
              </a:spcBef>
              <a:buNone/>
            </a:pPr>
            <a:r>
              <a:rPr lang="ru-RU" sz="1200" dirty="0"/>
              <a:t>Тема</a:t>
            </a:r>
            <a:r>
              <a:rPr lang="ru-RU" sz="1300" dirty="0" smtClean="0"/>
              <a:t> </a:t>
            </a:r>
            <a:r>
              <a:rPr lang="ru-RU" sz="1300" dirty="0"/>
              <a:t>4.4</a:t>
            </a:r>
          </a:p>
          <a:p>
            <a:pPr marL="142875" lvl="1" indent="0">
              <a:lnSpc>
                <a:spcPct val="85000"/>
              </a:lnSpc>
              <a:spcBef>
                <a:spcPct val="30000"/>
              </a:spcBef>
              <a:buNone/>
            </a:pPr>
            <a:r>
              <a:rPr lang="ru-RU" sz="1300" dirty="0"/>
              <a:t>Спросите студентов или проведите обсуждение в классе</a:t>
            </a:r>
          </a:p>
          <a:p>
            <a:pPr lvl="1">
              <a:lnSpc>
                <a:spcPct val="85000"/>
              </a:lnSpc>
              <a:spcBef>
                <a:spcPct val="30000"/>
              </a:spcBef>
            </a:pPr>
            <a:r>
              <a:rPr lang="ru-RU" sz="1300" dirty="0"/>
              <a:t>Что произойдет, если вы попытаетесь использовать кабель, который был подключен по разным стандартам на каждом конце?</a:t>
            </a:r>
          </a:p>
          <a:p>
            <a:pPr lvl="1">
              <a:lnSpc>
                <a:spcPct val="85000"/>
              </a:lnSpc>
              <a:spcBef>
                <a:spcPct val="30000"/>
              </a:spcBef>
            </a:pPr>
            <a:r>
              <a:rPr lang="ru-RU" sz="1300" dirty="0"/>
              <a:t>Что делает медные провода с более </a:t>
            </a:r>
            <a:r>
              <a:rPr lang="ru-RU" sz="1300" dirty="0" smtClean="0"/>
              <a:t>высокой категории предпочтительными в использовании?</a:t>
            </a:r>
          </a:p>
          <a:p>
            <a:pPr marL="0" indent="0">
              <a:lnSpc>
                <a:spcPct val="85000"/>
              </a:lnSpc>
              <a:spcBef>
                <a:spcPct val="30000"/>
              </a:spcBef>
              <a:buNone/>
            </a:pPr>
            <a:r>
              <a:rPr lang="ru-RU" sz="1200" dirty="0" smtClean="0"/>
              <a:t>Тема </a:t>
            </a:r>
            <a:r>
              <a:rPr lang="ru-RU" sz="1300" dirty="0" smtClean="0"/>
              <a:t> </a:t>
            </a:r>
            <a:r>
              <a:rPr lang="ru-RU" sz="1300" dirty="0"/>
              <a:t>4.5</a:t>
            </a:r>
          </a:p>
          <a:p>
            <a:pPr marL="142875" lvl="1" indent="0">
              <a:lnSpc>
                <a:spcPct val="85000"/>
              </a:lnSpc>
              <a:spcBef>
                <a:spcPct val="30000"/>
              </a:spcBef>
              <a:buNone/>
            </a:pPr>
            <a:r>
              <a:rPr lang="ru-RU" sz="1300" dirty="0"/>
              <a:t>Спросите студентов или проведите обсуждение в классе</a:t>
            </a:r>
          </a:p>
          <a:p>
            <a:pPr lvl="1">
              <a:lnSpc>
                <a:spcPct val="85000"/>
              </a:lnSpc>
              <a:spcBef>
                <a:spcPct val="30000"/>
              </a:spcBef>
            </a:pPr>
            <a:r>
              <a:rPr lang="ru-RU" sz="1300" dirty="0"/>
              <a:t>Вы когда-нибудь видели или имели дело с оптоволоконным соединением?</a:t>
            </a:r>
          </a:p>
          <a:p>
            <a:pPr lvl="1">
              <a:lnSpc>
                <a:spcPct val="85000"/>
              </a:lnSpc>
              <a:spcBef>
                <a:spcPct val="30000"/>
              </a:spcBef>
            </a:pPr>
            <a:r>
              <a:rPr lang="ru-RU" sz="1300" dirty="0"/>
              <a:t>Если возможно, проложите несколько оптоволоконных соединительных кабелей с различными разъемами</a:t>
            </a:r>
            <a:r>
              <a:rPr lang="ru-RU" sz="1300" dirty="0" smtClean="0"/>
              <a:t>.</a:t>
            </a:r>
          </a:p>
          <a:p>
            <a:pPr marL="0" indent="0">
              <a:lnSpc>
                <a:spcPct val="85000"/>
              </a:lnSpc>
              <a:spcBef>
                <a:spcPct val="30000"/>
              </a:spcBef>
              <a:buNone/>
            </a:pPr>
            <a:r>
              <a:rPr lang="ru-RU" sz="1200" dirty="0" smtClean="0"/>
              <a:t>Тема</a:t>
            </a:r>
            <a:r>
              <a:rPr lang="ru-RU" sz="1300" dirty="0" smtClean="0"/>
              <a:t> 4.6</a:t>
            </a:r>
          </a:p>
          <a:p>
            <a:pPr marL="142875" lvl="1" indent="0">
              <a:lnSpc>
                <a:spcPct val="85000"/>
              </a:lnSpc>
              <a:spcBef>
                <a:spcPct val="30000"/>
              </a:spcBef>
              <a:buNone/>
            </a:pPr>
            <a:r>
              <a:rPr lang="ru-RU" sz="1300" dirty="0"/>
              <a:t>Спросите студентов или проведите обсуждение в классе</a:t>
            </a:r>
          </a:p>
          <a:p>
            <a:pPr lvl="1">
              <a:lnSpc>
                <a:spcPct val="85000"/>
              </a:lnSpc>
              <a:spcBef>
                <a:spcPct val="30000"/>
              </a:spcBef>
            </a:pPr>
            <a:r>
              <a:rPr lang="ru-RU" sz="1300" dirty="0"/>
              <a:t>Вы когда-нибудь использовали беспроводное устройство, кроме 802.11 </a:t>
            </a:r>
            <a:r>
              <a:rPr lang="ru-RU" sz="1300" dirty="0" err="1"/>
              <a:t>Wi-Fi</a:t>
            </a:r>
            <a:r>
              <a:rPr lang="ru-RU" sz="1300" dirty="0"/>
              <a:t>?</a:t>
            </a: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7350</TotalTime>
  <Words>3416</Words>
  <Application>Microsoft Office PowerPoint</Application>
  <PresentationFormat>Экран (16:9)</PresentationFormat>
  <Paragraphs>630</Paragraphs>
  <Slides>52</Slides>
  <Notes>50</Notes>
  <HiddenSlides>7</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52</vt:i4>
      </vt:variant>
    </vt:vector>
  </HeadingPairs>
  <TitlesOfParts>
    <vt:vector size="60" baseType="lpstr">
      <vt:lpstr>ＭＳ Ｐゴシック</vt:lpstr>
      <vt:lpstr>Arial</vt:lpstr>
      <vt:lpstr>Calibri</vt:lpstr>
      <vt:lpstr>CiscoSans</vt:lpstr>
      <vt:lpstr>CiscoSans ExtraLight</vt:lpstr>
      <vt:lpstr>CiscoSans Thin</vt:lpstr>
      <vt:lpstr>Wingdings</vt:lpstr>
      <vt:lpstr>Default Theme</vt:lpstr>
      <vt:lpstr>Модуль 4: Физический уровень</vt:lpstr>
      <vt:lpstr>Материалы для инструкторов. Модуль 4. Руководство по планированию</vt:lpstr>
      <vt:lpstr>Что я изучу в этом модуле?</vt:lpstr>
      <vt:lpstr>Что я изучу в этом модуле? (Продолжение)</vt:lpstr>
      <vt:lpstr>«Проверьте свое понимание темы»</vt:lpstr>
      <vt:lpstr>Модуль 4: Задания</vt:lpstr>
      <vt:lpstr>Модуль 4: Задания (Продолжение)</vt:lpstr>
      <vt:lpstr>Модуль 4: Рекомендации</vt:lpstr>
      <vt:lpstr>Модуль 4: Рекомендации (Продолжение)</vt:lpstr>
      <vt:lpstr>Модуль 4: Физический уровень</vt:lpstr>
      <vt:lpstr>Задачи модуля</vt:lpstr>
      <vt:lpstr>4.1. Назначение физического уровня</vt:lpstr>
      <vt:lpstr>Назначение физического уровня  Физическое подключение</vt:lpstr>
      <vt:lpstr>Назначение физического уровня  Физический уровень</vt:lpstr>
      <vt:lpstr>4.2. Характеристики физического уровня</vt:lpstr>
      <vt:lpstr>Характеристики физического уровня Стандарты физического уровня</vt:lpstr>
      <vt:lpstr>Характеристики физического уровня Стандарты физического уровня</vt:lpstr>
      <vt:lpstr>Характеристики физического уровня Кодирование</vt:lpstr>
      <vt:lpstr>Характеристики физического уровня Сигнализация</vt:lpstr>
      <vt:lpstr>Характеристики физического уровня  Полоса пропускания</vt:lpstr>
      <vt:lpstr>Характеристики физического уровня  Пропускная способность</vt:lpstr>
      <vt:lpstr>4.3 Медные кабели</vt:lpstr>
      <vt:lpstr>Медные кабели  Характеристики медных кабелей</vt:lpstr>
      <vt:lpstr>Медные кабели Типы медных кабелей</vt:lpstr>
      <vt:lpstr>Медные кабели Неэкранированная витая пара (UTP)</vt:lpstr>
      <vt:lpstr>Медные кабели  Экранированная витая пара (STP)</vt:lpstr>
      <vt:lpstr>Медные кабели  Коаксиальный кабель</vt:lpstr>
      <vt:lpstr>4.4 Кабели UTP</vt:lpstr>
      <vt:lpstr>UTP-кабели Свойства UTP-кабелей</vt:lpstr>
      <vt:lpstr>UTP-кабели  Стандарты UTP-кабелей и разъемов</vt:lpstr>
      <vt:lpstr>UTP-кабели  Стандарты UTP-кабелей и разъемов (Продолжение)</vt:lpstr>
      <vt:lpstr>UTP Прямые и перекрестные кабели UTP</vt:lpstr>
      <vt:lpstr>4.5 Оптоволоконные кабели</vt:lpstr>
      <vt:lpstr>Оптоволоконные кабели Свойства оптоволоконных кабелей</vt:lpstr>
      <vt:lpstr>Оптоволоконные кабели Типы оптоволоконных кабелей</vt:lpstr>
      <vt:lpstr>Оптоволоконные кабели Использование оптоволоконных кабелей</vt:lpstr>
      <vt:lpstr>Оптоволоконные кабели Разъемы для оптоволоконных кабелей</vt:lpstr>
      <vt:lpstr>Оптоволоконные кабели Оптоволоконные патч-корды</vt:lpstr>
      <vt:lpstr>Оптоволоконные кабели  Сравнение оптоволоконных и медных кабелей</vt:lpstr>
      <vt:lpstr>4.6 Беспроводная среда передачи данных</vt:lpstr>
      <vt:lpstr>Беспроводные среды передачи данных  Свойства беспроводных сред передачи данных</vt:lpstr>
      <vt:lpstr>Беспроводные среды передачи данных  Типы беспроводных сред передачи данных</vt:lpstr>
      <vt:lpstr>Беспроводная среда передачи данных Беспроводная локальная сеть</vt:lpstr>
      <vt:lpstr>Беспроводная среда передачи данных  Packet Tracer. Подключение проводной и беспроводной локальных сетей</vt:lpstr>
      <vt:lpstr>Беспроводная среда передачи данных Лабораторная работа. Просмотр данных о сетевой интерфейсной плате для проводной и беспроводной сети</vt:lpstr>
      <vt:lpstr>4.7 Практика и контрольная работа модуля</vt:lpstr>
      <vt:lpstr>Практика и контрольная работа модуля  Что я изучил в этом модуле?</vt:lpstr>
      <vt:lpstr>Практика и контрольная работа модуля   Что я изучил в этом модуле? (Продолжение)</vt:lpstr>
      <vt:lpstr>4.8 Резюме</vt:lpstr>
      <vt:lpstr>Практика модуля и тест Packet Tracer — подключение физического уровня</vt:lpstr>
      <vt:lpstr>Модуль 4: Физический уровень Новые термины и команды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Mi</cp:lastModifiedBy>
  <cp:revision>221</cp:revision>
  <dcterms:created xsi:type="dcterms:W3CDTF">2019-10-18T06:21:22Z</dcterms:created>
  <dcterms:modified xsi:type="dcterms:W3CDTF">2020-06-05T09:25:54Z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