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5.xml" ContentType="application/vnd.openxmlformats-officedocument.presentationml.tags+xml"/>
  <Override PartName="/ppt/notesSlides/notesSlide28.xml" ContentType="application/vnd.openxmlformats-officedocument.presentationml.notesSlide+xml"/>
  <Override PartName="/ppt/tags/tag16.xml" ContentType="application/vnd.openxmlformats-officedocument.presentationml.tags+xml"/>
  <Override PartName="/ppt/notesSlides/notesSlide29.xml" ContentType="application/vnd.openxmlformats-officedocument.presentationml.notesSlide+xml"/>
  <Override PartName="/ppt/tags/tag17.xml" ContentType="application/vnd.openxmlformats-officedocument.presentationml.tags+xml"/>
  <Override PartName="/ppt/notesSlides/notesSlide30.xml" ContentType="application/vnd.openxmlformats-officedocument.presentationml.notesSlide+xml"/>
  <Override PartName="/ppt/tags/tag18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5"/>
  </p:notesMasterIdLst>
  <p:sldIdLst>
    <p:sldId id="513" r:id="rId2"/>
    <p:sldId id="1103" r:id="rId3"/>
    <p:sldId id="1104" r:id="rId4"/>
    <p:sldId id="1105" r:id="rId5"/>
    <p:sldId id="1106" r:id="rId6"/>
    <p:sldId id="763" r:id="rId7"/>
    <p:sldId id="1052" r:id="rId8"/>
    <p:sldId id="1069" r:id="rId9"/>
    <p:sldId id="876" r:id="rId10"/>
    <p:sldId id="860" r:id="rId11"/>
    <p:sldId id="759" r:id="rId12"/>
    <p:sldId id="1054" r:id="rId13"/>
    <p:sldId id="1090" r:id="rId14"/>
    <p:sldId id="1091" r:id="rId15"/>
    <p:sldId id="1092" r:id="rId16"/>
    <p:sldId id="1056" r:id="rId17"/>
    <p:sldId id="1057" r:id="rId18"/>
    <p:sldId id="1093" r:id="rId19"/>
    <p:sldId id="1094" r:id="rId20"/>
    <p:sldId id="1095" r:id="rId21"/>
    <p:sldId id="1096" r:id="rId22"/>
    <p:sldId id="1097" r:id="rId23"/>
    <p:sldId id="1098" r:id="rId24"/>
    <p:sldId id="1099" r:id="rId25"/>
    <p:sldId id="1063" r:id="rId26"/>
    <p:sldId id="1064" r:id="rId27"/>
    <p:sldId id="1100" r:id="rId28"/>
    <p:sldId id="1101" r:id="rId29"/>
    <p:sldId id="1102" r:id="rId30"/>
    <p:sldId id="957" r:id="rId31"/>
    <p:sldId id="958" r:id="rId32"/>
    <p:sldId id="874" r:id="rId33"/>
    <p:sldId id="291" r:id="rId34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77288" autoAdjust="0"/>
  </p:normalViewPr>
  <p:slideViewPr>
    <p:cSldViewPr snapToGrid="0" showGuides="1">
      <p:cViewPr varScale="1">
        <p:scale>
          <a:sx n="70" d="100"/>
          <a:sy n="70" d="100"/>
        </p:scale>
        <p:origin x="1228" y="56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Программа Сетевой академии Cisco</a:t>
            </a:r>
          </a:p>
          <a:p>
            <a:pPr rtl="0"/>
            <a:r>
              <a:rPr lang="ru-RU"/>
              <a:t>Введение в сетевые технологии v7.0 (ITN)</a:t>
            </a:r>
          </a:p>
          <a:p>
            <a:pPr rtl="0"/>
            <a:r>
              <a:rPr lang="ru-RU"/>
              <a:t>Модуль 6: Канальный уровень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6 - Канальный уровень</a:t>
            </a:r>
          </a:p>
          <a:p>
            <a:pPr rtl="0"/>
            <a:r>
              <a:rPr lang="ru-RU"/>
              <a:t>6.1. Назначение канального уровня передачи данных</a:t>
            </a:r>
          </a:p>
          <a:p>
            <a:pPr rtl="0"/>
            <a:r>
              <a:rPr lang="ru-RU"/>
              <a:t>6.1.1. Канальный уровень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6 - Канальный уровень</a:t>
            </a:r>
          </a:p>
          <a:p>
            <a:pPr rtl="0"/>
            <a:r>
              <a:rPr lang="ru-RU"/>
              <a:t>6.1. Назначение канального уровня передачи данных</a:t>
            </a:r>
          </a:p>
          <a:p>
            <a:pPr rtl="0"/>
            <a:r>
              <a:rPr lang="ru-RU"/>
              <a:t>6.1.2 — Подуровни канала передачи данных IEEE 802 LAN/MAN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928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6 - Канальный уровень</a:t>
            </a:r>
          </a:p>
          <a:p>
            <a:pPr rtl="0"/>
            <a:r>
              <a:rPr lang="ru-RU"/>
              <a:t>6.1. Назначение канального уровня передачи данных</a:t>
            </a:r>
          </a:p>
          <a:p>
            <a:pPr rtl="0"/>
            <a:r>
              <a:rPr lang="ru-RU"/>
              <a:t>6.1.3. Предоставление доступа к среде передачи данных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8137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6 - Канальный уровень</a:t>
            </a:r>
          </a:p>
          <a:p>
            <a:pPr rtl="0"/>
            <a:r>
              <a:rPr lang="ru-RU"/>
              <a:t>6.1. Назначение канального уровня передачи данных</a:t>
            </a:r>
          </a:p>
          <a:p>
            <a:pPr rtl="0"/>
            <a:r>
              <a:rPr lang="ru-RU"/>
              <a:t>6.1.4. Стандарты канального уровня</a:t>
            </a:r>
          </a:p>
          <a:p>
            <a:pPr rtl="0"/>
            <a:r>
              <a:rPr lang="ru-RU"/>
              <a:t>6.1.5 — Проверьте свое понимание — Назначение канального уровня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459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6 - Канальный уровень</a:t>
            </a:r>
          </a:p>
          <a:p>
            <a:pPr rtl="0"/>
            <a:r>
              <a:rPr lang="ru-RU"/>
              <a:t>6.2 - Топологии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6 - Канальный уровень</a:t>
            </a:r>
          </a:p>
          <a:p>
            <a:pPr rtl="0"/>
            <a:r>
              <a:rPr lang="ru-RU"/>
              <a:t>6.2 — Топологии</a:t>
            </a:r>
          </a:p>
          <a:p>
            <a:pPr rtl="0"/>
            <a:r>
              <a:rPr lang="ru-RU"/>
              <a:t>6.2.1. Физическая и логическая топология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125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6 - Канальный уровень</a:t>
            </a:r>
          </a:p>
          <a:p>
            <a:pPr rtl="0"/>
            <a:r>
              <a:rPr lang="ru-RU"/>
              <a:t>6.2 — Топологии</a:t>
            </a:r>
          </a:p>
          <a:p>
            <a:pPr rtl="0"/>
            <a:r>
              <a:rPr lang="ru-RU"/>
              <a:t>6.2.2 – Топологии глобальных сетей (WAN)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351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6 - Канальный уровень</a:t>
            </a:r>
          </a:p>
          <a:p>
            <a:pPr rtl="0"/>
            <a:r>
              <a:rPr lang="ru-RU"/>
              <a:t>6.2 — Топологии</a:t>
            </a:r>
          </a:p>
          <a:p>
            <a:pPr rtl="0"/>
            <a:r>
              <a:rPr lang="ru-RU"/>
              <a:t>6.2.3 – Топология «точка-точка» (point-to-point ) сети WAN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6321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6 - Канальный уровень</a:t>
            </a:r>
          </a:p>
          <a:p>
            <a:pPr rtl="0"/>
            <a:r>
              <a:rPr lang="ru-RU"/>
              <a:t>6.2 — Топологии</a:t>
            </a:r>
          </a:p>
          <a:p>
            <a:pPr rtl="0"/>
            <a:r>
              <a:rPr lang="ru-RU"/>
              <a:t>6.2.4. Топологии локальных сетей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7944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6 - Канальный уровень</a:t>
            </a:r>
          </a:p>
          <a:p>
            <a:pPr rtl="0"/>
            <a:r>
              <a:rPr lang="ru-RU"/>
              <a:t>6.2 — Топологии</a:t>
            </a:r>
          </a:p>
          <a:p>
            <a:pPr rtl="0"/>
            <a:r>
              <a:rPr lang="ru-RU"/>
              <a:t>6.2.5 — Полудуплексная и полнодуплексная связь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015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/>
              <a:pPr algn="r" rtl="0"/>
              <a:t>2</a:t>
            </a:fld>
            <a:endParaRPr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864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6 - Канальный уровень</a:t>
            </a:r>
          </a:p>
          <a:p>
            <a:pPr rtl="0"/>
            <a:r>
              <a:rPr lang="ru-RU"/>
              <a:t>6.2 — Топологии</a:t>
            </a:r>
          </a:p>
          <a:p>
            <a:pPr rtl="0"/>
            <a:r>
              <a:rPr lang="ru-RU"/>
              <a:t>6.2.6 – Методы управления доступом к среде передачи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068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6 - Канальный уровень</a:t>
            </a:r>
          </a:p>
          <a:p>
            <a:pPr rtl="0"/>
            <a:r>
              <a:rPr lang="ru-RU"/>
              <a:t>6.2 — Топологии</a:t>
            </a:r>
          </a:p>
          <a:p>
            <a:pPr rtl="0"/>
            <a:r>
              <a:rPr lang="ru-RU"/>
              <a:t>6.2.7 – Конкурентный доступ — CSMA/CD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3728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6 - Канальный уровень</a:t>
            </a:r>
          </a:p>
          <a:p>
            <a:pPr rtl="0"/>
            <a:r>
              <a:rPr lang="ru-RU"/>
              <a:t>6.2 — Топологии</a:t>
            </a:r>
          </a:p>
          <a:p>
            <a:pPr rtl="0"/>
            <a:r>
              <a:rPr lang="ru-RU"/>
              <a:t>6.2.8 – Конкурентный доступ — CSMA/CA</a:t>
            </a:r>
          </a:p>
          <a:p>
            <a:pPr rtl="0"/>
            <a:r>
              <a:rPr lang="ru-RU"/>
              <a:t>6.2.9 — Проверьте ваше понимание — Топологии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8764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6 - Канальный уровень</a:t>
            </a:r>
          </a:p>
          <a:p>
            <a:pPr rtl="0"/>
            <a:r>
              <a:rPr lang="ru-RU"/>
              <a:t>6.3. - Кадр канала передачи данных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6 - Канальный уровень</a:t>
            </a:r>
          </a:p>
          <a:p>
            <a:pPr rtl="0"/>
            <a:r>
              <a:rPr lang="ru-RU"/>
              <a:t>6.3. Кадр канала передачи данных</a:t>
            </a:r>
          </a:p>
          <a:p>
            <a:pPr rtl="0"/>
            <a:r>
              <a:rPr lang="ru-RU"/>
              <a:t>6.3.1 — Кадр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5570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6 - Канальный уровень</a:t>
            </a:r>
          </a:p>
          <a:p>
            <a:pPr rtl="0"/>
            <a:r>
              <a:rPr lang="ru-RU"/>
              <a:t>6.3. Кадр канала передачи данных</a:t>
            </a:r>
          </a:p>
          <a:p>
            <a:pPr rtl="0"/>
            <a:r>
              <a:rPr lang="ru-RU"/>
              <a:t>6.3.2 - Поля кадра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1142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6 - Канальный уровень</a:t>
            </a:r>
          </a:p>
          <a:p>
            <a:pPr rtl="0"/>
            <a:r>
              <a:rPr lang="ru-RU"/>
              <a:t>6.3. Кадр канала передачи данных</a:t>
            </a:r>
          </a:p>
          <a:p>
            <a:pPr rtl="0"/>
            <a:r>
              <a:rPr lang="ru-RU"/>
              <a:t>6.3.3 – Адрес уровня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27210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6 - Канальный уровень</a:t>
            </a:r>
          </a:p>
          <a:p>
            <a:pPr rtl="0"/>
            <a:r>
              <a:rPr lang="ru-RU"/>
              <a:t>6.3. Кадр канала передачи данных</a:t>
            </a:r>
          </a:p>
          <a:p>
            <a:pPr rtl="0"/>
            <a:r>
              <a:rPr lang="ru-RU"/>
              <a:t>6.3.4. Кадры локальной и глобальной сети</a:t>
            </a:r>
          </a:p>
          <a:p>
            <a:pPr rtl="0"/>
            <a:r>
              <a:rPr lang="ru-RU"/>
              <a:t>6.3.5 — Проверьте ваше понимание — Кадр канального уровня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12898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6 - Канальный уровень</a:t>
            </a:r>
          </a:p>
          <a:p>
            <a:pPr rtl="0"/>
            <a:r>
              <a:rPr lang="ru-RU"/>
              <a:t>6.4 Практика и контрольная работа модуля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31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ru-RU"/>
              <a:t>6 - Канальный уровень</a:t>
            </a:r>
          </a:p>
          <a:p>
            <a:pPr rtl="0"/>
            <a:r>
              <a:rPr lang="ru-RU"/>
              <a:t>6.4 – Практика и контрольная работа модуля</a:t>
            </a:r>
          </a:p>
          <a:p>
            <a:pPr rtl="0"/>
            <a:r>
              <a:rPr lang="ru-RU"/>
              <a:t>6.4.1 – Что я изучил в этом модуле?</a:t>
            </a:r>
          </a:p>
          <a:p>
            <a:pPr rtl="0"/>
            <a:r>
              <a:rPr lang="ru-RU"/>
              <a:t>6.4.2 — Контрольная работа модуля - Канальный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ACE20BE7-F2F3-4E26-9454-50B18F790A4E}" type="slidenum">
              <a:rPr sz="800" b="0">
                <a:ea typeface="ＭＳ Ｐゴシック" pitchFamily="34" charset="-128"/>
              </a:rPr>
              <a:pPr algn="r" rtl="0"/>
              <a:t>5</a:t>
            </a:fld>
            <a:endParaRPr sz="800" b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0995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>
                <a:solidFill>
                  <a:prstClr val="black"/>
                </a:solidFill>
              </a:rPr>
              <a:pPr rtl="0"/>
              <a:t>32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0A313ED8-785B-4D16-9B17-4143385249B9}" type="slidenum">
              <a:rPr sz="800" b="0"/>
              <a:pPr algn="r" rtl="0"/>
              <a:t>6</a:t>
            </a:fld>
            <a:endParaRPr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 rtl="0"/>
              <a:t>7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60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 rtl="0"/>
              <a:t>8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92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Программа Сетевой академии Cisco</a:t>
            </a:r>
          </a:p>
          <a:p>
            <a:pPr rtl="0"/>
            <a:r>
              <a:rPr lang="ru-RU"/>
              <a:t>Введение в сетевые технологии v7.0 (ITN)</a:t>
            </a:r>
          </a:p>
          <a:p>
            <a:pPr rtl="0"/>
            <a:r>
              <a:rPr lang="ru-RU"/>
              <a:t>Модуль 6: Канальный уровень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>
                <a:solidFill>
                  <a:prstClr val="black"/>
                </a:solidFill>
              </a:rPr>
              <a:pPr algn="r" rtl="0"/>
              <a:t>10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6.0 - Канальный уровень - Введение</a:t>
            </a:r>
          </a:p>
          <a:p>
            <a:pPr rtl="0">
              <a:buFontTx/>
              <a:buNone/>
            </a:pPr>
            <a:r>
              <a:rPr lang="ru-RU"/>
              <a:t>6.0.2 - Что я буду изучать в этом модуле?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6 - Канальный уровень</a:t>
            </a:r>
          </a:p>
          <a:p>
            <a:pPr rtl="0"/>
            <a:r>
              <a:rPr lang="ru-RU"/>
              <a:t>6.1. - Назначение канального уровня передачи данных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 Cisco и/или Партнеры, 2016 г. Все права защищены.   Конфиденциальная информация Cisco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 Cisco и/или Партнеры, 2016 г. Все права защищены.   Конфиденциальная информация Cisco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pPr rtl="0"/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6: Канальный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pPr rtl="0"/>
            <a:r>
              <a:rPr lang="ru-RU">
                <a:solidFill>
                  <a:schemeClr val="bg2">
                    <a:lumMod val="40000"/>
                    <a:lumOff val="60000"/>
                  </a:schemeClr>
                </a:solidFill>
              </a:rPr>
              <a:t>Материалы для инструктора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сетевые технологии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ru-RU"/>
              <a:t>Задачи модуля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11" y="698645"/>
            <a:ext cx="8012573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Название модуля: </a:t>
            </a:r>
            <a:r>
              <a:rPr kumimoji="0" lang="ru-RU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Канальный уровень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Цель модуля</a:t>
            </a:r>
            <a:r>
              <a:rPr kumimoji="0" lang="ru-RU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Объяснить, как управление доступом к среде передачи данных на канальном уровне обеспечивает обмен данными между сетями.</a:t>
            </a: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53368"/>
              </p:ext>
            </p:extLst>
          </p:nvPr>
        </p:nvGraphicFramePr>
        <p:xfrm>
          <a:off x="457677" y="2152014"/>
          <a:ext cx="7826240" cy="2267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3120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3913120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9368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Заголовок темы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Цель темы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783639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Назначение канального уровня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Описать назначение и функции канального уровня при подготовке к передаче данных в определенных средах.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512112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Топологии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Сравнить способы управления доступом к среде передачи данных в топологиях глобальных и локальных сетей.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602922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Кадр канала передачи данных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Описать характеристики и функции кадра канала передачи данных.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244338"/>
            <a:ext cx="7598042" cy="1473462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6.1. Назначение канального уровня передачи данных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Назначение канального уровня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 Канальный уровень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" y="855419"/>
            <a:ext cx="4453128" cy="3073946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Уровень канала передачи данных отвечает за связь между сетевыми интерфейсными картами (NIC) конечных устройств.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Он позволяет протоколам верхнего уровня получать доступ к среде физического уровня и инкапсулирует пакеты уровня 3 (IPv4 и IPv6) в фреймы уровня 2.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Он также выполняет обнаружение ошибок и отвергает поврежденные кадры.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2775E-EEA2-B340-AC65-D029824E8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746" y="1046747"/>
            <a:ext cx="3823810" cy="20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Назначение канального уровня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Подуровни канального уровня IEEE 802 LAN/MAN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5419"/>
            <a:ext cx="4773168" cy="3683530"/>
          </a:xfrm>
        </p:spPr>
        <p:txBody>
          <a:bodyPr/>
          <a:lstStyle/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Стандарт IEEE 802 LAN/MAN специфичны для типа сети (</a:t>
            </a:r>
            <a:r>
              <a:rPr lang="ru-RU" sz="1600" dirty="0" err="1">
                <a:solidFill>
                  <a:srgbClr val="000000"/>
                </a:solidFill>
              </a:rPr>
              <a:t>Ethernet</a:t>
            </a:r>
            <a:r>
              <a:rPr lang="ru-RU" sz="1600" dirty="0">
                <a:solidFill>
                  <a:srgbClr val="000000"/>
                </a:solidFill>
              </a:rPr>
              <a:t>, WLAN, WPAN и т.д.).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Канальный уровень состоит из двух подуровней. </a:t>
            </a:r>
            <a:r>
              <a:rPr lang="ru-RU" sz="1600" b="1" dirty="0" err="1">
                <a:solidFill>
                  <a:srgbClr val="000000"/>
                </a:solidFill>
              </a:rPr>
              <a:t>Logical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err="1">
                <a:solidFill>
                  <a:srgbClr val="000000"/>
                </a:solidFill>
              </a:rPr>
              <a:t>Link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err="1">
                <a:solidFill>
                  <a:srgbClr val="000000"/>
                </a:solidFill>
              </a:rPr>
              <a:t>Control</a:t>
            </a:r>
            <a:r>
              <a:rPr lang="ru-RU" sz="1600" b="1" dirty="0">
                <a:solidFill>
                  <a:srgbClr val="000000"/>
                </a:solidFill>
              </a:rPr>
              <a:t> (LLC) </a:t>
            </a:r>
            <a:r>
              <a:rPr lang="ru-RU" sz="1600" dirty="0">
                <a:solidFill>
                  <a:srgbClr val="000000"/>
                </a:solidFill>
              </a:rPr>
              <a:t>и </a:t>
            </a:r>
            <a:r>
              <a:rPr lang="ru-RU" sz="1600" dirty="0" smtClean="0">
                <a:solidFill>
                  <a:srgbClr val="000000"/>
                </a:solidFill>
              </a:rPr>
              <a:t/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b="1" dirty="0" err="1" smtClean="0">
                <a:solidFill>
                  <a:srgbClr val="000000"/>
                </a:solidFill>
              </a:rPr>
              <a:t>Media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>
                <a:solidFill>
                  <a:srgbClr val="000000"/>
                </a:solidFill>
              </a:rPr>
              <a:t>Access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err="1">
                <a:solidFill>
                  <a:srgbClr val="000000"/>
                </a:solidFill>
              </a:rPr>
              <a:t>Control</a:t>
            </a:r>
            <a:r>
              <a:rPr lang="ru-RU" sz="1600" b="1" dirty="0">
                <a:solidFill>
                  <a:srgbClr val="000000"/>
                </a:solidFill>
              </a:rPr>
              <a:t> (MAC).</a:t>
            </a:r>
          </a:p>
          <a:p>
            <a:pPr marL="489010" lvl="2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Подуровень LLC взаимодействует между сетевым программным обеспечением на верхних слоях и аппаратным обеспечением устройства на нижних слоях.</a:t>
            </a:r>
          </a:p>
          <a:p>
            <a:pPr marL="489010" lvl="2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Подуровень MAC отвечает за инкапсуляцию данных и управление доступом к среде передачи данных.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82E20-85AC-4A71-B6F1-35D714F52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83" y="855419"/>
            <a:ext cx="4640217" cy="36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Назначение канального уровня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 Предоставление доступа к среде передачи данных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7913516" cy="3073946"/>
          </a:xfrm>
        </p:spPr>
        <p:txBody>
          <a:bodyPr/>
          <a:lstStyle/>
          <a:p>
            <a:pPr marL="0" indent="0" algn="l" rtl="0"/>
            <a:r>
              <a:rPr lang="ru-RU" dirty="0">
                <a:solidFill>
                  <a:srgbClr val="000000"/>
                </a:solidFill>
              </a:rPr>
              <a:t>Пакеты, которыми обмениваются узлы, могут сталкиваться с многочисленными уровнями канала передачи данных и переходами между различными физическими средами</a:t>
            </a: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0" indent="0" algn="l" rtl="0"/>
            <a:r>
              <a:rPr lang="ru-RU" dirty="0">
                <a:solidFill>
                  <a:srgbClr val="000000"/>
                </a:solidFill>
              </a:rPr>
              <a:t>На каждом переходе маршрутизатор выполняет четыре основные функции уровня 2: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Принимает кадр из сетевой среды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</a:rPr>
              <a:t>Деинкапсулирует</a:t>
            </a:r>
            <a:r>
              <a:rPr lang="ru-RU" sz="1600" dirty="0">
                <a:solidFill>
                  <a:srgbClr val="000000"/>
                </a:solidFill>
              </a:rPr>
              <a:t> кадр для предоставления инкапсулированного пакета.</a:t>
            </a:r>
          </a:p>
          <a:p>
            <a:pPr marL="415985" lvl="1" indent="-342900" rtl="0"/>
            <a:r>
              <a:rPr lang="ru-RU" sz="1600" dirty="0">
                <a:solidFill>
                  <a:srgbClr val="000000"/>
                </a:solidFill>
              </a:rPr>
              <a:t>Повторно инкапсулирует пакет в новый кадр</a:t>
            </a:r>
          </a:p>
          <a:p>
            <a:pPr marL="415985" lvl="1" indent="-342900" rtl="0"/>
            <a:r>
              <a:rPr lang="ru-RU" sz="1600" dirty="0">
                <a:solidFill>
                  <a:srgbClr val="000000"/>
                </a:solidFill>
              </a:rPr>
              <a:t>Переадресует новый кадр в среду следующего сегмента сети.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E1FC63F-1738-4F20-B656-0C076A42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8"/>
          </a:xfrm>
        </p:spPr>
        <p:txBody>
          <a:bodyPr/>
          <a:lstStyle/>
          <a:p>
            <a:pPr rtl="0"/>
            <a:r>
              <a:rPr lang="ru-RU" sz="1600"/>
              <a:t>Назначение канального уровня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 Стандарты канального уровня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855419"/>
            <a:ext cx="4022852" cy="3073946"/>
          </a:xfrm>
        </p:spPr>
        <p:txBody>
          <a:bodyPr/>
          <a:lstStyle/>
          <a:p>
            <a:pPr marL="0" indent="0" algn="l" rtl="0"/>
            <a:r>
              <a:rPr lang="ru-RU" dirty="0">
                <a:solidFill>
                  <a:srgbClr val="000000"/>
                </a:solidFill>
              </a:rPr>
              <a:t>Протоколы уровня связи данных определяются инженерными организациями: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Институт инженеров по электротехнике и радиоэлектронике (IEEE).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Международный союз электросвязи (ITU)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Международная организация по стандартизации (ISO)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</a:rPr>
              <a:t>American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National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Standards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Institute</a:t>
            </a:r>
            <a:r>
              <a:rPr lang="ru-RU" sz="1600" dirty="0">
                <a:solidFill>
                  <a:srgbClr val="000000"/>
                </a:solidFill>
              </a:rPr>
              <a:t> (ANSI)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E48A9C-7AC9-4385-99A6-E88DD132E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55419"/>
            <a:ext cx="4055062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6.2 Топологии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Топологии 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Физические и логические топологии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 rtl="0"/>
            <a:r>
              <a:rPr lang="ru-RU" sz="1800" dirty="0">
                <a:solidFill>
                  <a:srgbClr val="000000"/>
                </a:solidFill>
              </a:rPr>
              <a:t>Топология сети описывает расположение или взаимосвязь сетевых устройств, а также соединения между ними.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  <a:p>
            <a:pPr marL="0" indent="0" algn="l" rtl="0"/>
            <a:r>
              <a:rPr lang="ru-RU" sz="1800" dirty="0">
                <a:solidFill>
                  <a:srgbClr val="000000"/>
                </a:solidFill>
              </a:rPr>
              <a:t>Существует два типа топологий, используемых при описании сетей: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0000"/>
                </a:solidFill>
              </a:rPr>
              <a:t>Физическая топология </a:t>
            </a:r>
            <a:r>
              <a:rPr lang="ru-RU" sz="1800" dirty="0">
                <a:solidFill>
                  <a:srgbClr val="000000"/>
                </a:solidFill>
              </a:rPr>
              <a:t>— показывает физические соединения и взаимодействие устройств. 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0000"/>
                </a:solidFill>
              </a:rPr>
              <a:t>Логическая топология </a:t>
            </a:r>
            <a:r>
              <a:rPr lang="ru-RU" sz="1800" dirty="0">
                <a:solidFill>
                  <a:srgbClr val="000000"/>
                </a:solidFill>
              </a:rPr>
              <a:t>— определяет виртуальные соединения между устройствами, используя интерфейсы устройств и схемы IP-адресации.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Топологии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Топологии сетей WAN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943508"/>
            <a:ext cx="8280400" cy="2804664"/>
          </a:xfrm>
        </p:spPr>
        <p:txBody>
          <a:bodyPr/>
          <a:lstStyle/>
          <a:p>
            <a:pPr marL="0" indent="0" algn="l" rtl="0"/>
            <a:r>
              <a:rPr lang="ru-RU" sz="1800" dirty="0">
                <a:solidFill>
                  <a:srgbClr val="000000"/>
                </a:solidFill>
              </a:rPr>
              <a:t>Существуют три распространенные физические топологии WAN: 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0000"/>
                </a:solidFill>
              </a:rPr>
              <a:t>Точка-точка</a:t>
            </a:r>
            <a:r>
              <a:rPr lang="ru-RU" sz="1800" dirty="0">
                <a:solidFill>
                  <a:srgbClr val="000000"/>
                </a:solidFill>
              </a:rPr>
              <a:t> — самая простая и наиболее распространенная топология WAN. Она представляет собой постоянное соединение между двумя оконечными устройствами.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0000"/>
                </a:solidFill>
              </a:rPr>
              <a:t>«Звезда»</a:t>
            </a:r>
            <a:r>
              <a:rPr lang="ru-RU" sz="1800" dirty="0">
                <a:solidFill>
                  <a:srgbClr val="000000"/>
                </a:solidFill>
              </a:rPr>
              <a:t> ― версия звездообразной топологии для глобальной сети, в которой центральный узел соединен с периферийными с помощью соединений «точка-точка».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0000"/>
                </a:solidFill>
              </a:rPr>
              <a:t>Ячеистая </a:t>
            </a:r>
            <a:r>
              <a:rPr lang="en-US" sz="1800" dirty="0" smtClean="0">
                <a:solidFill>
                  <a:srgbClr val="000000"/>
                </a:solidFill>
              </a:rPr>
              <a:t>– 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>
                <a:solidFill>
                  <a:srgbClr val="000000"/>
                </a:solidFill>
              </a:rPr>
              <a:t>э</a:t>
            </a:r>
            <a:r>
              <a:rPr lang="ru-RU" sz="1800" dirty="0" smtClean="0">
                <a:solidFill>
                  <a:srgbClr val="000000"/>
                </a:solidFill>
              </a:rPr>
              <a:t>та </a:t>
            </a:r>
            <a:r>
              <a:rPr lang="ru-RU" sz="1800" dirty="0">
                <a:solidFill>
                  <a:srgbClr val="000000"/>
                </a:solidFill>
              </a:rPr>
              <a:t>топология обеспечивает высокую доступность, но требует, чтобы каждая оконечная система была связана со всеми остальными системами.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5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Топологии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 Топология «точка-точка» сети WAN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" y="1035050"/>
            <a:ext cx="8833104" cy="1536700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Физические топологии точка-точка напрямую соединяют два конечных устройства (узла).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Узлы не могут совместно использовать общую с другими узлами среду передачи данных.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Поскольку все кадры в среде могут перемещаться только на оба узла или от них, протоколы WAN точка-точка могут быть очень простыми.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8DFB8-7E4C-49CD-931F-4C4AC9613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666" y="3094419"/>
            <a:ext cx="6666667" cy="1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9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50629"/>
            <a:ext cx="9144000" cy="757551"/>
          </a:xfrm>
        </p:spPr>
        <p:txBody>
          <a:bodyPr/>
          <a:lstStyle/>
          <a:p>
            <a:r>
              <a:rPr lang="ru-RU" dirty="0"/>
              <a:t>Материалы для инструкторов. Модуль </a:t>
            </a:r>
            <a:r>
              <a:rPr lang="ru-RU" dirty="0" smtClean="0"/>
              <a:t>6. </a:t>
            </a:r>
            <a:r>
              <a:rPr lang="ru-RU" dirty="0"/>
              <a:t>Руководство по планированию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8853286" cy="374765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Эта презентация </a:t>
            </a:r>
            <a:r>
              <a:rPr lang="en-US" dirty="0"/>
              <a:t>PowerPoint </a:t>
            </a:r>
            <a:r>
              <a:rPr lang="ru-RU" dirty="0"/>
              <a:t>состоит двух частей: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Руководство по планированию для инструкторов</a:t>
            </a:r>
          </a:p>
          <a:p>
            <a:pPr lvl="1"/>
            <a:r>
              <a:rPr lang="ru-RU" dirty="0"/>
              <a:t>Ознакомительная информация по модулю </a:t>
            </a:r>
          </a:p>
          <a:p>
            <a:pPr lvl="1"/>
            <a:r>
              <a:rPr lang="ru-RU" dirty="0"/>
              <a:t>Методические пособия</a:t>
            </a:r>
          </a:p>
          <a:p>
            <a:r>
              <a:rPr lang="ru-RU" dirty="0"/>
              <a:t>Презентация перед классом для инструктора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Дополнительные слайды, которые можно использовать в классе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Начало на слайде № </a:t>
            </a:r>
            <a:r>
              <a:rPr lang="ru-RU" dirty="0" smtClean="0"/>
              <a:t>9</a:t>
            </a:r>
            <a:br>
              <a:rPr lang="ru-RU" dirty="0" smtClean="0"/>
            </a:br>
            <a:endParaRPr lang="ru-RU" dirty="0"/>
          </a:p>
          <a:p>
            <a:pPr marL="142875" lvl="1" indent="0">
              <a:buNone/>
            </a:pPr>
            <a:r>
              <a:rPr lang="ru-RU" sz="1600" b="1" dirty="0" smtClean="0"/>
              <a:t>Примечание</a:t>
            </a:r>
            <a:r>
              <a:rPr lang="ru-RU" sz="1600" dirty="0"/>
              <a:t>: Перед предоставлением общего доступа удалите руководство по планированию из данной презентации.</a:t>
            </a:r>
          </a:p>
          <a:p>
            <a:pPr marL="142875" lvl="1" indent="0">
              <a:buNone/>
            </a:pPr>
            <a:r>
              <a:rPr lang="ru-RU" sz="1600" dirty="0">
                <a:solidFill>
                  <a:schemeClr val="accent4"/>
                </a:solidFill>
              </a:rPr>
              <a:t>Для получения дополнительной помощи и ресурсов перейдите на домашнюю страницу инструктора и ресурсы курса для этого курса. Вы также можете посетить сайт профессионального развития на netacad.com, официальную страницу </a:t>
            </a:r>
            <a:r>
              <a:rPr lang="ru-RU" sz="1600" dirty="0" err="1">
                <a:solidFill>
                  <a:schemeClr val="accent4"/>
                </a:solidFill>
              </a:rPr>
              <a:t>Cisco</a:t>
            </a:r>
            <a:r>
              <a:rPr lang="ru-RU" sz="1600" dirty="0">
                <a:solidFill>
                  <a:schemeClr val="accent4"/>
                </a:solidFill>
              </a:rPr>
              <a:t> </a:t>
            </a:r>
            <a:r>
              <a:rPr lang="ru-RU" sz="1600" dirty="0" err="1">
                <a:solidFill>
                  <a:schemeClr val="accent4"/>
                </a:solidFill>
              </a:rPr>
              <a:t>Networking</a:t>
            </a:r>
            <a:r>
              <a:rPr lang="ru-RU" sz="1600" dirty="0">
                <a:solidFill>
                  <a:schemeClr val="accent4"/>
                </a:solidFill>
              </a:rPr>
              <a:t> </a:t>
            </a:r>
            <a:r>
              <a:rPr lang="ru-RU" sz="1600" dirty="0" err="1">
                <a:solidFill>
                  <a:schemeClr val="accent4"/>
                </a:solidFill>
              </a:rPr>
              <a:t>Academy</a:t>
            </a:r>
            <a:r>
              <a:rPr lang="ru-RU" sz="1600" dirty="0">
                <a:solidFill>
                  <a:schemeClr val="accent4"/>
                </a:solidFill>
              </a:rPr>
              <a:t> в </a:t>
            </a:r>
            <a:r>
              <a:rPr lang="ru-RU" sz="1600" dirty="0" err="1">
                <a:solidFill>
                  <a:schemeClr val="accent4"/>
                </a:solidFill>
              </a:rPr>
              <a:t>Facebook</a:t>
            </a:r>
            <a:r>
              <a:rPr lang="ru-RU" sz="1600" dirty="0">
                <a:solidFill>
                  <a:schemeClr val="accent4"/>
                </a:solidFill>
              </a:rPr>
              <a:t> или группу FB только для инструкторов</a:t>
            </a:r>
            <a:r>
              <a:rPr lang="ru-RU" sz="1600" b="1" dirty="0">
                <a:solidFill>
                  <a:schemeClr val="accent4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850851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Топологии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Топологии сетей WAN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40" y="826265"/>
            <a:ext cx="4296400" cy="3613533"/>
          </a:xfrm>
        </p:spPr>
        <p:txBody>
          <a:bodyPr/>
          <a:lstStyle/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Конечные устройства локальных сетей, как правило, взаимосвязаны с помощью звездной или расширенной звездной топологии. Звездные и расширенные звездные топологии просты в установке, легко масштабируются и просты при устранении неполадок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Ранние технологии </a:t>
            </a:r>
            <a:r>
              <a:rPr lang="ru-RU" sz="1600" dirty="0" err="1">
                <a:solidFill>
                  <a:srgbClr val="000000"/>
                </a:solidFill>
              </a:rPr>
              <a:t>Ethernet</a:t>
            </a:r>
            <a:r>
              <a:rPr lang="ru-RU" sz="1600" dirty="0">
                <a:solidFill>
                  <a:srgbClr val="000000"/>
                </a:solidFill>
              </a:rPr>
              <a:t> и устаревшие технологии </a:t>
            </a:r>
            <a:r>
              <a:rPr lang="ru-RU" sz="1600" dirty="0" err="1">
                <a:solidFill>
                  <a:srgbClr val="000000"/>
                </a:solidFill>
              </a:rPr>
              <a:t>Token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Ring</a:t>
            </a:r>
            <a:r>
              <a:rPr lang="ru-RU" sz="1600" dirty="0">
                <a:solidFill>
                  <a:srgbClr val="000000"/>
                </a:solidFill>
              </a:rPr>
              <a:t> обеспечивают две дополнительные топологии:</a:t>
            </a:r>
          </a:p>
          <a:p>
            <a:pPr marL="73085" lvl="1" indent="0" rtl="0">
              <a:buNone/>
            </a:pPr>
            <a:r>
              <a:rPr lang="ru-RU" b="1" dirty="0">
                <a:solidFill>
                  <a:srgbClr val="000000"/>
                </a:solidFill>
              </a:rPr>
              <a:t>Шина (</a:t>
            </a:r>
            <a:r>
              <a:rPr lang="ru-RU" b="1" dirty="0" err="1">
                <a:solidFill>
                  <a:srgbClr val="000000"/>
                </a:solidFill>
              </a:rPr>
              <a:t>Bus</a:t>
            </a:r>
            <a:r>
              <a:rPr lang="ru-RU" b="1" dirty="0">
                <a:solidFill>
                  <a:srgbClr val="000000"/>
                </a:solidFill>
              </a:rPr>
              <a:t>). </a:t>
            </a:r>
            <a:r>
              <a:rPr lang="ru-RU" dirty="0">
                <a:solidFill>
                  <a:srgbClr val="000000"/>
                </a:solidFill>
              </a:rPr>
              <a:t>Все оконечные системы связаны друг с другом общим кабелем, имеющим на концах специальные заглушки («терминаторы»).</a:t>
            </a:r>
          </a:p>
          <a:p>
            <a:pPr marL="73085" lvl="1" indent="0" rtl="0">
              <a:buNone/>
            </a:pPr>
            <a:r>
              <a:rPr lang="ru-RU" b="1" dirty="0">
                <a:solidFill>
                  <a:srgbClr val="000000"/>
                </a:solidFill>
              </a:rPr>
              <a:t>Кольцо </a:t>
            </a:r>
            <a:r>
              <a:rPr lang="ru-RU" dirty="0">
                <a:solidFill>
                  <a:srgbClr val="000000"/>
                </a:solidFill>
              </a:rPr>
              <a:t>— Каждая концевая система соединяется с соответствующими соседями для формирования кольца.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75D65E-B72F-4095-958C-B321F7C577A5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941" y="657818"/>
            <a:ext cx="4820059" cy="37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r>
              <a:rPr lang="ru-RU" sz="1600"/>
              <a:t>Топологии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Полудуплексная и полнодуплексная связь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 rtl="0"/>
            <a:r>
              <a:rPr lang="ru-RU" sz="1600" b="1">
                <a:solidFill>
                  <a:srgbClr val="000000"/>
                </a:solidFill>
              </a:rPr>
              <a:t>Полудуплексная передача данных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Полудуплексный режим позволяет осуществлять передачу или прием по общей среде одновременно только одному устройству.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Используется в устаревших топологиях шины и при использовании концентраторов Ethernet.</a:t>
            </a:r>
          </a:p>
          <a:p>
            <a:pPr marL="0" indent="0" algn="l"/>
            <a:endParaRPr lang="en-US" sz="1600" b="1" dirty="0">
              <a:solidFill>
                <a:srgbClr val="000000"/>
              </a:solidFill>
            </a:endParaRPr>
          </a:p>
          <a:p>
            <a:pPr marL="0" indent="0" algn="l" rtl="0"/>
            <a:r>
              <a:rPr lang="ru-RU" sz="1600" b="1">
                <a:solidFill>
                  <a:srgbClr val="000000"/>
                </a:solidFill>
              </a:rPr>
              <a:t>Полнодуплексная передача данных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Оба устройства могут одновременно передавать и принимать в общей среде.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По умолчанию коммутаторы Ethernet работают в полнодуплексном режиме.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3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r>
              <a:rPr lang="ru-RU" sz="1600" dirty="0"/>
              <a:t>Топологии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 smtClean="0"/>
              <a:t>Методы </a:t>
            </a:r>
            <a:r>
              <a:rPr lang="ru-RU" sz="2400" dirty="0"/>
              <a:t>контроля доступа к среде передачи данных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870458"/>
            <a:ext cx="8280400" cy="3073400"/>
          </a:xfrm>
        </p:spPr>
        <p:txBody>
          <a:bodyPr/>
          <a:lstStyle/>
          <a:p>
            <a:pPr marL="0" indent="0" algn="l" rtl="0"/>
            <a:r>
              <a:rPr lang="ru-RU" sz="1600" b="1" dirty="0">
                <a:solidFill>
                  <a:srgbClr val="000000"/>
                </a:solidFill>
              </a:rPr>
              <a:t>Конкурентный доступ</a:t>
            </a:r>
          </a:p>
          <a:p>
            <a:pPr marL="73085" lvl="1" indent="0" rtl="0">
              <a:buNone/>
            </a:pPr>
            <a:r>
              <a:rPr lang="ru-RU" sz="1600" dirty="0">
                <a:solidFill>
                  <a:srgbClr val="000000"/>
                </a:solidFill>
              </a:rPr>
              <a:t>Все узлы, работающие в полудуплексном режиме, конкурируют за использование среды. Ниже приведены некоторые примеры:</a:t>
            </a:r>
          </a:p>
          <a:p>
            <a:pPr marL="489010" lvl="2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Множественный доступ с прослушиванием несущей и обнаружением столкновений (</a:t>
            </a:r>
            <a:r>
              <a:rPr lang="ru-RU" sz="1600" dirty="0" err="1">
                <a:solidFill>
                  <a:srgbClr val="000000"/>
                </a:solidFill>
              </a:rPr>
              <a:t>Carrier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Sense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Multiple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Access</a:t>
            </a:r>
            <a:r>
              <a:rPr lang="ru-RU" sz="1600" dirty="0">
                <a:solidFill>
                  <a:srgbClr val="000000"/>
                </a:solidFill>
              </a:rPr>
              <a:t>/</a:t>
            </a:r>
            <a:r>
              <a:rPr lang="ru-RU" sz="1600" dirty="0" err="1">
                <a:solidFill>
                  <a:srgbClr val="000000"/>
                </a:solidFill>
              </a:rPr>
              <a:t>Collision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Detection</a:t>
            </a:r>
            <a:r>
              <a:rPr lang="ru-RU" sz="1600" dirty="0">
                <a:solidFill>
                  <a:srgbClr val="000000"/>
                </a:solidFill>
              </a:rPr>
              <a:t>; CSMA/CD) в старых </a:t>
            </a:r>
            <a:r>
              <a:rPr lang="ru-RU" sz="1600" dirty="0" err="1">
                <a:solidFill>
                  <a:srgbClr val="000000"/>
                </a:solidFill>
              </a:rPr>
              <a:t>шинотопологических</a:t>
            </a:r>
            <a:r>
              <a:rPr lang="ru-RU" sz="1600" dirty="0">
                <a:solidFill>
                  <a:srgbClr val="000000"/>
                </a:solidFill>
              </a:rPr>
              <a:t> сетях </a:t>
            </a:r>
            <a:r>
              <a:rPr lang="ru-RU" sz="1600" dirty="0" err="1">
                <a:solidFill>
                  <a:srgbClr val="000000"/>
                </a:solidFill>
              </a:rPr>
              <a:t>Ethernet</a:t>
            </a:r>
            <a:endParaRPr lang="ru-RU" sz="1600" dirty="0">
              <a:solidFill>
                <a:srgbClr val="000000"/>
              </a:solidFill>
            </a:endParaRPr>
          </a:p>
          <a:p>
            <a:pPr marL="489010" lvl="2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Множественный доступ с прослушиванием несущей и обнаружением столкновений применяется в беспроводных LAN</a:t>
            </a:r>
          </a:p>
          <a:p>
            <a:pPr marL="146110" lvl="2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 rtl="0"/>
            <a:r>
              <a:rPr lang="ru-RU" sz="1600" b="1" dirty="0">
                <a:solidFill>
                  <a:srgbClr val="000000"/>
                </a:solidFill>
              </a:rPr>
              <a:t>Контролируемый доступ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Детерминированный доступ, где каждый узел имеет свое время в среде.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Используется в устаревших сетях, таких как </a:t>
            </a:r>
            <a:r>
              <a:rPr lang="ru-RU" sz="1600" dirty="0" err="1">
                <a:solidFill>
                  <a:srgbClr val="000000"/>
                </a:solidFill>
              </a:rPr>
              <a:t>Token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Ring</a:t>
            </a:r>
            <a:r>
              <a:rPr lang="ru-RU" sz="1600" dirty="0">
                <a:solidFill>
                  <a:srgbClr val="000000"/>
                </a:solidFill>
              </a:rPr>
              <a:t> и ARCNET.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r>
              <a:rPr lang="ru-RU" sz="1600"/>
              <a:t>Топологии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Конкурирующий доступ – CSMA/CD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731837"/>
            <a:ext cx="8712200" cy="3696943"/>
          </a:xfrm>
        </p:spPr>
        <p:txBody>
          <a:bodyPr/>
          <a:lstStyle/>
          <a:p>
            <a:pPr marL="0" indent="0" algn="l" rtl="0"/>
            <a:r>
              <a:rPr lang="ru-RU" sz="1600" b="1" dirty="0">
                <a:solidFill>
                  <a:srgbClr val="000000"/>
                </a:solidFill>
              </a:rPr>
              <a:t>CSMA/CD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Используется в традиционных сетях </a:t>
            </a:r>
            <a:r>
              <a:rPr lang="ru-RU" sz="1600" dirty="0" err="1">
                <a:solidFill>
                  <a:srgbClr val="000000"/>
                </a:solidFill>
              </a:rPr>
              <a:t>Ethernet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Работает в полудуплексном режиме, когда только одно устройство отправляет или получает данные одновременно.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При этом необходим процесс обнаружения столкновений, определяющий, когда устройство может осуществлять передачу, и что происходит в случае одновременной передачи несколькими устройствами.</a:t>
            </a:r>
          </a:p>
          <a:p>
            <a:pPr marL="73085" lvl="1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73085" lvl="1" indent="0" rtl="0">
              <a:buNone/>
            </a:pPr>
            <a:r>
              <a:rPr lang="ru-RU" sz="1600" b="1" dirty="0">
                <a:solidFill>
                  <a:srgbClr val="000000"/>
                </a:solidFill>
              </a:rPr>
              <a:t>Процесс обнаружения столкновений CSMA/CD</a:t>
            </a:r>
            <a:r>
              <a:rPr lang="ru-RU" sz="1600" dirty="0">
                <a:solidFill>
                  <a:srgbClr val="000000"/>
                </a:solidFill>
              </a:rPr>
              <a:t>:</a:t>
            </a:r>
          </a:p>
          <a:p>
            <a:pPr marL="489010" lvl="2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Устройства, передающие одновременно, приведут к столкновению сигналов в общей среде.</a:t>
            </a:r>
          </a:p>
          <a:p>
            <a:pPr marL="489010" lvl="2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Устройства обнаруживают столкновение.</a:t>
            </a:r>
          </a:p>
          <a:p>
            <a:pPr marL="489010" lvl="2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Устройства ожидают случайного периода времени и повторно передают данные.</a:t>
            </a:r>
          </a:p>
          <a:p>
            <a:pPr marL="146110" lvl="2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r>
              <a:rPr lang="ru-RU" sz="1600"/>
              <a:t>Топологии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Конкурирующий доступ – CSMA/CD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 rtl="0"/>
            <a:r>
              <a:rPr lang="ru-RU" sz="1600" b="1" dirty="0">
                <a:solidFill>
                  <a:srgbClr val="000000"/>
                </a:solidFill>
              </a:rPr>
              <a:t>CSMA/CA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Используется в WLAN IEEE 802.11.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Работает в полудуплексном режиме, когда только одно устройство отправляет или получает данные одновременно.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При этом необходим процесс обнаружения столкновений, определяющий, когда устройство может осуществлять передачу, и что происходит в случае одновременной передачи несколькими устройствами.</a:t>
            </a:r>
          </a:p>
          <a:p>
            <a:pPr marL="73085" lvl="1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lvl="1" indent="0" defTabSz="457105" rtl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ru-RU" sz="1600" b="1" dirty="0">
                <a:solidFill>
                  <a:srgbClr val="000000"/>
                </a:solidFill>
              </a:rPr>
              <a:t>Процесс предотвращения столкновений CSMA/CA</a:t>
            </a:r>
            <a:r>
              <a:rPr lang="ru-RU" sz="1600" dirty="0">
                <a:solidFill>
                  <a:srgbClr val="000000"/>
                </a:solidFill>
              </a:rPr>
              <a:t>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При передаче устройства также включают время, необходимое для передачи.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Другие устройства в общей среде получают информацию о длительности времени и знают, как долго носитель будет недоступен.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6.3. Кадр канала передачи данных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Кадр канала передачи данных 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Кадр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3505566"/>
          </a:xfrm>
        </p:spPr>
        <p:txBody>
          <a:bodyPr/>
          <a:lstStyle/>
          <a:p>
            <a:pPr marL="0" indent="0" algn="l" rtl="0"/>
            <a:r>
              <a:rPr lang="ru-RU" sz="1600">
                <a:solidFill>
                  <a:srgbClr val="000000"/>
                </a:solidFill>
              </a:rPr>
              <a:t>Данные инкапсулируются канальным уровнем с заголовком и концевиком для формирования кадра.</a:t>
            </a:r>
          </a:p>
          <a:p>
            <a:pPr marL="0" indent="0" algn="l" rtl="0"/>
            <a:r>
              <a:rPr lang="ru-RU" sz="1600">
                <a:solidFill>
                  <a:srgbClr val="000000"/>
                </a:solidFill>
              </a:rPr>
              <a:t>Кадр связи данных состоит из трех частей: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Заголовок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Данные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Концевик</a:t>
            </a:r>
          </a:p>
          <a:p>
            <a:pPr marL="0" lvl="1" indent="0" defTabSz="457105" rtl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ru-RU" sz="1600">
                <a:solidFill>
                  <a:srgbClr val="000000"/>
                </a:solidFill>
              </a:rPr>
              <a:t>Поля заголовка и трейлера различаются в зависимости от протокола канального уровня.</a:t>
            </a:r>
          </a:p>
          <a:p>
            <a:pPr marL="0" lvl="1" indent="0" defTabSz="45710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lvl="1" indent="0" defTabSz="457105" rtl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ru-RU" sz="1600">
                <a:solidFill>
                  <a:srgbClr val="000000"/>
                </a:solidFill>
              </a:rPr>
              <a:t>Объем управляющей информации, переносимой в кадре, зависит от информации управления доступом и логической топологии.</a:t>
            </a:r>
          </a:p>
        </p:txBody>
      </p:sp>
    </p:spTree>
    <p:extLst>
      <p:ext uri="{BB962C8B-B14F-4D97-AF65-F5344CB8AC3E}">
        <p14:creationId xmlns:p14="http://schemas.microsoft.com/office/powerpoint/2010/main" val="39457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Кадр канала передачи данных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 Поля кадра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7B87715-3E1C-4D1E-9428-D7A3628B1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472035"/>
              </p:ext>
            </p:extLst>
          </p:nvPr>
        </p:nvGraphicFramePr>
        <p:xfrm>
          <a:off x="474662" y="2749860"/>
          <a:ext cx="8237366" cy="1828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847">
                  <a:extLst>
                    <a:ext uri="{9D8B030D-6E8A-4147-A177-3AD203B41FA5}">
                      <a16:colId xmlns:a16="http://schemas.microsoft.com/office/drawing/2014/main" val="3729139006"/>
                    </a:ext>
                  </a:extLst>
                </a:gridCol>
                <a:gridCol w="5735519">
                  <a:extLst>
                    <a:ext uri="{9D8B030D-6E8A-4147-A177-3AD203B41FA5}">
                      <a16:colId xmlns:a16="http://schemas.microsoft.com/office/drawing/2014/main" val="1988913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ru-RU" sz="1100"/>
                        <a:t>Поле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76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Начало и конец кадра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Определяет начало и конец кадра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4457"/>
                  </a:ext>
                </a:extLst>
              </a:tr>
              <a:tr h="170900">
                <a:tc>
                  <a:txBody>
                    <a:bodyPr/>
                    <a:lstStyle/>
                    <a:p>
                      <a:pPr rtl="0"/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Адресация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Указывает узлы источника и назначения.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5172"/>
                  </a:ext>
                </a:extLst>
              </a:tr>
              <a:tr h="201380">
                <a:tc>
                  <a:txBody>
                    <a:bodyPr/>
                    <a:lstStyle/>
                    <a:p>
                      <a:pPr rtl="0"/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Тип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Идентифицирует инкапсулированный протокол уровня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68046"/>
                  </a:ext>
                </a:extLst>
              </a:tr>
              <a:tr h="174195">
                <a:tc>
                  <a:txBody>
                    <a:bodyPr/>
                    <a:lstStyle/>
                    <a:p>
                      <a:pPr rtl="0"/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Элемент 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Идентифицирует службы управления потоком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107787"/>
                  </a:ext>
                </a:extLst>
              </a:tr>
              <a:tr h="274011">
                <a:tc>
                  <a:txBody>
                    <a:bodyPr/>
                    <a:lstStyle/>
                    <a:p>
                      <a:pPr rtl="0"/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Данные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Содержит полезную нагрузку для кадра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54272"/>
                  </a:ext>
                </a:extLst>
              </a:tr>
              <a:tr h="185728">
                <a:tc>
                  <a:txBody>
                    <a:bodyPr/>
                    <a:lstStyle/>
                    <a:p>
                      <a:pPr rtl="0"/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Обнаружение ошибок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Используется для определения ошибок передачи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731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98841DA-AE58-B547-A619-194872959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925" y="565149"/>
            <a:ext cx="5524833" cy="20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Кадр канала передачи данных 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Адреса уровня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1247000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Также называется физическим адресом.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Содержится в заголовке кадра.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Используется только для локальной доставки кадра по каналу.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Обновляется каждым устройством, которое пересылает кадр.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11CB4-FB7A-A44D-8693-5CADB4E74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389" y="2231607"/>
            <a:ext cx="4778709" cy="22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Кадр канала передачи данных 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Кадры локальной и глобальной сети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3505566"/>
          </a:xfrm>
        </p:spPr>
        <p:txBody>
          <a:bodyPr/>
          <a:lstStyle/>
          <a:p>
            <a:pPr marL="0" indent="0" algn="l" rtl="0"/>
            <a:r>
              <a:rPr lang="ru-RU" dirty="0">
                <a:solidFill>
                  <a:srgbClr val="000000"/>
                </a:solidFill>
              </a:rPr>
              <a:t>Логическая топология и физический носитель определяют используемый протокол канала передачи данных: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</a:rPr>
              <a:t>Ethernet</a:t>
            </a:r>
            <a:endParaRPr lang="ru-RU" sz="1600" dirty="0">
              <a:solidFill>
                <a:srgbClr val="000000"/>
              </a:solidFill>
            </a:endParaRP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Беспроводная сеть 802.11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Протокол «точка-точка» (PPP)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Высокоуровневый протокол управления каналом (HDLC)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</a:rPr>
              <a:t>Frame-Relay</a:t>
            </a:r>
            <a:endParaRPr lang="ru-RU" sz="1600" dirty="0">
              <a:solidFill>
                <a:srgbClr val="000000"/>
              </a:solidFill>
            </a:endParaRP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0" indent="0" algn="l" rtl="0"/>
            <a:r>
              <a:rPr lang="ru-RU" dirty="0">
                <a:solidFill>
                  <a:srgbClr val="000000"/>
                </a:solidFill>
              </a:rPr>
              <a:t>Каждый протокол управляет доступом к среде для указанных логических топологий уровня 2.</a:t>
            </a: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DBD329-AB20-664C-9697-486FE5CE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238"/>
            <a:ext cx="9144000" cy="609708"/>
          </a:xfrm>
        </p:spPr>
        <p:txBody>
          <a:bodyPr/>
          <a:lstStyle/>
          <a:p>
            <a:r>
              <a:rPr lang="ru-RU" dirty="0"/>
              <a:t>В этом модуле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EDE137-350D-6D47-BD51-750CD198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34636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облегчения обучения в этот модуль могут быть включены следующие функции в GUI: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EE699F-A87C-2246-9235-C1DFDF6B26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1944" y="1278314"/>
          <a:ext cx="8557528" cy="3088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58">
                  <a:extLst>
                    <a:ext uri="{9D8B030D-6E8A-4147-A177-3AD203B41FA5}">
                      <a16:colId xmlns:a16="http://schemas.microsoft.com/office/drawing/2014/main" val="200107645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648404099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Функции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0602"/>
                  </a:ext>
                </a:extLst>
              </a:tr>
              <a:tr h="33155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Анимация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Познакомит учащихся с новыми навыками и понятиями.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35149"/>
                  </a:ext>
                </a:extLst>
              </a:tr>
              <a:tr h="37941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Видео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Познакомит учащихся с новыми навыками и понятиями.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57650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«Проверьте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свое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понимание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темы»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Онлайн</a:t>
                      </a:r>
                      <a:r>
                        <a:rPr lang="ru-RU" baseline="0" dirty="0" smtClean="0"/>
                        <a:t>-к</a:t>
                      </a:r>
                      <a:r>
                        <a:rPr lang="ru-RU" dirty="0" smtClean="0"/>
                        <a:t>онтрольная по теме,</a:t>
                      </a:r>
                      <a:r>
                        <a:rPr lang="ru-RU" baseline="0" dirty="0" smtClean="0"/>
                        <a:t> чтобы помочь ученикам самостоятельно оценить понимание материала.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586054"/>
                  </a:ext>
                </a:extLst>
              </a:tr>
              <a:tr h="178145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Интерактивные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задания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Задания</a:t>
                      </a:r>
                      <a:r>
                        <a:rPr lang="ru-RU" baseline="0" dirty="0" smtClean="0"/>
                        <a:t> р</a:t>
                      </a:r>
                      <a:r>
                        <a:rPr lang="ru-RU" dirty="0" smtClean="0"/>
                        <a:t>азных форматов, чтобы помочь ученикам оценить понимание материала.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703549"/>
                  </a:ext>
                </a:extLst>
              </a:tr>
              <a:tr h="21529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Проверка синтаксиса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Небольшие симуляции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для отработки навыков настройки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командной строке </a:t>
                      </a:r>
                      <a:r>
                        <a:rPr lang="ru-RU" dirty="0" err="1" smtClean="0"/>
                        <a:t>Cisco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331658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Задания в PT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Моделирование сетей, предназначенных для изучения, приобретения, укрепления и расширения навыков.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315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4924355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6.4 Практика и контрольная работа модуля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400">
                <a:latin typeface="Arial" charset="0"/>
              </a:rPr>
              <a:t>Практика и контрольная работа модуля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ru-RU">
                <a:latin typeface="Arial" charset="0"/>
              </a:rPr>
              <a:t>Что я изучил в этом модуле?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4" y="798944"/>
            <a:ext cx="9082231" cy="4155319"/>
          </a:xfrm>
        </p:spPr>
        <p:txBody>
          <a:bodyPr/>
          <a:lstStyle/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Канальный уровень модели OSI (</a:t>
            </a:r>
            <a:r>
              <a:rPr lang="ru-RU" dirty="0" smtClean="0"/>
              <a:t>Ур. </a:t>
            </a:r>
            <a:r>
              <a:rPr lang="ru-RU" dirty="0"/>
              <a:t>2) подготавливает сетевые данные для физической сети 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Канальный уровень </a:t>
            </a:r>
            <a:r>
              <a:rPr lang="ru-RU" dirty="0" smtClean="0"/>
              <a:t>отвечает </a:t>
            </a:r>
            <a:r>
              <a:rPr lang="ru-RU" dirty="0"/>
              <a:t>за связь между сетевыми интерфейсными картами (NIC).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Канальный уровень </a:t>
            </a:r>
            <a:r>
              <a:rPr lang="ru-RU" dirty="0" smtClean="0"/>
              <a:t>IEEE </a:t>
            </a:r>
            <a:r>
              <a:rPr lang="ru-RU" dirty="0"/>
              <a:t>802 LAN/MAN состоит из следующих двух подуровней: LLC и MAC. 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Два типа </a:t>
            </a:r>
            <a:r>
              <a:rPr lang="ru-RU" dirty="0"/>
              <a:t>топологий, используемых в сетях LAN и WAN, </a:t>
            </a:r>
            <a:r>
              <a:rPr lang="ru-RU" dirty="0" smtClean="0"/>
              <a:t>- физическая </a:t>
            </a:r>
            <a:r>
              <a:rPr lang="ru-RU" dirty="0"/>
              <a:t>и </a:t>
            </a:r>
            <a:r>
              <a:rPr lang="ru-RU" dirty="0" smtClean="0"/>
              <a:t>логическая.</a:t>
            </a:r>
            <a:r>
              <a:rPr lang="ru-RU" dirty="0"/>
              <a:t> 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Три распространенных типа физических топологий WAN: точка-точка, звезда и ячеистая. 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Полудуплексный режим - когда обмен данными происходит в одном направлении за раз. Полнодуплексный режим отправляет и принимает данные одновременно.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В сетях с множественным доступом на основе конкуренции все узлы работают в полудуплексном режиме.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Примеры методов доступа, основанных на конкуренции, включают: CSMA/CD для локальных сетей </a:t>
            </a:r>
            <a:r>
              <a:rPr lang="ru-RU" dirty="0" err="1"/>
              <a:t>Ethernet</a:t>
            </a:r>
            <a:r>
              <a:rPr lang="ru-RU" dirty="0"/>
              <a:t> с топологией шины и CSMA/CA для беспроводных сетей.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Кадр канального уровня состоит из трех основных частей: заголовка, данных и </a:t>
            </a:r>
            <a:r>
              <a:rPr lang="ru-RU" dirty="0" err="1"/>
              <a:t>концевика</a:t>
            </a:r>
            <a:r>
              <a:rPr lang="ru-RU" dirty="0"/>
              <a:t>.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Поля кадра включают: флаги индикатора начала и конца кадра, адресация, тип, управление, данные и обнаружение ошибок.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Адреса канального уровня также называются физическими адресами.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Адреса связи данных используются только для локальной доставки кадров.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r>
              <a:rPr lang="ru-RU" sz="1400" dirty="0">
                <a:latin typeface="Arial" charset="0"/>
              </a:rPr>
              <a:t>Модуль 6: Канальный уровень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ru-RU" dirty="0">
                <a:latin typeface="Arial" charset="0"/>
              </a:rPr>
              <a:t>Новые термины и команды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480B83-AF5E-4A70-B69B-F1E3A8FA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676677"/>
              </p:ext>
            </p:extLst>
          </p:nvPr>
        </p:nvGraphicFramePr>
        <p:xfrm>
          <a:off x="99152" y="798513"/>
          <a:ext cx="8898797" cy="3992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91136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  <a:gridCol w="4407661">
                  <a:extLst>
                    <a:ext uri="{9D8B030D-6E8A-4147-A177-3AD203B41FA5}">
                      <a16:colId xmlns:a16="http://schemas.microsoft.com/office/drawing/2014/main" val="1988644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Logical Link Control (LLC)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Medial Access Control (MAC)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Institute of Electrical and Electronic Engineers (IEEE)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International Telecommunications Union (ITU)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International Organization for Standardization (ISO)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American National Standards Institute (ANSI)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Physical Topology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Logical Topology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Half-duplex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Full-duplex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CSMA/CD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CSMA/CA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err="1">
                          <a:solidFill>
                            <a:srgbClr val="000000"/>
                          </a:solidFill>
                        </a:rPr>
                        <a:t>Cyclic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</a:rPr>
                        <a:t>Redundancy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</a:rPr>
                        <a:t>Check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</a:rPr>
                        <a:t> (CRC)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err="1">
                          <a:solidFill>
                            <a:srgbClr val="000000"/>
                          </a:solidFill>
                        </a:rPr>
                        <a:t>Contention-based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</a:rPr>
                        <a:t>access</a:t>
                      </a:r>
                      <a:endParaRPr lang="ru-RU" sz="1600" b="0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err="1">
                          <a:solidFill>
                            <a:srgbClr val="000000"/>
                          </a:solidFill>
                        </a:rPr>
                        <a:t>Controlled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</a:rPr>
                        <a:t>access</a:t>
                      </a:r>
                      <a:endParaRPr lang="ru-RU" sz="1600" b="0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D10C50B-ED86-4E5D-BD0F-658911DF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85"/>
            <a:ext cx="9144000" cy="757238"/>
          </a:xfrm>
        </p:spPr>
        <p:txBody>
          <a:bodyPr/>
          <a:lstStyle/>
          <a:p>
            <a:r>
              <a:rPr lang="ru-RU" dirty="0"/>
              <a:t>В этом модуле (продолжение)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31D3D35-BC84-421A-A5F0-48081A310F8E}"/>
              </a:ext>
            </a:extLst>
          </p:cNvPr>
          <p:cNvSpPr txBox="1">
            <a:spLocks/>
          </p:cNvSpPr>
          <p:nvPr/>
        </p:nvSpPr>
        <p:spPr bwMode="auto">
          <a:xfrm>
            <a:off x="0" y="664250"/>
            <a:ext cx="8853286" cy="34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Для облегчения обучения в этот модуль могут быть включены следующие функции: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D52CCD-9D1E-4CC4-815A-A5967A0831D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6756" y="1279280"/>
          <a:ext cx="8595235" cy="250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65">
                  <a:extLst>
                    <a:ext uri="{9D8B030D-6E8A-4147-A177-3AD203B41FA5}">
                      <a16:colId xmlns:a16="http://schemas.microsoft.com/office/drawing/2014/main" val="3215831619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76475465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Функции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2797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Практические лабораторные работы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Лабораторные</a:t>
                      </a:r>
                      <a:r>
                        <a:rPr lang="ru-RU" baseline="0" dirty="0" smtClean="0"/>
                        <a:t> работы</a:t>
                      </a:r>
                      <a:r>
                        <a:rPr lang="ru-RU" dirty="0" smtClean="0"/>
                        <a:t>, предназначенные для работы с физическим оборудованием.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94367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Работа в классе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Они находятся на странице ресурсов для инструкторов. Занятия в классе предназначены для облегчения обучения, обсуждения в классе и совместной</a:t>
                      </a:r>
                      <a:r>
                        <a:rPr lang="ru-RU" baseline="0" dirty="0" smtClean="0"/>
                        <a:t> работы учащихся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66603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Контрольная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работа по модулю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Работы</a:t>
                      </a:r>
                      <a:r>
                        <a:rPr lang="ru-RU" baseline="0" dirty="0" smtClean="0"/>
                        <a:t> для с</a:t>
                      </a:r>
                      <a:r>
                        <a:rPr lang="ru-RU" dirty="0" smtClean="0"/>
                        <a:t>амооценки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концепций и навыков, полученных в рамках серии тем, представленных в модуле.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02776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Краткое содержание модуля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Конспект материалов модуля.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4628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210033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«Проверьте свое понимание темы»</a:t>
            </a:r>
          </a:p>
        </p:txBody>
      </p:sp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965201"/>
            <a:ext cx="8878570" cy="3643747"/>
          </a:xfrm>
        </p:spPr>
        <p:txBody>
          <a:bodyPr/>
          <a:lstStyle/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Упражнения «Проверьте свое понимание темы» предназначены для того, чтобы ученики могли быстро определить, поняли ли они содержание темы и могут ли они переходить к следующей, или им нужно вернуться и пересмотреть текущую тему.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Упражнения «Проверьте свое понимание темы» </a:t>
            </a:r>
            <a:r>
              <a:rPr lang="ru-RU" sz="1400" b="1" i="1" dirty="0"/>
              <a:t>не влияют </a:t>
            </a:r>
            <a:r>
              <a:rPr lang="ru-RU" sz="1400" dirty="0"/>
              <a:t>на оценки учащихся.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Для этих упражнений нет отдельных слайдов в презентации для инструкторов. Они перечислены в области заметок слайда перед их началом.</a:t>
            </a:r>
            <a:endParaRPr lang="en-US" dirty="0"/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dirty="0"/>
          </a:p>
          <a:p>
            <a:pPr eaLnBrk="1" hangingPunct="1"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98201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</a:t>
            </a:r>
            <a:r>
              <a:rPr lang="ru-RU" dirty="0" smtClean="0"/>
              <a:t>6: </a:t>
            </a:r>
            <a:r>
              <a:rPr lang="ru-RU" dirty="0"/>
              <a:t>Задания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695135" cy="348414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-RU" sz="1600" dirty="0"/>
              <a:t>Какие задания представлены в этом модуле?</a:t>
            </a:r>
            <a:endParaRPr lang="en-US" sz="1600" dirty="0"/>
          </a:p>
          <a:p>
            <a:pPr marL="0" indent="0">
              <a:spcBef>
                <a:spcPct val="30000"/>
              </a:spcBef>
              <a:buNone/>
            </a:pPr>
            <a:endParaRPr lang="en-US" sz="1600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583897"/>
              </p:ext>
            </p:extLst>
          </p:nvPr>
        </p:nvGraphicFramePr>
        <p:xfrm>
          <a:off x="402337" y="1333040"/>
          <a:ext cx="8314068" cy="170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6845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122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690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Страница </a:t>
                      </a:r>
                      <a:r>
                        <a:rPr lang="ru-RU" sz="1200" dirty="0"/>
                        <a:t>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задания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/>
                        <a:t>Название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/>
                        <a:t>Функционал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6.1.5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Проверьте свое понимание темы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dirty="0" smtClean="0"/>
                        <a:t>Назначение канального уровня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6.2.9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Проверьте свое понимание темы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Топологии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6.3.5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Проверьте свое понимание темы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Кадр канального уровня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452737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</a:t>
            </a:r>
            <a:r>
              <a:rPr lang="ru-RU" dirty="0" smtClean="0"/>
              <a:t>6: </a:t>
            </a:r>
            <a:r>
              <a:rPr lang="ru-RU" dirty="0"/>
              <a:t>Рекомендации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798944"/>
            <a:ext cx="8853286" cy="4041019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600" dirty="0"/>
              <a:t>Перед обучением по модулю </a:t>
            </a:r>
            <a:r>
              <a:rPr lang="ru-RU" sz="1600" dirty="0" smtClean="0"/>
              <a:t>6 </a:t>
            </a:r>
            <a:r>
              <a:rPr lang="ru-RU" sz="1600" dirty="0"/>
              <a:t>инструктор должен: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Просмотреть задания и лабораторные работы для этого модуля.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Постараться включить как можно больше вопросов, чтобы привлечь внимание учащихся во время презентации в классе.</a:t>
            </a:r>
          </a:p>
          <a:p>
            <a:pPr marL="0" indent="0" rtl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600" dirty="0" smtClean="0"/>
              <a:t>Тема </a:t>
            </a:r>
            <a:r>
              <a:rPr lang="ru-RU" sz="1600" dirty="0"/>
              <a:t>6.1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 smtClean="0"/>
              <a:t>Спросите </a:t>
            </a:r>
            <a:r>
              <a:rPr lang="ru-RU" sz="1600" dirty="0"/>
              <a:t>студентов или проведите обсуждение в классе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Обсудите функции канального уровня.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Каковы будут последствия для протоколов верхнего уровня, если не будет канального </a:t>
            </a:r>
            <a:r>
              <a:rPr lang="ru-RU" sz="1600" dirty="0" smtClean="0"/>
              <a:t>уровня?</a:t>
            </a:r>
          </a:p>
          <a:p>
            <a:pPr marL="0" indent="0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600" dirty="0" smtClean="0"/>
              <a:t>Тема 6.2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Спросите студентов или проведите обсуждение в классе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Какой тип логической топологии они используют в своей домашней сети?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Почему </a:t>
            </a:r>
            <a:r>
              <a:rPr lang="ru-RU" sz="1600" dirty="0" smtClean="0"/>
              <a:t>CSMA/CA </a:t>
            </a:r>
            <a:r>
              <a:rPr lang="ru-RU" sz="1600" dirty="0"/>
              <a:t>более подходит для беспроводных сетей, чем </a:t>
            </a:r>
            <a:r>
              <a:rPr lang="ru-RU" sz="1600" dirty="0" smtClean="0"/>
              <a:t>CSMA/CD</a:t>
            </a:r>
            <a:r>
              <a:rPr lang="ru-RU" sz="1600" dirty="0"/>
              <a:t>?</a:t>
            </a: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31760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Модуль </a:t>
            </a:r>
            <a:r>
              <a:rPr lang="ru-RU" dirty="0"/>
              <a:t>6: </a:t>
            </a:r>
            <a:r>
              <a:rPr lang="ru-RU" dirty="0" smtClean="0"/>
              <a:t>Рекомендации (Продолжение)</a:t>
            </a:r>
            <a:endParaRPr lang="ru-RU" dirty="0"/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946788"/>
            <a:ext cx="8853286" cy="4155319"/>
          </a:xfrm>
        </p:spPr>
        <p:txBody>
          <a:bodyPr/>
          <a:lstStyle/>
          <a:p>
            <a:pPr marL="0" indent="0" rtl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400" dirty="0"/>
              <a:t> </a:t>
            </a:r>
            <a:r>
              <a:rPr lang="ru-RU" sz="1600" dirty="0" smtClean="0"/>
              <a:t>Тема </a:t>
            </a:r>
            <a:r>
              <a:rPr lang="ru-RU" sz="1600" dirty="0"/>
              <a:t>6.3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Спросите студентов или проведите обсуждение в классе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Обсудите функцию шести полей кадра.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Какой адрес второго уровня их персонального компьютера или ноутбука?</a:t>
            </a:r>
            <a:endParaRPr lang="en-US" sz="14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4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57605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6: Канальный уровень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сетевые технологии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8628</TotalTime>
  <Words>2065</Words>
  <Application>Microsoft Office PowerPoint</Application>
  <PresentationFormat>Экран (16:9)</PresentationFormat>
  <Paragraphs>399</Paragraphs>
  <Slides>33</Slides>
  <Notes>31</Notes>
  <HiddenSlides>8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Модуль 6: Канальный уровень</vt:lpstr>
      <vt:lpstr>Материалы для инструкторов. Модуль 6. Руководство по планированию</vt:lpstr>
      <vt:lpstr>В этом модуле</vt:lpstr>
      <vt:lpstr>В этом модуле (продолжение)</vt:lpstr>
      <vt:lpstr>«Проверьте свое понимание темы»</vt:lpstr>
      <vt:lpstr>Модуль 6: Задания</vt:lpstr>
      <vt:lpstr>Модуль 6: Рекомендации</vt:lpstr>
      <vt:lpstr>Модуль 6: Рекомендации (Продолжение)</vt:lpstr>
      <vt:lpstr>Модуль 6: Канальный уровень</vt:lpstr>
      <vt:lpstr>Задачи модуля</vt:lpstr>
      <vt:lpstr>6.1. Назначение канального уровня передачи данных</vt:lpstr>
      <vt:lpstr>Назначение канального уровня  Канальный уровень</vt:lpstr>
      <vt:lpstr>Назначение канального уровня Подуровни канального уровня IEEE 802 LAN/MAN </vt:lpstr>
      <vt:lpstr>Назначение канального уровня  Предоставление доступа к среде передачи данных</vt:lpstr>
      <vt:lpstr>Назначение канального уровня  Стандарты канального уровня</vt:lpstr>
      <vt:lpstr>6.2 Топологии</vt:lpstr>
      <vt:lpstr>Топологии  Физические и логические топологии</vt:lpstr>
      <vt:lpstr>Топологии Топологии сетей WAN</vt:lpstr>
      <vt:lpstr>Топологии  Топология «точка-точка» сети WAN</vt:lpstr>
      <vt:lpstr>Топологии Топологии сетей WAN</vt:lpstr>
      <vt:lpstr>Презентация PowerPoint</vt:lpstr>
      <vt:lpstr>Презентация PowerPoint</vt:lpstr>
      <vt:lpstr>Презентация PowerPoint</vt:lpstr>
      <vt:lpstr>Презентация PowerPoint</vt:lpstr>
      <vt:lpstr>6.3. Кадр канала передачи данных</vt:lpstr>
      <vt:lpstr>Кадр канала передачи данных  Кадр</vt:lpstr>
      <vt:lpstr>Кадр канала передачи данных  Поля кадра</vt:lpstr>
      <vt:lpstr>Кадр канала передачи данных  Адреса уровня 2</vt:lpstr>
      <vt:lpstr>Кадр канала передачи данных  Кадры локальной и глобальной сети</vt:lpstr>
      <vt:lpstr>6.4 Практика и контрольная работа модуля</vt:lpstr>
      <vt:lpstr>Практика и контрольная работа модуля  Что я изучил в этом модуле?</vt:lpstr>
      <vt:lpstr>Модуль 6: Канальный уровень Новые термины и команды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Mi</cp:lastModifiedBy>
  <cp:revision>249</cp:revision>
  <dcterms:created xsi:type="dcterms:W3CDTF">2019-10-18T06:21:22Z</dcterms:created>
  <dcterms:modified xsi:type="dcterms:W3CDTF">2020-06-05T09:27:19Z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