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6.xml" ContentType="application/vnd.openxmlformats-officedocument.presentationml.tags+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ppt/tags/tag18.xml" ContentType="application/vnd.openxmlformats-officedocument.presentationml.tags+xml"/>
  <Override PartName="/ppt/notesSlides/notesSlide41.xml" ContentType="application/vnd.openxmlformats-officedocument.presentationml.notesSlide+xml"/>
  <Override PartName="/ppt/tags/tag19.xml" ContentType="application/vnd.openxmlformats-officedocument.presentationml.tags+xml"/>
  <Override PartName="/ppt/notesSlides/notesSlide42.xml" ContentType="application/vnd.openxmlformats-officedocument.presentationml.notesSlide+xml"/>
  <Override PartName="/ppt/tags/tag20.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7"/>
  </p:notesMasterIdLst>
  <p:sldIdLst>
    <p:sldId id="513" r:id="rId2"/>
    <p:sldId id="1132" r:id="rId3"/>
    <p:sldId id="1133" r:id="rId4"/>
    <p:sldId id="1134" r:id="rId5"/>
    <p:sldId id="1135" r:id="rId6"/>
    <p:sldId id="763" r:id="rId7"/>
    <p:sldId id="1052" r:id="rId8"/>
    <p:sldId id="1069" r:id="rId9"/>
    <p:sldId id="876" r:id="rId10"/>
    <p:sldId id="860" r:id="rId11"/>
    <p:sldId id="759" r:id="rId12"/>
    <p:sldId id="1054" r:id="rId13"/>
    <p:sldId id="1107" r:id="rId14"/>
    <p:sldId id="1108" r:id="rId15"/>
    <p:sldId id="1128" r:id="rId16"/>
    <p:sldId id="1109" r:id="rId17"/>
    <p:sldId id="1123" r:id="rId18"/>
    <p:sldId id="1056" r:id="rId19"/>
    <p:sldId id="1097" r:id="rId20"/>
    <p:sldId id="1110" r:id="rId21"/>
    <p:sldId id="1111" r:id="rId22"/>
    <p:sldId id="1112" r:id="rId23"/>
    <p:sldId id="1113" r:id="rId24"/>
    <p:sldId id="1114" r:id="rId25"/>
    <p:sldId id="1124" r:id="rId26"/>
    <p:sldId id="1103" r:id="rId27"/>
    <p:sldId id="1115" r:id="rId28"/>
    <p:sldId id="1116" r:id="rId29"/>
    <p:sldId id="1130" r:id="rId30"/>
    <p:sldId id="1117" r:id="rId31"/>
    <p:sldId id="1126" r:id="rId32"/>
    <p:sldId id="1127" r:id="rId33"/>
    <p:sldId id="1125" r:id="rId34"/>
    <p:sldId id="1104" r:id="rId35"/>
    <p:sldId id="1118" r:id="rId36"/>
    <p:sldId id="1119" r:id="rId37"/>
    <p:sldId id="1120" r:id="rId38"/>
    <p:sldId id="1121" r:id="rId39"/>
    <p:sldId id="1129" r:id="rId40"/>
    <p:sldId id="1122" r:id="rId41"/>
    <p:sldId id="957" r:id="rId42"/>
    <p:sldId id="958" r:id="rId43"/>
    <p:sldId id="1131" r:id="rId44"/>
    <p:sldId id="874" r:id="rId45"/>
    <p:sldId id="291" r:id="rId46"/>
  </p:sldIdLst>
  <p:sldSz cx="9144000" cy="5143500" type="screen16x9"/>
  <p:notesSz cx="6858000" cy="9144000"/>
  <p:custDataLst>
    <p:tags r:id="rId4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75109" autoAdjust="0"/>
  </p:normalViewPr>
  <p:slideViewPr>
    <p:cSldViewPr snapToGrid="0" showGuides="1">
      <p:cViewPr varScale="1">
        <p:scale>
          <a:sx n="68" d="100"/>
          <a:sy n="68" d="100"/>
        </p:scale>
        <p:origin x="1288" y="5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6/5/2020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Программа Сетевой академии Cisco</a:t>
            </a:r>
          </a:p>
          <a:p>
            <a:pPr rtl="0"/>
            <a:r>
              <a:rPr lang="ru-RU"/>
              <a:t>Введение в сетевые технологии v7.0 (ITN)</a:t>
            </a:r>
          </a:p>
          <a:p>
            <a:pPr rtl="0"/>
            <a:r>
              <a:rPr lang="ru-RU"/>
              <a:t>Модуль 2: Базовая конфигурация коммутатора и оконечного устройства</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7.1 – Кадры Ethernet</a:t>
            </a:r>
          </a:p>
          <a:p>
            <a:pPr rtl="0"/>
            <a:r>
              <a:rPr lang="ru-RU"/>
              <a:t>7.1.1. Инкапсуляция Ethernet</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309231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7.1 – Кадры Ethernet</a:t>
            </a:r>
          </a:p>
          <a:p>
            <a:pPr rtl="0"/>
            <a:r>
              <a:rPr lang="ru-RU"/>
              <a:t>7.1.2 - Подуровни канала данных</a:t>
            </a:r>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271276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7.1 – Кадры Ethernet</a:t>
            </a:r>
          </a:p>
          <a:p>
            <a:pPr rtl="0"/>
            <a:r>
              <a:rPr lang="ru-RU"/>
              <a:t>7.1.3 – Подуровень MAC</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75155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7.1 – Кадры Ethernet</a:t>
            </a:r>
          </a:p>
          <a:p>
            <a:pPr rtl="0"/>
            <a:r>
              <a:rPr lang="ru-RU"/>
              <a:t>7.1.3 – Подуровень MAC</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2369957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7.1 – Кадры Ethernet</a:t>
            </a:r>
          </a:p>
          <a:p>
            <a:pPr rtl="0"/>
            <a:r>
              <a:rPr lang="ru-RU"/>
              <a:t>7.1.4. Поля кадра Ethernet</a:t>
            </a:r>
          </a:p>
          <a:p>
            <a:pPr rtl="0"/>
            <a:r>
              <a:rPr lang="ru-RU"/>
              <a:t>7.1.5 — Проверьте свое понимание — коммутация Ethernet</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3244073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7.1 – Кадры Ethernet</a:t>
            </a:r>
          </a:p>
          <a:p>
            <a:pPr rtl="0"/>
            <a:r>
              <a:rPr lang="ru-RU"/>
              <a:t>7.1.6 – Лабораторная работа. Анализ кадров Ethernet с помощью программы Wireshark</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1106080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a:t>7- Коммутация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ru-RU"/>
              <a:t>7.2 – MAC-адрес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7.2 – MAC-адрес Ethernet</a:t>
            </a:r>
          </a:p>
          <a:p>
            <a:pPr rtl="0"/>
            <a:r>
              <a:rPr lang="ru-RU"/>
              <a:t>7.2.1 – MAC-адрес и шестнадцатеричная система счисления</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2033836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7.2 – MAC-адрес Ethernet</a:t>
            </a:r>
          </a:p>
          <a:p>
            <a:pPr rtl="0"/>
            <a:r>
              <a:rPr lang="ru-RU"/>
              <a:t>7.2.2 – MAC-адрес Ethernet</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409915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7.2 – MAC-адрес Ethernet</a:t>
            </a:r>
          </a:p>
          <a:p>
            <a:pPr rtl="0"/>
            <a:r>
              <a:rPr lang="ru-RU"/>
              <a:t>7.2.3. Обработка кадров</a:t>
            </a:r>
          </a:p>
        </p:txBody>
      </p:sp>
      <p:sp>
        <p:nvSpPr>
          <p:cNvPr id="4" name="Slide Number Placeholder 3"/>
          <p:cNvSpPr>
            <a:spLocks noGrp="1"/>
          </p:cNvSpPr>
          <p:nvPr>
            <p:ph type="sldNum" sz="quarter" idx="5"/>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211702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pPr algn="r" rtl="0"/>
              <a:t>2</a:t>
            </a:fld>
            <a:endParaRPr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559257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7.2 – MAC-адрес Ethernet</a:t>
            </a:r>
          </a:p>
          <a:p>
            <a:pPr rtl="0"/>
            <a:r>
              <a:rPr lang="ru-RU"/>
              <a:t>7.2.4. Индивидуальный MAC-адрес</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3527404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7.2 – MAC-адрес Ethernet</a:t>
            </a:r>
          </a:p>
          <a:p>
            <a:pPr rtl="0"/>
            <a:r>
              <a:rPr lang="ru-RU"/>
              <a:t>7.2.5 - MAC-адрес широковещательной рассылки</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357711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7.2 – MAC-адрес Ethernet</a:t>
            </a:r>
          </a:p>
          <a:p>
            <a:pPr rtl="0"/>
            <a:r>
              <a:rPr lang="ru-RU"/>
              <a:t>7.2.6 - MAC-адрес многоадресной рассылки</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914186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7.2 – MAC-адрес Ethernet</a:t>
            </a:r>
          </a:p>
          <a:p>
            <a:pPr rtl="0"/>
            <a:r>
              <a:rPr lang="ru-RU"/>
              <a:t>7.2.7 – Лабораторная работа - Просмотр MAC-адресов сетевых устройств</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1178587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a:t>7 -Коммутация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ru-RU"/>
              <a:t>7.3 – Таблица MAC-адресов</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7.3 – Таблица MAC-адресов</a:t>
            </a:r>
          </a:p>
          <a:p>
            <a:pPr rtl="0"/>
            <a:r>
              <a:rPr lang="ru-RU"/>
              <a:t>7.3.1 - Основная информация о коммутаторах</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4225716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7.3 – Таблица MAC-адресов</a:t>
            </a:r>
          </a:p>
          <a:p>
            <a:pPr rtl="0"/>
            <a:r>
              <a:rPr lang="ru-RU"/>
              <a:t>7.3.2 - Переключение обучения и пересылки</a:t>
            </a:r>
          </a:p>
        </p:txBody>
      </p:sp>
      <p:sp>
        <p:nvSpPr>
          <p:cNvPr id="4" name="Slide Number Placeholder 3"/>
          <p:cNvSpPr>
            <a:spLocks noGrp="1"/>
          </p:cNvSpPr>
          <p:nvPr>
            <p:ph type="sldNum" sz="quarter" idx="5"/>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1583934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7.3 – Таблица MAC-адресов</a:t>
            </a:r>
          </a:p>
          <a:p>
            <a:pPr rtl="0"/>
            <a:r>
              <a:rPr lang="ru-RU"/>
              <a:t>7.3.2 - Переключение обучения и пересылки</a:t>
            </a:r>
          </a:p>
        </p:txBody>
      </p:sp>
      <p:sp>
        <p:nvSpPr>
          <p:cNvPr id="4" name="Slide Number Placeholder 3"/>
          <p:cNvSpPr>
            <a:spLocks noGrp="1"/>
          </p:cNvSpPr>
          <p:nvPr>
            <p:ph type="sldNum" sz="quarter" idx="5"/>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100580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7.3 – Таблица MAC-адресов</a:t>
            </a:r>
          </a:p>
          <a:p>
            <a:pPr rtl="0"/>
            <a:r>
              <a:rPr lang="ru-RU"/>
              <a:t>7.3.3 - Фильтрация кадров</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2605110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7.3 – Таблица MAC-адресов</a:t>
            </a:r>
          </a:p>
          <a:p>
            <a:pPr rtl="0"/>
            <a:r>
              <a:rPr lang="ru-RU"/>
              <a:t>7.3.4 – Видео - Таблицы MAC-адресов на подключенных друг к другу коммутаторах</a:t>
            </a:r>
          </a:p>
        </p:txBody>
      </p:sp>
      <p:sp>
        <p:nvSpPr>
          <p:cNvPr id="4" name="Slide Number Placeholder 3"/>
          <p:cNvSpPr>
            <a:spLocks noGrp="1"/>
          </p:cNvSpPr>
          <p:nvPr>
            <p:ph type="sldNum" sz="quarter" idx="5"/>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307088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rtl="0"/>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428047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7.3 – Таблица MAC-адресов</a:t>
            </a:r>
          </a:p>
          <a:p>
            <a:pPr rtl="0"/>
            <a:r>
              <a:rPr lang="ru-RU"/>
              <a:t>7.3.5 – Видео - Отправка кадра на шлюз по умолчанию</a:t>
            </a:r>
          </a:p>
          <a:p>
            <a:pPr rtl="0"/>
            <a:r>
              <a:rPr lang="ru-RU"/>
              <a:t>7.3.6 – Упражнение. Коммутация в действии!</a:t>
            </a:r>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1667847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7.3 – Таблица MAC-адресов</a:t>
            </a:r>
          </a:p>
          <a:p>
            <a:pPr rtl="0"/>
            <a:r>
              <a:rPr lang="ru-RU"/>
              <a:t>7.3.7 – Лабораторная работа. Просмотр таблицы MAC-адресов коммутатора</a:t>
            </a:r>
          </a:p>
        </p:txBody>
      </p:sp>
      <p:sp>
        <p:nvSpPr>
          <p:cNvPr id="4" name="Slide Number Placeholder 3"/>
          <p:cNvSpPr>
            <a:spLocks noGrp="1"/>
          </p:cNvSpPr>
          <p:nvPr>
            <p:ph type="sldNum" sz="quarter" idx="5"/>
          </p:nvPr>
        </p:nvSpPr>
        <p:spPr/>
        <p:txBody>
          <a:bodyPr/>
          <a:lstStyle/>
          <a:p>
            <a:pPr rtl="0"/>
            <a:fld id="{5641018C-6CAF-B84E-B92C-ECB119457FBA}" type="slidenum">
              <a:rPr/>
              <a:t>33</a:t>
            </a:fld>
            <a:endParaRPr/>
          </a:p>
        </p:txBody>
      </p:sp>
    </p:spTree>
    <p:extLst>
      <p:ext uri="{BB962C8B-B14F-4D97-AF65-F5344CB8AC3E}">
        <p14:creationId xmlns:p14="http://schemas.microsoft.com/office/powerpoint/2010/main" val="1450690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a:t>7- Коммутация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ru-RU"/>
              <a:t>7.4 - Скорость и способы пересылки на коммутаторах</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34</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7.4 – Скорость и способы пересылки на коммутаторах</a:t>
            </a:r>
          </a:p>
          <a:p>
            <a:pPr rtl="0"/>
            <a:r>
              <a:rPr lang="ru-RU"/>
              <a:t>7.4.1. Способы переадресации кадров на коммутаторах Cisco</a:t>
            </a:r>
          </a:p>
        </p:txBody>
      </p:sp>
      <p:sp>
        <p:nvSpPr>
          <p:cNvPr id="4" name="Slide Number Placeholder 3"/>
          <p:cNvSpPr>
            <a:spLocks noGrp="1"/>
          </p:cNvSpPr>
          <p:nvPr>
            <p:ph type="sldNum" sz="quarter" idx="5"/>
          </p:nvPr>
        </p:nvSpPr>
        <p:spPr/>
        <p:txBody>
          <a:bodyPr/>
          <a:lstStyle/>
          <a:p>
            <a:pPr rtl="0"/>
            <a:fld id="{5641018C-6CAF-B84E-B92C-ECB119457FBA}" type="slidenum">
              <a:rPr/>
              <a:t>35</a:t>
            </a:fld>
            <a:endParaRPr/>
          </a:p>
        </p:txBody>
      </p:sp>
    </p:spTree>
    <p:extLst>
      <p:ext uri="{BB962C8B-B14F-4D97-AF65-F5344CB8AC3E}">
        <p14:creationId xmlns:p14="http://schemas.microsoft.com/office/powerpoint/2010/main" val="2101571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7.4 – Скорость и способы пересылки на коммутаторах</a:t>
            </a:r>
          </a:p>
          <a:p>
            <a:pPr rtl="0"/>
            <a:r>
              <a:rPr lang="ru-RU"/>
              <a:t>7.4.2 – Сквозная коммутация</a:t>
            </a:r>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1301104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7.4 – Скорость и способы пересылки на коммутаторах</a:t>
            </a:r>
          </a:p>
          <a:p>
            <a:pPr rtl="0"/>
            <a:r>
              <a:rPr lang="ru-RU"/>
              <a:t>7.4.3. Буферизация памяти на коммутаторах</a:t>
            </a:r>
          </a:p>
        </p:txBody>
      </p:sp>
      <p:sp>
        <p:nvSpPr>
          <p:cNvPr id="4" name="Slide Number Placeholder 3"/>
          <p:cNvSpPr>
            <a:spLocks noGrp="1"/>
          </p:cNvSpPr>
          <p:nvPr>
            <p:ph type="sldNum" sz="quarter" idx="5"/>
          </p:nvPr>
        </p:nvSpPr>
        <p:spPr/>
        <p:txBody>
          <a:bodyPr/>
          <a:lstStyle/>
          <a:p>
            <a:pPr rtl="0"/>
            <a:fld id="{5641018C-6CAF-B84E-B92C-ECB119457FBA}" type="slidenum">
              <a:rPr/>
              <a:t>37</a:t>
            </a:fld>
            <a:endParaRPr/>
          </a:p>
        </p:txBody>
      </p:sp>
    </p:spTree>
    <p:extLst>
      <p:ext uri="{BB962C8B-B14F-4D97-AF65-F5344CB8AC3E}">
        <p14:creationId xmlns:p14="http://schemas.microsoft.com/office/powerpoint/2010/main" val="3119728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7.4 – Скорость и способы пересылки на коммутаторах</a:t>
            </a:r>
          </a:p>
          <a:p>
            <a:pPr rtl="0"/>
            <a:r>
              <a:rPr lang="ru-RU"/>
              <a:t>7.4.4. Настройка дуплексного режима и скорости</a:t>
            </a:r>
          </a:p>
        </p:txBody>
      </p:sp>
      <p:sp>
        <p:nvSpPr>
          <p:cNvPr id="4" name="Slide Number Placeholder 3"/>
          <p:cNvSpPr>
            <a:spLocks noGrp="1"/>
          </p:cNvSpPr>
          <p:nvPr>
            <p:ph type="sldNum" sz="quarter" idx="5"/>
          </p:nvPr>
        </p:nvSpPr>
        <p:spPr/>
        <p:txBody>
          <a:bodyPr/>
          <a:lstStyle/>
          <a:p>
            <a:pPr rtl="0"/>
            <a:fld id="{5641018C-6CAF-B84E-B92C-ECB119457FBA}" type="slidenum">
              <a:rPr/>
              <a:t>38</a:t>
            </a:fld>
            <a:endParaRPr/>
          </a:p>
        </p:txBody>
      </p:sp>
    </p:spTree>
    <p:extLst>
      <p:ext uri="{BB962C8B-B14F-4D97-AF65-F5344CB8AC3E}">
        <p14:creationId xmlns:p14="http://schemas.microsoft.com/office/powerpoint/2010/main" val="1304328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7.4 – Скорость и способы пересылки на коммутаторах</a:t>
            </a:r>
          </a:p>
          <a:p>
            <a:pPr rtl="0"/>
            <a:r>
              <a:rPr lang="ru-RU"/>
              <a:t>7.4.4. Настройка дуплексного режима и скорости</a:t>
            </a:r>
          </a:p>
        </p:txBody>
      </p:sp>
      <p:sp>
        <p:nvSpPr>
          <p:cNvPr id="4" name="Slide Number Placeholder 3"/>
          <p:cNvSpPr>
            <a:spLocks noGrp="1"/>
          </p:cNvSpPr>
          <p:nvPr>
            <p:ph type="sldNum" sz="quarter" idx="5"/>
          </p:nvPr>
        </p:nvSpPr>
        <p:spPr/>
        <p:txBody>
          <a:bodyPr/>
          <a:lstStyle/>
          <a:p>
            <a:pPr rtl="0"/>
            <a:fld id="{5641018C-6CAF-B84E-B92C-ECB119457FBA}" type="slidenum">
              <a:rPr/>
              <a:t>39</a:t>
            </a:fld>
            <a:endParaRPr/>
          </a:p>
        </p:txBody>
      </p:sp>
    </p:spTree>
    <p:extLst>
      <p:ext uri="{BB962C8B-B14F-4D97-AF65-F5344CB8AC3E}">
        <p14:creationId xmlns:p14="http://schemas.microsoft.com/office/powerpoint/2010/main" val="2195261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7 – Коммутация Ethernet</a:t>
            </a:r>
          </a:p>
          <a:p>
            <a:pPr rtl="0"/>
            <a:r>
              <a:rPr lang="ru-RU"/>
              <a:t>7.4 – Скорость и способы пересылки на коммутаторах</a:t>
            </a:r>
          </a:p>
          <a:p>
            <a:pPr rtl="0"/>
            <a:r>
              <a:rPr lang="ru-RU"/>
              <a:t>7.4.5 — Auto-MDIX</a:t>
            </a:r>
          </a:p>
          <a:p>
            <a:pPr rtl="0"/>
            <a:r>
              <a:rPr lang="ru-RU"/>
              <a:t>Проверьте свое понимание темы - Скорость и способы пересылки на коммутаторах</a:t>
            </a:r>
          </a:p>
        </p:txBody>
      </p:sp>
      <p:sp>
        <p:nvSpPr>
          <p:cNvPr id="4" name="Slide Number Placeholder 3"/>
          <p:cNvSpPr>
            <a:spLocks noGrp="1"/>
          </p:cNvSpPr>
          <p:nvPr>
            <p:ph type="sldNum" sz="quarter" idx="5"/>
          </p:nvPr>
        </p:nvSpPr>
        <p:spPr/>
        <p:txBody>
          <a:bodyPr/>
          <a:lstStyle/>
          <a:p>
            <a:pPr rtl="0"/>
            <a:fld id="{5641018C-6CAF-B84E-B92C-ECB119457FBA}" type="slidenum">
              <a:rPr/>
              <a:t>40</a:t>
            </a:fld>
            <a:endParaRPr/>
          </a:p>
        </p:txBody>
      </p:sp>
    </p:spTree>
    <p:extLst>
      <p:ext uri="{BB962C8B-B14F-4D97-AF65-F5344CB8AC3E}">
        <p14:creationId xmlns:p14="http://schemas.microsoft.com/office/powerpoint/2010/main" val="3268746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a:t>7- Коммутация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ru-RU"/>
              <a:t>7.5 Практика и контрольная работа модуля</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41</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rtl="0"/>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42</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ru-RU" sz="1200"/>
              <a:t>7 – Коммутация Ethernet</a:t>
            </a:r>
          </a:p>
          <a:p>
            <a:pPr rtl="0"/>
            <a:r>
              <a:rPr lang="ru-RU" sz="1200"/>
              <a:t>7.5 – Практика и контрольная работа модуля</a:t>
            </a:r>
          </a:p>
          <a:p>
            <a:pPr rtl="0"/>
            <a:r>
              <a:rPr lang="ru-RU" sz="1200"/>
              <a:t>7.5.1 - Что я изучил в этом модуле?</a:t>
            </a:r>
          </a:p>
          <a:p>
            <a:pPr rtl="0"/>
            <a:r>
              <a:rPr lang="ru-RU" sz="1200"/>
              <a:t>7.5.2 — Контрольная Модуля — коммутатор Ethernet</a:t>
            </a:r>
          </a:p>
        </p:txBody>
      </p:sp>
    </p:spTree>
    <p:extLst>
      <p:ext uri="{BB962C8B-B14F-4D97-AF65-F5344CB8AC3E}">
        <p14:creationId xmlns:p14="http://schemas.microsoft.com/office/powerpoint/2010/main" val="1476824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43</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ru-RU" sz="1200"/>
              <a:t>7 – Коммутация Ethernet</a:t>
            </a:r>
          </a:p>
          <a:p>
            <a:pPr rtl="0"/>
            <a:r>
              <a:rPr lang="ru-RU" sz="1200"/>
              <a:t>7.5 – Практика и контрольная работа модуля</a:t>
            </a:r>
          </a:p>
          <a:p>
            <a:pPr rtl="0"/>
            <a:r>
              <a:rPr lang="ru-RU" sz="1200"/>
              <a:t>7.5.1 - Что я изучил в этом модуле?</a:t>
            </a:r>
          </a:p>
          <a:p>
            <a:pPr rtl="0"/>
            <a:r>
              <a:rPr lang="ru-RU" sz="1200"/>
              <a:t>7.5.2 — Контрольная Модуля — коммутатор Ethernet</a:t>
            </a:r>
          </a:p>
        </p:txBody>
      </p:sp>
    </p:spTree>
    <p:extLst>
      <p:ext uri="{BB962C8B-B14F-4D97-AF65-F5344CB8AC3E}">
        <p14:creationId xmlns:p14="http://schemas.microsoft.com/office/powerpoint/2010/main" val="3258257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44</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45</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7</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8</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Программа Сетевой академии Cisco</a:t>
            </a:r>
          </a:p>
          <a:p>
            <a:pPr rtl="0"/>
            <a:r>
              <a:rPr lang="ru-RU"/>
              <a:t>Введение в сетевые технологии v7.0 (ITN)</a:t>
            </a:r>
          </a:p>
          <a:p>
            <a:pPr rtl="0"/>
            <a:r>
              <a:rPr lang="ru-RU"/>
              <a:t>Модуль 7: Коммутация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9</a:t>
            </a:fld>
            <a:endParaRPr/>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10</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ru-RU"/>
              <a:t>7- Коммутация Ethernet</a:t>
            </a:r>
          </a:p>
          <a:p>
            <a:pPr rtl="0">
              <a:buFontTx/>
              <a:buNone/>
            </a:pPr>
            <a:r>
              <a:rPr lang="ru-RU"/>
              <a:t>7.0.2 - Что я буду изучать в этом модуле?</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a:t>7- Коммутация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ru-RU"/>
              <a:t>7.1 Кадры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ru-RU" sz="600">
                <a:solidFill>
                  <a:schemeClr val="accent5">
                    <a:lumMod val="50000"/>
                  </a:schemeClr>
                </a:solidFill>
                <a:latin typeface="+mn-lt"/>
                <a:ea typeface="+mn-ea"/>
                <a:cs typeface="CiscoSans Thin"/>
              </a:rPr>
              <a:t>© Cisco и/или Партнеры, 2016 г. Все права защищены.   Конфиденциальная информация Cisco</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ru-RU" sz="600">
                <a:solidFill>
                  <a:schemeClr val="accent3">
                    <a:lumMod val="85000"/>
                  </a:schemeClr>
                </a:solidFill>
                <a:latin typeface="+mn-lt"/>
                <a:ea typeface="+mn-ea"/>
                <a:cs typeface="CiscoSans Thin"/>
              </a:rPr>
              <a:t>© Cisco и/или Партнеры, 2016 г. Все права защищены.   Конфиденциальная информация Cisco</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ru-RU" dirty="0">
                <a:solidFill>
                  <a:schemeClr val="accent5">
                    <a:lumMod val="40000"/>
                    <a:lumOff val="60000"/>
                  </a:schemeClr>
                </a:solidFill>
              </a:rPr>
              <a:t>Модуль 7: Коммутация </a:t>
            </a:r>
            <a:r>
              <a:rPr lang="ru-RU" dirty="0" err="1">
                <a:solidFill>
                  <a:schemeClr val="accent5">
                    <a:lumMod val="40000"/>
                    <a:lumOff val="60000"/>
                  </a:schemeClr>
                </a:solidFill>
              </a:rPr>
              <a:t>Ethernet</a:t>
            </a:r>
            <a:endParaRPr lang="ru-RU" dirty="0">
              <a:solidFill>
                <a:schemeClr val="accent5">
                  <a:lumMod val="40000"/>
                  <a:lumOff val="60000"/>
                </a:schemeClr>
              </a:solidFill>
            </a:endParaRPr>
          </a:p>
        </p:txBody>
      </p:sp>
      <p:sp>
        <p:nvSpPr>
          <p:cNvPr id="5" name="Text Placeholder 4"/>
          <p:cNvSpPr>
            <a:spLocks noGrp="1"/>
          </p:cNvSpPr>
          <p:nvPr>
            <p:ph type="body" sz="quarter" idx="13"/>
          </p:nvPr>
        </p:nvSpPr>
        <p:spPr>
          <a:xfrm>
            <a:off x="469497" y="3127609"/>
            <a:ext cx="5925246" cy="299001"/>
          </a:xfrm>
        </p:spPr>
        <p:txBody>
          <a:bodyPr/>
          <a:lstStyle/>
          <a:p>
            <a:pPr rtl="0"/>
            <a:r>
              <a:rPr lang="ru-RU">
                <a:solidFill>
                  <a:schemeClr val="bg2">
                    <a:lumMod val="40000"/>
                    <a:lumOff val="60000"/>
                  </a:schemeClr>
                </a:solidFill>
              </a:rPr>
              <a:t>Материалы для инструктора</a:t>
            </a:r>
          </a:p>
        </p:txBody>
      </p:sp>
      <p:sp>
        <p:nvSpPr>
          <p:cNvPr id="7" name="Subtitle 6"/>
          <p:cNvSpPr>
            <a:spLocks noGrp="1"/>
          </p:cNvSpPr>
          <p:nvPr>
            <p:ph type="subTitle" idx="1"/>
          </p:nvPr>
        </p:nvSpPr>
        <p:spPr>
          <a:xfrm>
            <a:off x="469497" y="3809526"/>
            <a:ext cx="2368954" cy="902174"/>
          </a:xfrm>
        </p:spPr>
        <p:txBody>
          <a:bodyPr/>
          <a:lstStyle/>
          <a:p>
            <a:pPr rtl="0"/>
            <a:r>
              <a:rPr lang="ru-RU">
                <a:solidFill>
                  <a:schemeClr val="accent5">
                    <a:lumMod val="40000"/>
                    <a:lumOff val="60000"/>
                  </a:schemeClr>
                </a:solidFill>
              </a:rPr>
              <a:t>Введение в сетевые технологии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ru-RU"/>
              <a:t>Задачи модуля</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rtl="0" eaLnBrk="0" hangingPunct="0">
              <a:spcBef>
                <a:spcPct val="0"/>
              </a:spcBef>
              <a:spcAft>
                <a:spcPct val="0"/>
              </a:spcAft>
              <a:buClrTx/>
              <a:buSzTx/>
              <a:buNone/>
            </a:pPr>
            <a:r>
              <a:rPr lang="ru-RU" sz="1600" b="1">
                <a:solidFill>
                  <a:schemeClr val="tx1"/>
                </a:solidFill>
                <a:ea typeface="Calibri" panose="020F0502020204030204" pitchFamily="34" charset="0"/>
                <a:cs typeface="Calibri" panose="020F0502020204030204" pitchFamily="34" charset="0"/>
              </a:rPr>
              <a:t>Название модуля: </a:t>
            </a:r>
            <a:r>
              <a:rPr lang="ru-RU" sz="1600">
                <a:solidFill>
                  <a:schemeClr val="tx1"/>
                </a:solidFill>
                <a:ea typeface="Calibri" panose="020F0502020204030204" pitchFamily="34" charset="0"/>
                <a:cs typeface="Calibri" panose="020F0502020204030204" pitchFamily="34" charset="0"/>
              </a:rPr>
              <a:t>Коммутация Ethernet</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rtl="0" eaLnBrk="0" hangingPunct="0">
              <a:spcBef>
                <a:spcPct val="0"/>
              </a:spcBef>
              <a:spcAft>
                <a:spcPct val="0"/>
              </a:spcAft>
              <a:buClrTx/>
              <a:buSzTx/>
              <a:buNone/>
            </a:pPr>
            <a:r>
              <a:rPr lang="ru-RU" sz="1600" b="1">
                <a:solidFill>
                  <a:schemeClr val="tx1"/>
                </a:solidFill>
                <a:ea typeface="Calibri" panose="020F0502020204030204" pitchFamily="34" charset="0"/>
                <a:cs typeface="Calibri" panose="020F0502020204030204" pitchFamily="34" charset="0"/>
              </a:rPr>
              <a:t>Цель модуля</a:t>
            </a:r>
            <a:r>
              <a:rPr lang="ru-RU" sz="1600">
                <a:solidFill>
                  <a:schemeClr val="tx1"/>
                </a:solidFill>
                <a:ea typeface="Calibri" panose="020F0502020204030204" pitchFamily="34" charset="0"/>
                <a:cs typeface="Calibri" panose="020F0502020204030204" pitchFamily="34" charset="0"/>
              </a:rPr>
              <a:t>: Объяснить, как работает Ethernet в коммутируемой сети</a:t>
            </a:r>
            <a:r>
              <a:rPr lang="ru-RU" sz="160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4102572468"/>
              </p:ext>
            </p:extLst>
          </p:nvPr>
        </p:nvGraphicFramePr>
        <p:xfrm>
          <a:off x="336884" y="1716477"/>
          <a:ext cx="8580873" cy="2780108"/>
        </p:xfrm>
        <a:graphic>
          <a:graphicData uri="http://schemas.openxmlformats.org/drawingml/2006/table">
            <a:tbl>
              <a:tblPr firstRow="1" bandRow="1">
                <a:tableStyleId>{5C22544A-7EE6-4342-B048-85BDC9FD1C3A}</a:tableStyleId>
              </a:tblPr>
              <a:tblGrid>
                <a:gridCol w="3676579">
                  <a:extLst>
                    <a:ext uri="{9D8B030D-6E8A-4147-A177-3AD203B41FA5}">
                      <a16:colId xmlns:a16="http://schemas.microsoft.com/office/drawing/2014/main" val="2579019526"/>
                    </a:ext>
                  </a:extLst>
                </a:gridCol>
                <a:gridCol w="4904294">
                  <a:extLst>
                    <a:ext uri="{9D8B030D-6E8A-4147-A177-3AD203B41FA5}">
                      <a16:colId xmlns:a16="http://schemas.microsoft.com/office/drawing/2014/main" val="1764220437"/>
                    </a:ext>
                  </a:extLst>
                </a:gridCol>
              </a:tblGrid>
              <a:tr h="446776">
                <a:tc>
                  <a:txBody>
                    <a:bodyPr/>
                    <a:lstStyle/>
                    <a:p>
                      <a:pPr algn="l" rtl="0" fontAlgn="ctr"/>
                      <a:r>
                        <a:rPr lang="ru-RU" b="1">
                          <a:effectLst/>
                        </a:rPr>
                        <a:t>Заголовок темы</a:t>
                      </a:r>
                    </a:p>
                  </a:txBody>
                  <a:tcPr marL="47625" marR="47625" marT="47625" marB="47625" anchor="ctr"/>
                </a:tc>
                <a:tc>
                  <a:txBody>
                    <a:bodyPr/>
                    <a:lstStyle/>
                    <a:p>
                      <a:pPr algn="l" rtl="0" fontAlgn="ctr"/>
                      <a:r>
                        <a:rPr lang="ru-RU" b="1">
                          <a:effectLst/>
                        </a:rPr>
                        <a:t>Цель темы</a:t>
                      </a:r>
                    </a:p>
                  </a:txBody>
                  <a:tcPr marL="47625" marR="47625" marT="47625" marB="47625" anchor="ctr"/>
                </a:tc>
                <a:extLst>
                  <a:ext uri="{0D108BD9-81ED-4DB2-BD59-A6C34878D82A}">
                    <a16:rowId xmlns:a16="http://schemas.microsoft.com/office/drawing/2014/main" val="742401779"/>
                  </a:ext>
                </a:extLst>
              </a:tr>
              <a:tr h="628852">
                <a:tc>
                  <a:txBody>
                    <a:bodyPr/>
                    <a:lstStyle/>
                    <a:p>
                      <a:pPr rtl="0" fontAlgn="ctr"/>
                      <a:r>
                        <a:rPr lang="ru-RU" b="1">
                          <a:solidFill>
                            <a:schemeClr val="bg1"/>
                          </a:solidFill>
                          <a:effectLst/>
                        </a:rPr>
                        <a:t>Кадр Ethernet</a:t>
                      </a:r>
                    </a:p>
                  </a:txBody>
                  <a:tcPr marL="47625" marR="47625" marT="47625" marB="47625" anchor="ctr">
                    <a:solidFill>
                      <a:schemeClr val="accent1"/>
                    </a:solidFill>
                  </a:tcPr>
                </a:tc>
                <a:tc>
                  <a:txBody>
                    <a:bodyPr/>
                    <a:lstStyle/>
                    <a:p>
                      <a:pPr rtl="0" fontAlgn="ctr"/>
                      <a:r>
                        <a:rPr lang="ru-RU" b="0">
                          <a:effectLst/>
                        </a:rPr>
                        <a:t>Объяснить, как связаны подуровни Ethernet и поля кадра.</a:t>
                      </a:r>
                    </a:p>
                  </a:txBody>
                  <a:tcPr marL="47625" marR="47625" marT="47625" marB="47625" anchor="ctr"/>
                </a:tc>
                <a:extLst>
                  <a:ext uri="{0D108BD9-81ED-4DB2-BD59-A6C34878D82A}">
                    <a16:rowId xmlns:a16="http://schemas.microsoft.com/office/drawing/2014/main" val="3228802595"/>
                  </a:ext>
                </a:extLst>
              </a:tr>
              <a:tr h="446776">
                <a:tc>
                  <a:txBody>
                    <a:bodyPr/>
                    <a:lstStyle/>
                    <a:p>
                      <a:pPr rtl="0" fontAlgn="ctr"/>
                      <a:r>
                        <a:rPr lang="ru-RU" b="1" dirty="0">
                          <a:solidFill>
                            <a:schemeClr val="bg1"/>
                          </a:solidFill>
                          <a:effectLst/>
                        </a:rPr>
                        <a:t>MAC-адрес </a:t>
                      </a:r>
                      <a:r>
                        <a:rPr lang="ru-RU" b="1" dirty="0" err="1">
                          <a:solidFill>
                            <a:schemeClr val="bg1"/>
                          </a:solidFill>
                          <a:effectLst/>
                        </a:rPr>
                        <a:t>Ethernet</a:t>
                      </a:r>
                      <a:endParaRPr lang="ru-RU" b="1" dirty="0">
                        <a:solidFill>
                          <a:schemeClr val="bg1"/>
                        </a:solidFill>
                        <a:effectLst/>
                      </a:endParaRPr>
                    </a:p>
                  </a:txBody>
                  <a:tcPr marL="47625" marR="47625" marT="47625" marB="47625" anchor="ctr">
                    <a:solidFill>
                      <a:schemeClr val="accent1"/>
                    </a:solidFill>
                  </a:tcPr>
                </a:tc>
                <a:tc>
                  <a:txBody>
                    <a:bodyPr/>
                    <a:lstStyle/>
                    <a:p>
                      <a:pPr rtl="0" fontAlgn="ctr"/>
                      <a:r>
                        <a:rPr lang="ru-RU" b="0">
                          <a:effectLst/>
                        </a:rPr>
                        <a:t>Описать MAC-адрес Ethernet.</a:t>
                      </a:r>
                    </a:p>
                  </a:txBody>
                  <a:tcPr marL="47625" marR="47625" marT="47625" marB="47625" anchor="ctr"/>
                </a:tc>
                <a:extLst>
                  <a:ext uri="{0D108BD9-81ED-4DB2-BD59-A6C34878D82A}">
                    <a16:rowId xmlns:a16="http://schemas.microsoft.com/office/drawing/2014/main" val="3134809945"/>
                  </a:ext>
                </a:extLst>
              </a:tr>
              <a:tr h="628852">
                <a:tc>
                  <a:txBody>
                    <a:bodyPr/>
                    <a:lstStyle/>
                    <a:p>
                      <a:pPr rtl="0" fontAlgn="ctr"/>
                      <a:r>
                        <a:rPr lang="ru-RU" b="1">
                          <a:solidFill>
                            <a:schemeClr val="bg1"/>
                          </a:solidFill>
                          <a:effectLst/>
                        </a:rPr>
                        <a:t>Таблица MAC-адресов</a:t>
                      </a:r>
                    </a:p>
                  </a:txBody>
                  <a:tcPr marL="47625" marR="47625" marT="47625" marB="47625" anchor="ctr">
                    <a:solidFill>
                      <a:schemeClr val="accent1"/>
                    </a:solidFill>
                  </a:tcPr>
                </a:tc>
                <a:tc>
                  <a:txBody>
                    <a:bodyPr/>
                    <a:lstStyle/>
                    <a:p>
                      <a:pPr rtl="0" fontAlgn="ctr"/>
                      <a:r>
                        <a:rPr lang="ru-RU" b="0">
                          <a:effectLst/>
                        </a:rPr>
                        <a:t>Объяснить, как коммутатор создает таблицу MAC-адресов и пересылает кадры.</a:t>
                      </a:r>
                    </a:p>
                  </a:txBody>
                  <a:tcPr marL="47625" marR="47625" marT="47625" marB="47625" anchor="ctr"/>
                </a:tc>
                <a:extLst>
                  <a:ext uri="{0D108BD9-81ED-4DB2-BD59-A6C34878D82A}">
                    <a16:rowId xmlns:a16="http://schemas.microsoft.com/office/drawing/2014/main" val="1935925893"/>
                  </a:ext>
                </a:extLst>
              </a:tr>
              <a:tr h="628852">
                <a:tc>
                  <a:txBody>
                    <a:bodyPr/>
                    <a:lstStyle/>
                    <a:p>
                      <a:pPr rtl="0" fontAlgn="ctr"/>
                      <a:r>
                        <a:rPr lang="ru-RU" b="1">
                          <a:solidFill>
                            <a:schemeClr val="bg1"/>
                          </a:solidFill>
                          <a:effectLst/>
                        </a:rPr>
                        <a:t>Скорость и способы пересылки на коммутаторах</a:t>
                      </a:r>
                    </a:p>
                  </a:txBody>
                  <a:tcPr marL="47625" marR="47625" marT="47625" marB="47625" anchor="ctr">
                    <a:solidFill>
                      <a:schemeClr val="accent1"/>
                    </a:solidFill>
                  </a:tcPr>
                </a:tc>
                <a:tc>
                  <a:txBody>
                    <a:bodyPr/>
                    <a:lstStyle/>
                    <a:p>
                      <a:pPr rtl="0" fontAlgn="ctr"/>
                      <a:r>
                        <a:rPr lang="ru-RU" b="0" dirty="0">
                          <a:effectLst/>
                        </a:rPr>
                        <a:t>Описать способы пересылки кадров коммутатором и доступные настройки портов на коммутаторах уровня 2.</a:t>
                      </a:r>
                    </a:p>
                  </a:txBody>
                  <a:tcPr marL="47625" marR="47625" marT="47625" marB="47625" anchor="ctr"/>
                </a:tc>
                <a:extLst>
                  <a:ext uri="{0D108BD9-81ED-4DB2-BD59-A6C34878D82A}">
                    <a16:rowId xmlns:a16="http://schemas.microsoft.com/office/drawing/2014/main" val="207557669"/>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ru-RU">
                <a:solidFill>
                  <a:schemeClr val="accent5">
                    <a:lumMod val="40000"/>
                    <a:lumOff val="60000"/>
                  </a:schemeClr>
                </a:solidFill>
              </a:rPr>
              <a:t>7.1 Кадры Ethernet</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Кадры Ethernet </a:t>
            </a:r>
            <a:r>
              <a:rPr lang="en-US" dirty="0"/>
              <a:t/>
            </a:r>
            <a:br>
              <a:rPr lang="en-US" dirty="0"/>
            </a:br>
            <a:r>
              <a:rPr lang="ru-RU" sz="2400"/>
              <a:t>Инкапсуляция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80767" y="1018095"/>
            <a:ext cx="3358344" cy="3789575"/>
          </a:xfrm>
        </p:spPr>
        <p:txBody>
          <a:bodyPr/>
          <a:lstStyle/>
          <a:p>
            <a:pPr marL="342900" indent="-342900" algn="l" rtl="0">
              <a:buFont typeface="Arial" panose="020B0604020202020204" pitchFamily="34" charset="0"/>
              <a:buChar char="•"/>
            </a:pPr>
            <a:r>
              <a:rPr lang="ru-RU" dirty="0" err="1">
                <a:solidFill>
                  <a:srgbClr val="000000"/>
                </a:solidFill>
              </a:rPr>
              <a:t>Ethernet</a:t>
            </a:r>
            <a:r>
              <a:rPr lang="ru-RU" dirty="0">
                <a:solidFill>
                  <a:srgbClr val="000000"/>
                </a:solidFill>
              </a:rPr>
              <a:t> функционирует на канальном и физическом уровнях.</a:t>
            </a:r>
          </a:p>
          <a:p>
            <a:pPr marL="342900" indent="-342900" algn="l" rtl="0">
              <a:buFont typeface="Arial" panose="020B0604020202020204" pitchFamily="34" charset="0"/>
              <a:buChar char="•"/>
            </a:pPr>
            <a:r>
              <a:rPr lang="ru-RU" dirty="0">
                <a:solidFill>
                  <a:srgbClr val="000000"/>
                </a:solidFill>
              </a:rPr>
              <a:t>Это семейство сетевых технологий, которые регламентируются стандартами IEEE 802.2 и 802.3.</a:t>
            </a:r>
          </a:p>
        </p:txBody>
      </p:sp>
      <p:pic>
        <p:nvPicPr>
          <p:cNvPr id="4" name="Picture 3">
            <a:extLst>
              <a:ext uri="{FF2B5EF4-FFF2-40B4-BE49-F238E27FC236}">
                <a16:creationId xmlns:a16="http://schemas.microsoft.com/office/drawing/2014/main" id="{0D9ED349-78FE-6946-8E1B-0C6059771B2C}"/>
              </a:ext>
            </a:extLst>
          </p:cNvPr>
          <p:cNvPicPr>
            <a:picLocks noChangeAspect="1"/>
          </p:cNvPicPr>
          <p:nvPr/>
        </p:nvPicPr>
        <p:blipFill>
          <a:blip r:embed="rId3"/>
          <a:stretch>
            <a:fillRect/>
          </a:stretch>
        </p:blipFill>
        <p:spPr>
          <a:xfrm>
            <a:off x="3944473" y="731837"/>
            <a:ext cx="4734478" cy="346364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Кадры Ethernet</a:t>
            </a:r>
            <a:r>
              <a:rPr lang="en-US" dirty="0"/>
              <a:t/>
            </a:r>
            <a:br>
              <a:rPr lang="en-US" dirty="0"/>
            </a:br>
            <a:r>
              <a:rPr lang="ru-RU" sz="2400"/>
              <a:t>Подуровни канала передачи данных</a:t>
            </a:r>
          </a:p>
        </p:txBody>
      </p:sp>
      <p:sp>
        <p:nvSpPr>
          <p:cNvPr id="5" name="TextBox 4">
            <a:extLst>
              <a:ext uri="{FF2B5EF4-FFF2-40B4-BE49-F238E27FC236}">
                <a16:creationId xmlns:a16="http://schemas.microsoft.com/office/drawing/2014/main" id="{7D6FED96-F5B8-9740-B01D-C6CD3F14A641}"/>
              </a:ext>
            </a:extLst>
          </p:cNvPr>
          <p:cNvSpPr txBox="1"/>
          <p:nvPr/>
        </p:nvSpPr>
        <p:spPr>
          <a:xfrm>
            <a:off x="255817" y="1061103"/>
            <a:ext cx="4973079" cy="2646878"/>
          </a:xfrm>
          <a:prstGeom prst="rect">
            <a:avLst/>
          </a:prstGeom>
          <a:noFill/>
        </p:spPr>
        <p:txBody>
          <a:bodyPr wrap="square" rtlCol="0">
            <a:spAutoFit/>
          </a:bodyPr>
          <a:lstStyle/>
          <a:p>
            <a:pPr rtl="0"/>
            <a:r>
              <a:rPr lang="ru-RU" dirty="0">
                <a:solidFill>
                  <a:srgbClr val="000000"/>
                </a:solidFill>
              </a:rPr>
              <a:t>Стандарты 802 LAN/MAN, включая </a:t>
            </a:r>
            <a:r>
              <a:rPr lang="ru-RU" dirty="0" err="1">
                <a:solidFill>
                  <a:srgbClr val="000000"/>
                </a:solidFill>
              </a:rPr>
              <a:t>Ethernet</a:t>
            </a:r>
            <a:r>
              <a:rPr lang="ru-RU" dirty="0">
                <a:solidFill>
                  <a:srgbClr val="000000"/>
                </a:solidFill>
              </a:rPr>
              <a:t>, используют два отдельных подуровня канала передачи данных:</a:t>
            </a:r>
          </a:p>
          <a:p>
            <a:pPr marL="285750" indent="-285750" rtl="0">
              <a:buFont typeface="Arial" panose="020B0604020202020204" pitchFamily="34" charset="0"/>
              <a:buChar char="•"/>
            </a:pPr>
            <a:r>
              <a:rPr lang="ru-RU" sz="1600" b="1" dirty="0">
                <a:solidFill>
                  <a:srgbClr val="000000"/>
                </a:solidFill>
              </a:rPr>
              <a:t>LLC</a:t>
            </a:r>
            <a:r>
              <a:rPr lang="ru-RU" sz="1600" dirty="0">
                <a:solidFill>
                  <a:srgbClr val="000000"/>
                </a:solidFill>
              </a:rPr>
              <a:t>: (IEEE 802.2) Он помещает в кадр информацию, указывающую, какой протокол сетевого уровня используется для данного кадра.</a:t>
            </a:r>
          </a:p>
          <a:p>
            <a:pPr marL="285750" indent="-285750" rtl="0">
              <a:buFont typeface="Arial" panose="020B0604020202020204" pitchFamily="34" charset="0"/>
              <a:buChar char="•"/>
            </a:pPr>
            <a:r>
              <a:rPr lang="ru-RU" sz="1600" b="1" dirty="0">
                <a:solidFill>
                  <a:srgbClr val="000000"/>
                </a:solidFill>
              </a:rPr>
              <a:t>MAC</a:t>
            </a:r>
            <a:r>
              <a:rPr lang="ru-RU" sz="1600" dirty="0">
                <a:solidFill>
                  <a:srgbClr val="000000"/>
                </a:solidFill>
              </a:rPr>
              <a:t>: (IEEE 802.3, 802.11 или 802.15) Отвечает за инкапсуляцию данных и контроль доступа к среде и обеспечивает адресацию на уровне каналов передачи данных. </a:t>
            </a:r>
          </a:p>
        </p:txBody>
      </p:sp>
      <p:pic>
        <p:nvPicPr>
          <p:cNvPr id="4" name="Content Placeholder 3">
            <a:extLst>
              <a:ext uri="{FF2B5EF4-FFF2-40B4-BE49-F238E27FC236}">
                <a16:creationId xmlns:a16="http://schemas.microsoft.com/office/drawing/2014/main" id="{6676CA92-276E-A349-B5F5-87C0459C4C86}"/>
              </a:ext>
            </a:extLst>
          </p:cNvPr>
          <p:cNvPicPr>
            <a:picLocks noGrp="1" noChangeAspect="1"/>
          </p:cNvPicPr>
          <p:nvPr>
            <p:ph idx="1"/>
          </p:nvPr>
        </p:nvPicPr>
        <p:blipFill>
          <a:blip r:embed="rId3"/>
          <a:stretch>
            <a:fillRect/>
          </a:stretch>
        </p:blipFill>
        <p:spPr>
          <a:xfrm>
            <a:off x="5313737" y="1061103"/>
            <a:ext cx="3248735" cy="2628247"/>
          </a:xfr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Кадры Ethernet </a:t>
            </a:r>
            <a:r>
              <a:rPr lang="en-US" dirty="0"/>
              <a:t/>
            </a:r>
            <a:br>
              <a:rPr lang="en-US" dirty="0"/>
            </a:br>
            <a:r>
              <a:rPr lang="ru-RU" sz="2400"/>
              <a:t>Подуровень MAC</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24405" y="731837"/>
            <a:ext cx="8646218" cy="3689897"/>
          </a:xfrm>
        </p:spPr>
        <p:txBody>
          <a:bodyPr/>
          <a:lstStyle/>
          <a:p>
            <a:pPr algn="l" rtl="0"/>
            <a:r>
              <a:rPr lang="ru-RU" sz="1800" dirty="0">
                <a:solidFill>
                  <a:srgbClr val="000000"/>
                </a:solidFill>
              </a:rPr>
              <a:t>Подуровень MAC отвечает за инкапсуляцию данных и доступ к среде передачи данных.</a:t>
            </a:r>
          </a:p>
          <a:p>
            <a:pPr algn="l"/>
            <a:endParaRPr lang="en-US" sz="1800" b="1" dirty="0">
              <a:solidFill>
                <a:srgbClr val="000000"/>
              </a:solidFill>
            </a:endParaRPr>
          </a:p>
          <a:p>
            <a:pPr algn="l" rtl="0"/>
            <a:r>
              <a:rPr lang="ru-RU" sz="1800" b="1" dirty="0">
                <a:solidFill>
                  <a:srgbClr val="000000"/>
                </a:solidFill>
              </a:rPr>
              <a:t>Инкапсуляция данных</a:t>
            </a:r>
          </a:p>
          <a:p>
            <a:pPr algn="l" rtl="0"/>
            <a:r>
              <a:rPr lang="ru-RU" sz="1800" dirty="0">
                <a:solidFill>
                  <a:srgbClr val="000000"/>
                </a:solidFill>
              </a:rPr>
              <a:t>Инкапсуляция данных IEEE 802.3 включает следующее:</a:t>
            </a:r>
          </a:p>
          <a:p>
            <a:pPr marL="457200" indent="-457200" algn="l" rtl="0">
              <a:buFont typeface="+mj-lt"/>
              <a:buAutoNum type="arabicPeriod"/>
            </a:pPr>
            <a:r>
              <a:rPr lang="ru-RU" sz="1600" b="1" dirty="0">
                <a:solidFill>
                  <a:srgbClr val="000000"/>
                </a:solidFill>
              </a:rPr>
              <a:t>Кадр </a:t>
            </a:r>
            <a:r>
              <a:rPr lang="ru-RU" sz="1600" b="1" dirty="0" err="1">
                <a:solidFill>
                  <a:srgbClr val="000000"/>
                </a:solidFill>
              </a:rPr>
              <a:t>Ethernet</a:t>
            </a:r>
            <a:r>
              <a:rPr lang="ru-RU" sz="1600" dirty="0">
                <a:solidFill>
                  <a:srgbClr val="000000"/>
                </a:solidFill>
              </a:rPr>
              <a:t> - это внутренняя структура кадра </a:t>
            </a:r>
            <a:r>
              <a:rPr lang="ru-RU" sz="1600" dirty="0" err="1">
                <a:solidFill>
                  <a:srgbClr val="000000"/>
                </a:solidFill>
              </a:rPr>
              <a:t>Ethernet</a:t>
            </a:r>
            <a:r>
              <a:rPr lang="ru-RU" sz="1600" dirty="0">
                <a:solidFill>
                  <a:srgbClr val="000000"/>
                </a:solidFill>
              </a:rPr>
              <a:t>. </a:t>
            </a:r>
          </a:p>
          <a:p>
            <a:pPr marL="457200" indent="-457200" algn="l" rtl="0">
              <a:buFont typeface="+mj-lt"/>
              <a:buAutoNum type="arabicPeriod"/>
            </a:pPr>
            <a:r>
              <a:rPr lang="ru-RU" sz="1600" b="1" dirty="0">
                <a:solidFill>
                  <a:srgbClr val="000000"/>
                </a:solidFill>
              </a:rPr>
              <a:t>Адресация </a:t>
            </a:r>
            <a:r>
              <a:rPr lang="ru-RU" sz="1600" b="1" dirty="0" err="1">
                <a:solidFill>
                  <a:srgbClr val="000000"/>
                </a:solidFill>
              </a:rPr>
              <a:t>Ethernet</a:t>
            </a:r>
            <a:r>
              <a:rPr lang="ru-RU" sz="1600" b="1" dirty="0">
                <a:solidFill>
                  <a:srgbClr val="000000"/>
                </a:solidFill>
              </a:rPr>
              <a:t> -</a:t>
            </a:r>
            <a:r>
              <a:rPr lang="ru-RU" sz="1600" dirty="0">
                <a:solidFill>
                  <a:srgbClr val="000000"/>
                </a:solidFill>
              </a:rPr>
              <a:t>  Кадр </a:t>
            </a:r>
            <a:r>
              <a:rPr lang="ru-RU" sz="1600" dirty="0" err="1">
                <a:solidFill>
                  <a:srgbClr val="000000"/>
                </a:solidFill>
              </a:rPr>
              <a:t>Ethernet</a:t>
            </a:r>
            <a:r>
              <a:rPr lang="ru-RU" sz="1600" dirty="0">
                <a:solidFill>
                  <a:srgbClr val="000000"/>
                </a:solidFill>
              </a:rPr>
              <a:t> включает MAC-адрес источника и назначения для доставки кадра </a:t>
            </a:r>
            <a:r>
              <a:rPr lang="ru-RU" sz="1600" dirty="0" err="1">
                <a:solidFill>
                  <a:srgbClr val="000000"/>
                </a:solidFill>
              </a:rPr>
              <a:t>Ethernet</a:t>
            </a:r>
            <a:r>
              <a:rPr lang="ru-RU" sz="1600" dirty="0">
                <a:solidFill>
                  <a:srgbClr val="000000"/>
                </a:solidFill>
              </a:rPr>
              <a:t> из </a:t>
            </a:r>
            <a:r>
              <a:rPr lang="ru-RU" sz="1600" dirty="0" err="1">
                <a:solidFill>
                  <a:srgbClr val="000000"/>
                </a:solidFill>
              </a:rPr>
              <a:t>Ethernet</a:t>
            </a:r>
            <a:r>
              <a:rPr lang="ru-RU" sz="1600" dirty="0">
                <a:solidFill>
                  <a:srgbClr val="000000"/>
                </a:solidFill>
              </a:rPr>
              <a:t> NIC в </a:t>
            </a:r>
            <a:r>
              <a:rPr lang="ru-RU" sz="1600" dirty="0" err="1">
                <a:solidFill>
                  <a:srgbClr val="000000"/>
                </a:solidFill>
              </a:rPr>
              <a:t>Ethernet</a:t>
            </a:r>
            <a:r>
              <a:rPr lang="ru-RU" sz="1600" dirty="0">
                <a:solidFill>
                  <a:srgbClr val="000000"/>
                </a:solidFill>
              </a:rPr>
              <a:t> в одной локальной сети.</a:t>
            </a:r>
          </a:p>
          <a:p>
            <a:pPr marL="457200" indent="-457200" algn="l" rtl="0">
              <a:buFont typeface="+mj-lt"/>
              <a:buAutoNum type="arabicPeriod"/>
            </a:pPr>
            <a:r>
              <a:rPr lang="ru-RU" sz="1600" b="1" dirty="0">
                <a:solidFill>
                  <a:srgbClr val="000000"/>
                </a:solidFill>
              </a:rPr>
              <a:t>Обнаружение </a:t>
            </a:r>
            <a:r>
              <a:rPr lang="ru-RU" sz="1600" b="1" dirty="0" err="1">
                <a:solidFill>
                  <a:srgbClr val="000000"/>
                </a:solidFill>
              </a:rPr>
              <a:t>ошибокEthernet</a:t>
            </a:r>
            <a:r>
              <a:rPr lang="ru-RU" sz="1600" b="1" dirty="0">
                <a:solidFill>
                  <a:srgbClr val="000000"/>
                </a:solidFill>
              </a:rPr>
              <a:t>.</a:t>
            </a:r>
            <a:r>
              <a:rPr lang="ru-RU" sz="1600" dirty="0">
                <a:solidFill>
                  <a:srgbClr val="000000"/>
                </a:solidFill>
              </a:rPr>
              <a:t>  Кадр </a:t>
            </a:r>
            <a:r>
              <a:rPr lang="ru-RU" sz="1600" dirty="0" err="1">
                <a:solidFill>
                  <a:srgbClr val="000000"/>
                </a:solidFill>
              </a:rPr>
              <a:t>Ethernet</a:t>
            </a:r>
            <a:r>
              <a:rPr lang="ru-RU" sz="1600" dirty="0">
                <a:solidFill>
                  <a:srgbClr val="000000"/>
                </a:solidFill>
              </a:rPr>
              <a:t> включает трейлер последовательности проверок кадров (FCS), используемый для обнаружения ошибок</a:t>
            </a:r>
            <a:r>
              <a:rPr lang="ru-RU" sz="1600" dirty="0" smtClean="0">
                <a:solidFill>
                  <a:srgbClr val="000000"/>
                </a:solidFill>
              </a:rPr>
              <a:t>.</a:t>
            </a:r>
            <a:endParaRPr lang="ru-RU"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Кадры Ethernet </a:t>
            </a:r>
            <a:r>
              <a:rPr lang="en-US" dirty="0"/>
              <a:t/>
            </a:r>
            <a:br>
              <a:rPr lang="en-US" dirty="0"/>
            </a:br>
            <a:r>
              <a:rPr lang="ru-RU" sz="2400"/>
              <a:t>Подуровень MAC</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 y="731837"/>
            <a:ext cx="5476975" cy="3689897"/>
          </a:xfrm>
        </p:spPr>
        <p:txBody>
          <a:bodyPr/>
          <a:lstStyle/>
          <a:p>
            <a:pPr marL="0" indent="0" algn="l" rtl="0"/>
            <a:r>
              <a:rPr lang="ru-RU" sz="1400" b="1" dirty="0">
                <a:solidFill>
                  <a:srgbClr val="000000"/>
                </a:solidFill>
              </a:rPr>
              <a:t>Доступ к среде передачи данных</a:t>
            </a:r>
          </a:p>
          <a:p>
            <a:pPr marL="285750" indent="-285750" algn="l" rtl="0">
              <a:buFont typeface="Arial" panose="020B0604020202020204" pitchFamily="34" charset="0"/>
              <a:buChar char="•"/>
            </a:pPr>
            <a:r>
              <a:rPr lang="ru-RU" sz="1600" dirty="0">
                <a:solidFill>
                  <a:srgbClr val="000000"/>
                </a:solidFill>
              </a:rPr>
              <a:t>Подуровень MAC IEEE 802.3 включает спецификации для различных стандартов связи </a:t>
            </a:r>
            <a:r>
              <a:rPr lang="ru-RU" sz="1600" dirty="0" err="1">
                <a:solidFill>
                  <a:srgbClr val="000000"/>
                </a:solidFill>
              </a:rPr>
              <a:t>Ethernet</a:t>
            </a:r>
            <a:r>
              <a:rPr lang="ru-RU" sz="1600" dirty="0">
                <a:solidFill>
                  <a:srgbClr val="000000"/>
                </a:solidFill>
              </a:rPr>
              <a:t> для различных типов носителей, включая медь и волокно.</a:t>
            </a:r>
          </a:p>
          <a:p>
            <a:pPr marL="285750" indent="-285750" algn="l" rtl="0">
              <a:buFont typeface="Arial" panose="020B0604020202020204" pitchFamily="34" charset="0"/>
              <a:buChar char="•"/>
            </a:pPr>
            <a:r>
              <a:rPr lang="ru-RU" sz="1600" dirty="0">
                <a:solidFill>
                  <a:srgbClr val="000000"/>
                </a:solidFill>
              </a:rPr>
              <a:t>Устаревшие </a:t>
            </a:r>
            <a:r>
              <a:rPr lang="ru-RU" sz="1600" dirty="0" err="1">
                <a:solidFill>
                  <a:srgbClr val="000000"/>
                </a:solidFill>
              </a:rPr>
              <a:t>Ethernet</a:t>
            </a:r>
            <a:r>
              <a:rPr lang="ru-RU" sz="1600" dirty="0">
                <a:solidFill>
                  <a:srgbClr val="000000"/>
                </a:solidFill>
              </a:rPr>
              <a:t>, использующие топологию шины или концентраторы, являются общей полудуплексной средой передачи данных. </a:t>
            </a:r>
            <a:r>
              <a:rPr lang="ru-RU" sz="1600" dirty="0" err="1">
                <a:solidFill>
                  <a:srgbClr val="000000"/>
                </a:solidFill>
              </a:rPr>
              <a:t>Ethernet</a:t>
            </a:r>
            <a:r>
              <a:rPr lang="ru-RU" sz="1600" dirty="0">
                <a:solidFill>
                  <a:srgbClr val="000000"/>
                </a:solidFill>
              </a:rPr>
              <a:t> в полудуплексной среде использует метод доступа на основе конкуренции, обнаружение множественного </a:t>
            </a:r>
            <a:r>
              <a:rPr lang="ru-RU" sz="1600" dirty="0" smtClean="0">
                <a:solidFill>
                  <a:srgbClr val="000000"/>
                </a:solidFill>
              </a:rPr>
              <a:t>доступа / обнаружение </a:t>
            </a:r>
            <a:r>
              <a:rPr lang="ru-RU" sz="1600" dirty="0">
                <a:solidFill>
                  <a:srgbClr val="000000"/>
                </a:solidFill>
              </a:rPr>
              <a:t>конфликтов (CSMA/CD) с поддержкой несущей.  </a:t>
            </a:r>
          </a:p>
          <a:p>
            <a:pPr marL="285750" indent="-285750" algn="l" rtl="0">
              <a:buFont typeface="Arial" panose="020B0604020202020204" pitchFamily="34" charset="0"/>
              <a:buChar char="•"/>
            </a:pPr>
            <a:r>
              <a:rPr lang="ru-RU" sz="1600" dirty="0">
                <a:solidFill>
                  <a:srgbClr val="000000"/>
                </a:solidFill>
              </a:rPr>
              <a:t>В современных локальных сетях </a:t>
            </a:r>
            <a:r>
              <a:rPr lang="ru-RU" sz="1600" dirty="0" err="1">
                <a:solidFill>
                  <a:srgbClr val="000000"/>
                </a:solidFill>
              </a:rPr>
              <a:t>Ethernet</a:t>
            </a:r>
            <a:r>
              <a:rPr lang="ru-RU" sz="1600" dirty="0">
                <a:solidFill>
                  <a:srgbClr val="000000"/>
                </a:solidFill>
              </a:rPr>
              <a:t> используются коммутаторы, работающие в полнодуплексном режиме. Полнодуплексная связь с коммутаторами </a:t>
            </a:r>
            <a:r>
              <a:rPr lang="ru-RU" sz="1600" dirty="0" err="1">
                <a:solidFill>
                  <a:srgbClr val="000000"/>
                </a:solidFill>
              </a:rPr>
              <a:t>Ethernet</a:t>
            </a:r>
            <a:r>
              <a:rPr lang="ru-RU" sz="1600" dirty="0">
                <a:solidFill>
                  <a:srgbClr val="000000"/>
                </a:solidFill>
              </a:rPr>
              <a:t> не требует контроля доступа через CSMA/CD.</a:t>
            </a:r>
          </a:p>
        </p:txBody>
      </p:sp>
      <p:pic>
        <p:nvPicPr>
          <p:cNvPr id="4" name="Picture 3">
            <a:extLst>
              <a:ext uri="{FF2B5EF4-FFF2-40B4-BE49-F238E27FC236}">
                <a16:creationId xmlns:a16="http://schemas.microsoft.com/office/drawing/2014/main" id="{6A9979E0-78FF-C747-A412-797510E5D7C2}"/>
              </a:ext>
            </a:extLst>
          </p:cNvPr>
          <p:cNvPicPr>
            <a:picLocks noChangeAspect="1"/>
          </p:cNvPicPr>
          <p:nvPr/>
        </p:nvPicPr>
        <p:blipFill>
          <a:blip r:embed="rId3"/>
          <a:stretch>
            <a:fillRect/>
          </a:stretch>
        </p:blipFill>
        <p:spPr>
          <a:xfrm>
            <a:off x="5373551" y="935773"/>
            <a:ext cx="3635151" cy="2209490"/>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Кадр Ethernet </a:t>
            </a:r>
            <a:r>
              <a:rPr lang="en-US" dirty="0"/>
              <a:t/>
            </a:r>
            <a:br>
              <a:rPr lang="en-US" dirty="0"/>
            </a:br>
            <a:r>
              <a:rPr lang="ru-RU" sz="2400"/>
              <a:t>Поля кадра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0" y="731837"/>
            <a:ext cx="9021452" cy="2411413"/>
          </a:xfrm>
        </p:spPr>
        <p:txBody>
          <a:bodyPr/>
          <a:lstStyle/>
          <a:p>
            <a:pPr marL="342900" indent="-342900" algn="l" rtl="0">
              <a:buFont typeface="Arial" panose="020B0604020202020204" pitchFamily="34" charset="0"/>
              <a:buChar char="•"/>
            </a:pPr>
            <a:r>
              <a:rPr lang="ru-RU" sz="1400" dirty="0">
                <a:solidFill>
                  <a:srgbClr val="000000"/>
                </a:solidFill>
              </a:rPr>
              <a:t>Минимальный размер кадра </a:t>
            </a:r>
            <a:r>
              <a:rPr lang="ru-RU" sz="1400" dirty="0" err="1">
                <a:solidFill>
                  <a:srgbClr val="000000"/>
                </a:solidFill>
              </a:rPr>
              <a:t>Ethernet</a:t>
            </a:r>
            <a:r>
              <a:rPr lang="ru-RU" sz="1400" dirty="0">
                <a:solidFill>
                  <a:srgbClr val="000000"/>
                </a:solidFill>
              </a:rPr>
              <a:t> — 64 байта, максимальный — 1518 байт. Поле «Преамбула» при описании размера кадра не включено.</a:t>
            </a:r>
          </a:p>
          <a:p>
            <a:pPr marL="342900" indent="-342900" algn="l" rtl="0">
              <a:buFont typeface="Arial" panose="020B0604020202020204" pitchFamily="34" charset="0"/>
              <a:buChar char="•"/>
            </a:pPr>
            <a:r>
              <a:rPr lang="ru-RU" sz="1400" dirty="0">
                <a:solidFill>
                  <a:srgbClr val="000000"/>
                </a:solidFill>
              </a:rPr>
              <a:t>Любой кадр с длиной менее 64 байтов считается «фрагментом коллизии» или «карликовым кадром» и автоматически отклоняется принимающими станциями. Кадры с длиной более 1500 байт называются </a:t>
            </a:r>
            <a:r>
              <a:rPr lang="ru-RU" sz="1400" dirty="0" err="1">
                <a:solidFill>
                  <a:srgbClr val="000000"/>
                </a:solidFill>
              </a:rPr>
              <a:t>Jumbo</a:t>
            </a:r>
            <a:r>
              <a:rPr lang="ru-RU" sz="1400" dirty="0">
                <a:solidFill>
                  <a:srgbClr val="000000"/>
                </a:solidFill>
              </a:rPr>
              <a:t>-кадрами (значительно превышающие допустимый размер) или </a:t>
            </a:r>
            <a:r>
              <a:rPr lang="ru-RU" sz="1400" dirty="0" err="1">
                <a:solidFill>
                  <a:srgbClr val="000000"/>
                </a:solidFill>
              </a:rPr>
              <a:t>Baby</a:t>
            </a:r>
            <a:r>
              <a:rPr lang="ru-RU" sz="1400" dirty="0">
                <a:solidFill>
                  <a:srgbClr val="000000"/>
                </a:solidFill>
              </a:rPr>
              <a:t> </a:t>
            </a:r>
            <a:r>
              <a:rPr lang="ru-RU" sz="1400" dirty="0" err="1">
                <a:solidFill>
                  <a:srgbClr val="000000"/>
                </a:solidFill>
              </a:rPr>
              <a:t>Giant</a:t>
            </a:r>
            <a:r>
              <a:rPr lang="ru-RU" sz="1400" dirty="0">
                <a:solidFill>
                  <a:srgbClr val="000000"/>
                </a:solidFill>
              </a:rPr>
              <a:t> (слегка превышающие допустимый размер).</a:t>
            </a:r>
          </a:p>
          <a:p>
            <a:pPr marL="342900" indent="-342900" algn="l" rtl="0">
              <a:buFont typeface="Arial" panose="020B0604020202020204" pitchFamily="34" charset="0"/>
              <a:buChar char="•"/>
            </a:pPr>
            <a:r>
              <a:rPr lang="ru-RU" sz="1400" dirty="0">
                <a:solidFill>
                  <a:srgbClr val="000000"/>
                </a:solidFill>
              </a:rPr>
              <a:t>Если размер передаваемого кадра меньше минимального значения или больше максимального значения, получающее устройство сбрасывает такой кадр. Отброшенные кадры, скорее всего, являются результатом коллизий или других нежелательных сигналов. Они считаются недействительными. Кадры </a:t>
            </a:r>
            <a:r>
              <a:rPr lang="ru-RU" sz="1400" dirty="0" err="1">
                <a:solidFill>
                  <a:srgbClr val="000000"/>
                </a:solidFill>
              </a:rPr>
              <a:t>Jumbo</a:t>
            </a:r>
            <a:r>
              <a:rPr lang="ru-RU" sz="1400" dirty="0">
                <a:solidFill>
                  <a:srgbClr val="000000"/>
                </a:solidFill>
              </a:rPr>
              <a:t> обычно поддерживаются большинством коммутаторов </a:t>
            </a:r>
            <a:r>
              <a:rPr lang="ru-RU" sz="1400" dirty="0" err="1">
                <a:solidFill>
                  <a:srgbClr val="000000"/>
                </a:solidFill>
              </a:rPr>
              <a:t>Fast</a:t>
            </a:r>
            <a:r>
              <a:rPr lang="ru-RU" sz="1400" dirty="0">
                <a:solidFill>
                  <a:srgbClr val="000000"/>
                </a:solidFill>
              </a:rPr>
              <a:t> </a:t>
            </a:r>
            <a:r>
              <a:rPr lang="ru-RU" sz="1400" dirty="0" err="1">
                <a:solidFill>
                  <a:srgbClr val="000000"/>
                </a:solidFill>
              </a:rPr>
              <a:t>Ethernet</a:t>
            </a:r>
            <a:r>
              <a:rPr lang="ru-RU" sz="1400" dirty="0">
                <a:solidFill>
                  <a:srgbClr val="000000"/>
                </a:solidFill>
              </a:rPr>
              <a:t> и </a:t>
            </a:r>
            <a:r>
              <a:rPr lang="ru-RU" sz="1400" dirty="0" err="1">
                <a:solidFill>
                  <a:srgbClr val="000000"/>
                </a:solidFill>
              </a:rPr>
              <a:t>Gigabit</a:t>
            </a:r>
            <a:r>
              <a:rPr lang="ru-RU" sz="1400" dirty="0">
                <a:solidFill>
                  <a:srgbClr val="000000"/>
                </a:solidFill>
              </a:rPr>
              <a:t> </a:t>
            </a:r>
            <a:r>
              <a:rPr lang="ru-RU" sz="1400" dirty="0" err="1">
                <a:solidFill>
                  <a:srgbClr val="000000"/>
                </a:solidFill>
              </a:rPr>
              <a:t>Ethernet</a:t>
            </a:r>
            <a:r>
              <a:rPr lang="ru-RU" sz="1400" dirty="0">
                <a:solidFill>
                  <a:srgbClr val="000000"/>
                </a:solidFill>
              </a:rPr>
              <a:t> и сетевых адаптеров.</a:t>
            </a:r>
          </a:p>
          <a:p>
            <a:pPr marL="342900" indent="-34290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48E17D93-6D91-9A41-B7B0-366DE18C84BA}"/>
              </a:ext>
            </a:extLst>
          </p:cNvPr>
          <p:cNvPicPr>
            <a:picLocks noChangeAspect="1"/>
          </p:cNvPicPr>
          <p:nvPr/>
        </p:nvPicPr>
        <p:blipFill>
          <a:blip r:embed="rId3"/>
          <a:stretch>
            <a:fillRect/>
          </a:stretch>
        </p:blipFill>
        <p:spPr>
          <a:xfrm>
            <a:off x="1758769" y="3247141"/>
            <a:ext cx="5720730" cy="1713542"/>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989814"/>
          </a:xfrm>
        </p:spPr>
        <p:txBody>
          <a:bodyPr/>
          <a:lstStyle/>
          <a:p>
            <a:pPr rtl="0"/>
            <a:r>
              <a:rPr lang="ru-RU" sz="1600" dirty="0"/>
              <a:t>Кадр </a:t>
            </a:r>
            <a:r>
              <a:rPr lang="ru-RU" sz="1600" dirty="0" err="1"/>
              <a:t>Ethernet</a:t>
            </a:r>
            <a:r>
              <a:rPr lang="ru-RU" sz="1600" dirty="0"/>
              <a:t> </a:t>
            </a:r>
            <a:r>
              <a:rPr lang="ru-RU" sz="2400" dirty="0" smtClean="0"/>
              <a:t/>
            </a:r>
            <a:br>
              <a:rPr lang="ru-RU" sz="2400" dirty="0" smtClean="0"/>
            </a:br>
            <a:r>
              <a:rPr lang="ru-RU" sz="2400" dirty="0"/>
              <a:t>Лабораторная работа. Анализ кадров </a:t>
            </a:r>
            <a:r>
              <a:rPr lang="ru-RU" sz="2400" dirty="0" err="1"/>
              <a:t>Ethernet</a:t>
            </a:r>
            <a:r>
              <a:rPr lang="ru-RU" sz="2400" dirty="0"/>
              <a:t> с помощью программы </a:t>
            </a:r>
            <a:r>
              <a:rPr lang="ru-RU" sz="2400" dirty="0" err="1"/>
              <a:t>Wireshark</a:t>
            </a:r>
            <a:endParaRPr lang="ru-RU" sz="2400" dirty="0"/>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1432874"/>
            <a:ext cx="8280057" cy="2988860"/>
          </a:xfrm>
        </p:spPr>
        <p:txBody>
          <a:bodyPr/>
          <a:lstStyle/>
          <a:p>
            <a:pPr algn="l" rtl="0"/>
            <a:r>
              <a:rPr lang="ru-RU" dirty="0">
                <a:solidFill>
                  <a:srgbClr val="000000"/>
                </a:solidFill>
              </a:rPr>
              <a:t>В этой лабораторной работе вы выполните следующие задачи.</a:t>
            </a:r>
          </a:p>
          <a:p>
            <a:pPr marL="342900" indent="-342900" algn="l" rtl="0">
              <a:buFont typeface="Arial" panose="020B0604020202020204" pitchFamily="34" charset="0"/>
              <a:buChar char="•"/>
            </a:pPr>
            <a:r>
              <a:rPr lang="ru-RU" dirty="0">
                <a:solidFill>
                  <a:srgbClr val="000000"/>
                </a:solidFill>
              </a:rPr>
              <a:t>Часть 1. Изучение полей заголовков в кадре </a:t>
            </a:r>
            <a:r>
              <a:rPr lang="ru-RU" dirty="0" err="1">
                <a:solidFill>
                  <a:srgbClr val="000000"/>
                </a:solidFill>
              </a:rPr>
              <a:t>Ethernet</a:t>
            </a:r>
            <a:r>
              <a:rPr lang="ru-RU" dirty="0">
                <a:solidFill>
                  <a:srgbClr val="000000"/>
                </a:solidFill>
              </a:rPr>
              <a:t> II</a:t>
            </a:r>
          </a:p>
          <a:p>
            <a:pPr marL="342900" indent="-342900" algn="l" rtl="0">
              <a:buFont typeface="Arial" panose="020B0604020202020204" pitchFamily="34" charset="0"/>
              <a:buChar char="•"/>
            </a:pPr>
            <a:r>
              <a:rPr lang="ru-RU" dirty="0">
                <a:solidFill>
                  <a:srgbClr val="000000"/>
                </a:solidFill>
              </a:rPr>
              <a:t>Часть 2. Захват и анализ кадров </a:t>
            </a:r>
            <a:r>
              <a:rPr lang="ru-RU" dirty="0" err="1">
                <a:solidFill>
                  <a:srgbClr val="000000"/>
                </a:solidFill>
              </a:rPr>
              <a:t>Ethernet</a:t>
            </a:r>
            <a:r>
              <a:rPr lang="ru-RU" dirty="0">
                <a:solidFill>
                  <a:srgbClr val="000000"/>
                </a:solidFill>
              </a:rPr>
              <a:t> с помощью программы </a:t>
            </a:r>
            <a:r>
              <a:rPr lang="ru-RU" dirty="0" err="1">
                <a:solidFill>
                  <a:srgbClr val="000000"/>
                </a:solidFill>
              </a:rPr>
              <a:t>Wireshark</a:t>
            </a:r>
            <a:endParaRPr lang="ru-RU" dirty="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41404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7.2 MAC-адрес Ethernet</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MAC-адреса Ethernet </a:t>
            </a:r>
            <a:r>
              <a:rPr lang="en-US" dirty="0"/>
              <a:t/>
            </a:r>
            <a:br>
              <a:rPr lang="en-US" dirty="0"/>
            </a:br>
            <a:r>
              <a:rPr lang="ru-RU" sz="2400"/>
              <a:t>MAC-адреса и шестнадцатеричные значения</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47738"/>
            <a:ext cx="8280057" cy="3073946"/>
          </a:xfrm>
        </p:spPr>
        <p:txBody>
          <a:bodyPr/>
          <a:lstStyle/>
          <a:p>
            <a:pPr marL="285750" indent="-285750" algn="l" rtl="0">
              <a:buFont typeface="Arial" panose="020B0604020202020204" pitchFamily="34" charset="0"/>
              <a:buChar char="•"/>
            </a:pPr>
            <a:r>
              <a:rPr lang="ru-RU" sz="1600">
                <a:solidFill>
                  <a:srgbClr val="000000"/>
                </a:solidFill>
              </a:rPr>
              <a:t>Таким образом 48-разрядный MAC-адрес Ethernet может быть выражен только с помощью 12 шестнадцатеричных значений.</a:t>
            </a:r>
          </a:p>
          <a:p>
            <a:pPr marL="285750" indent="-285750" algn="l" rtl="0">
              <a:buFont typeface="Arial" panose="020B0604020202020204" pitchFamily="34" charset="0"/>
              <a:buChar char="•"/>
            </a:pPr>
            <a:r>
              <a:rPr lang="ru-RU" sz="1600">
                <a:solidFill>
                  <a:srgbClr val="000000"/>
                </a:solidFill>
              </a:rPr>
              <a:t>Если 8 бит (1 байт) — это общепринятая бинарная группа, то двоичный код 00000000–11111111 может быть представлен в шестнадцатеричной системе счисления как диапазон 00–FF.</a:t>
            </a:r>
          </a:p>
          <a:p>
            <a:pPr marL="285750" indent="-285750" algn="l" rtl="0">
              <a:buFont typeface="Arial" panose="020B0604020202020204" pitchFamily="34" charset="0"/>
              <a:buChar char="•"/>
            </a:pPr>
            <a:r>
              <a:rPr lang="ru-RU" sz="1600">
                <a:solidFill>
                  <a:srgbClr val="000000"/>
                </a:solidFill>
              </a:rPr>
              <a:t>Чтобы заполнить 8-битное представление, всегда отображаются ведущие нули. Например, двоичное значение 0000 1010 показано в шестнадцатеричной системе как 0A.</a:t>
            </a:r>
          </a:p>
          <a:p>
            <a:pPr marL="285750" indent="-285750" algn="l" rtl="0">
              <a:buFont typeface="Arial" panose="020B0604020202020204" pitchFamily="34" charset="0"/>
              <a:buChar char="•"/>
            </a:pPr>
            <a:r>
              <a:rPr lang="ru-RU" sz="1600">
                <a:solidFill>
                  <a:srgbClr val="000000"/>
                </a:solidFill>
              </a:rPr>
              <a:t>Шестнадцатеричные числа часто представлены значением, предшествующим </a:t>
            </a:r>
            <a:r>
              <a:rPr lang="ru-RU" sz="1600" b="1">
                <a:solidFill>
                  <a:srgbClr val="000000"/>
                </a:solidFill>
              </a:rPr>
              <a:t>0x</a:t>
            </a:r>
            <a:r>
              <a:rPr lang="ru-RU" sz="1600">
                <a:solidFill>
                  <a:srgbClr val="000000"/>
                </a:solidFill>
              </a:rPr>
              <a:t> (например, 0x73), чтобы различать десятичные и шестнадцатеричные значения в документации.</a:t>
            </a:r>
          </a:p>
          <a:p>
            <a:pPr marL="285750" indent="-285750" algn="l" rtl="0">
              <a:buFont typeface="Arial" panose="020B0604020202020204" pitchFamily="34" charset="0"/>
              <a:buChar char="•"/>
            </a:pPr>
            <a:r>
              <a:rPr lang="ru-RU" sz="1600">
                <a:solidFill>
                  <a:srgbClr val="000000"/>
                </a:solidFill>
              </a:rPr>
              <a:t>Шестнадцатеричное число также может быть представлено индексом 16 или шестнадцатеричным числом, за которым следует H (например, 73H).</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ru-RU" dirty="0"/>
              <a:t>Материалы для инструкторов. Модуль </a:t>
            </a:r>
            <a:r>
              <a:rPr lang="ru-RU" dirty="0" smtClean="0"/>
              <a:t>7. </a:t>
            </a:r>
            <a:r>
              <a:rPr lang="ru-RU" dirty="0"/>
              <a:t>Руководство по планированию</a:t>
            </a:r>
          </a:p>
        </p:txBody>
      </p:sp>
      <p:sp>
        <p:nvSpPr>
          <p:cNvPr id="4099" name="Rectangle 34"/>
          <p:cNvSpPr>
            <a:spLocks noGrp="1" noChangeArrowheads="1"/>
          </p:cNvSpPr>
          <p:nvPr>
            <p:ph idx="1"/>
          </p:nvPr>
        </p:nvSpPr>
        <p:spPr>
          <a:xfrm>
            <a:off x="144065" y="798944"/>
            <a:ext cx="8853286" cy="3747655"/>
          </a:xfrm>
        </p:spPr>
        <p:txBody>
          <a:bodyPr/>
          <a:lstStyle/>
          <a:p>
            <a:pPr marL="0" indent="0">
              <a:buNone/>
            </a:pPr>
            <a:r>
              <a:rPr lang="ru-RU" dirty="0"/>
              <a:t>Эта презентация </a:t>
            </a:r>
            <a:r>
              <a:rPr lang="en-US" dirty="0"/>
              <a:t>PowerPoint </a:t>
            </a:r>
            <a:r>
              <a:rPr lang="ru-RU" dirty="0"/>
              <a:t>состоит двух частей:</a:t>
            </a:r>
          </a:p>
          <a:p>
            <a:pPr>
              <a:buFont typeface="Arial" panose="020B0604020202020204" pitchFamily="34" charset="0"/>
              <a:buChar char="•"/>
            </a:pPr>
            <a:r>
              <a:rPr lang="ru-RU" dirty="0"/>
              <a:t>Руководство по планированию для инструкторов</a:t>
            </a:r>
          </a:p>
          <a:p>
            <a:pPr lvl="1"/>
            <a:r>
              <a:rPr lang="ru-RU" dirty="0"/>
              <a:t>Ознакомительная информация по модулю </a:t>
            </a:r>
          </a:p>
          <a:p>
            <a:pPr lvl="1"/>
            <a:r>
              <a:rPr lang="ru-RU" dirty="0"/>
              <a:t>Методические пособия</a:t>
            </a:r>
          </a:p>
          <a:p>
            <a:r>
              <a:rPr lang="ru-RU" dirty="0"/>
              <a:t>Презентация перед классом для инструктора</a:t>
            </a:r>
          </a:p>
          <a:p>
            <a:pPr lvl="1">
              <a:buFont typeface="Arial" panose="020B0604020202020204" pitchFamily="34" charset="0"/>
              <a:buChar char="•"/>
            </a:pPr>
            <a:r>
              <a:rPr lang="ru-RU" dirty="0"/>
              <a:t>Дополнительные слайды, которые можно использовать в классе</a:t>
            </a:r>
          </a:p>
          <a:p>
            <a:pPr lvl="1">
              <a:buFont typeface="Arial" panose="020B0604020202020204" pitchFamily="34" charset="0"/>
              <a:buChar char="•"/>
            </a:pPr>
            <a:r>
              <a:rPr lang="ru-RU" dirty="0"/>
              <a:t>Начало на слайде № </a:t>
            </a:r>
            <a:r>
              <a:rPr lang="ru-RU" dirty="0" smtClean="0"/>
              <a:t>9</a:t>
            </a:r>
            <a:br>
              <a:rPr lang="ru-RU" dirty="0" smtClean="0"/>
            </a:br>
            <a:endParaRPr lang="ru-RU" dirty="0"/>
          </a:p>
          <a:p>
            <a:pPr marL="142875" lvl="1" indent="0">
              <a:buNone/>
            </a:pPr>
            <a:r>
              <a:rPr lang="ru-RU" sz="1600" b="1" dirty="0" smtClean="0"/>
              <a:t>Примечание</a:t>
            </a:r>
            <a:r>
              <a:rPr lang="ru-RU" sz="1600" dirty="0"/>
              <a:t>: Перед предоставлением общего доступа удалите руководство по планированию из данной презентации.</a:t>
            </a:r>
          </a:p>
          <a:p>
            <a:pPr marL="142875" lvl="1" indent="0">
              <a:buNone/>
            </a:pPr>
            <a:r>
              <a:rPr lang="ru-RU" sz="1600" dirty="0">
                <a:solidFill>
                  <a:schemeClr val="accent4"/>
                </a:solidFill>
              </a:rPr>
              <a:t>Для получения дополнительной помощи и ресурсов перейдите на домашнюю страницу инструктора и ресурсы курса для этого курса. Вы также можете посетить сайт профессионального развития на netacad.com, официальную страницу </a:t>
            </a:r>
            <a:r>
              <a:rPr lang="ru-RU" sz="1600" dirty="0" err="1">
                <a:solidFill>
                  <a:schemeClr val="accent4"/>
                </a:solidFill>
              </a:rPr>
              <a:t>Cisco</a:t>
            </a:r>
            <a:r>
              <a:rPr lang="ru-RU" sz="1600" dirty="0">
                <a:solidFill>
                  <a:schemeClr val="accent4"/>
                </a:solidFill>
              </a:rPr>
              <a:t> </a:t>
            </a:r>
            <a:r>
              <a:rPr lang="ru-RU" sz="1600" dirty="0" err="1">
                <a:solidFill>
                  <a:schemeClr val="accent4"/>
                </a:solidFill>
              </a:rPr>
              <a:t>Networking</a:t>
            </a:r>
            <a:r>
              <a:rPr lang="ru-RU" sz="1600" dirty="0">
                <a:solidFill>
                  <a:schemeClr val="accent4"/>
                </a:solidFill>
              </a:rPr>
              <a:t> </a:t>
            </a:r>
            <a:r>
              <a:rPr lang="ru-RU" sz="1600" dirty="0" err="1">
                <a:solidFill>
                  <a:schemeClr val="accent4"/>
                </a:solidFill>
              </a:rPr>
              <a:t>Academy</a:t>
            </a:r>
            <a:r>
              <a:rPr lang="ru-RU" sz="1600" dirty="0">
                <a:solidFill>
                  <a:schemeClr val="accent4"/>
                </a:solidFill>
              </a:rPr>
              <a:t> в </a:t>
            </a:r>
            <a:r>
              <a:rPr lang="ru-RU" sz="1600" dirty="0" err="1">
                <a:solidFill>
                  <a:schemeClr val="accent4"/>
                </a:solidFill>
              </a:rPr>
              <a:t>Facebook</a:t>
            </a:r>
            <a:r>
              <a:rPr lang="ru-RU" sz="1600" dirty="0">
                <a:solidFill>
                  <a:schemeClr val="accent4"/>
                </a:solidFill>
              </a:rPr>
              <a:t> или группу FB только для инструкторов</a:t>
            </a:r>
            <a:r>
              <a:rPr lang="ru-RU" sz="1600" b="1" dirty="0">
                <a:solidFill>
                  <a:schemeClr val="accent4"/>
                </a:solidFill>
              </a:rPr>
              <a:t>.</a:t>
            </a:r>
          </a:p>
        </p:txBody>
      </p:sp>
    </p:spTree>
    <p:custDataLst>
      <p:tags r:id="rId1"/>
    </p:custDataLst>
    <p:extLst>
      <p:ext uri="{BB962C8B-B14F-4D97-AF65-F5344CB8AC3E}">
        <p14:creationId xmlns:p14="http://schemas.microsoft.com/office/powerpoint/2010/main" val="401439281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dirty="0" smtClean="0"/>
              <a:t>MAC-адрес </a:t>
            </a:r>
            <a:r>
              <a:rPr lang="ru-RU" sz="1600" dirty="0" err="1"/>
              <a:t>Ethernet</a:t>
            </a:r>
            <a:r>
              <a:rPr lang="en-US" dirty="0"/>
              <a:t/>
            </a:r>
            <a:br>
              <a:rPr lang="en-US" dirty="0"/>
            </a:br>
            <a:r>
              <a:rPr lang="ru-RU" sz="2400" dirty="0" smtClean="0"/>
              <a:t>MAC-адрес </a:t>
            </a:r>
            <a:r>
              <a:rPr lang="ru-RU" sz="2400" dirty="0" err="1"/>
              <a:t>Ethernet</a:t>
            </a:r>
            <a:endParaRPr lang="ru-RU" sz="2400" dirty="0"/>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0" y="679622"/>
            <a:ext cx="9144000" cy="2458214"/>
          </a:xfrm>
        </p:spPr>
        <p:txBody>
          <a:bodyPr/>
          <a:lstStyle/>
          <a:p>
            <a:pPr marL="285750" indent="-285750" algn="l" rtl="0">
              <a:buFont typeface="Arial" panose="020B0604020202020204" pitchFamily="34" charset="0"/>
              <a:buChar char="•"/>
            </a:pPr>
            <a:r>
              <a:rPr lang="ru-RU" sz="1500" dirty="0">
                <a:solidFill>
                  <a:srgbClr val="000000"/>
                </a:solidFill>
              </a:rPr>
              <a:t>Каждое устройство в сети </a:t>
            </a:r>
            <a:r>
              <a:rPr lang="ru-RU" sz="1500" dirty="0" err="1">
                <a:solidFill>
                  <a:srgbClr val="000000"/>
                </a:solidFill>
              </a:rPr>
              <a:t>Ethernet</a:t>
            </a:r>
            <a:r>
              <a:rPr lang="ru-RU" sz="1500" dirty="0">
                <a:solidFill>
                  <a:srgbClr val="000000"/>
                </a:solidFill>
              </a:rPr>
              <a:t> подключено к одной и той же общей среде передачи данных. MAC-адресация предоставляет метод идентификации устройств на более низком уровне </a:t>
            </a:r>
            <a:r>
              <a:rPr lang="ru-RU" sz="1500" dirty="0" smtClean="0">
                <a:solidFill>
                  <a:srgbClr val="000000"/>
                </a:solidFill>
              </a:rPr>
              <a:t>OSI</a:t>
            </a:r>
            <a:r>
              <a:rPr lang="ru-RU" sz="1500" dirty="0">
                <a:solidFill>
                  <a:srgbClr val="000000"/>
                </a:solidFill>
              </a:rPr>
              <a:t>.</a:t>
            </a:r>
          </a:p>
          <a:p>
            <a:pPr marL="285750" indent="-285750" algn="l" rtl="0">
              <a:buFont typeface="Arial" panose="020B0604020202020204" pitchFamily="34" charset="0"/>
              <a:buChar char="•"/>
            </a:pPr>
            <a:r>
              <a:rPr lang="ru-RU" sz="1500" dirty="0">
                <a:solidFill>
                  <a:srgbClr val="000000"/>
                </a:solidFill>
              </a:rPr>
              <a:t>MAC-адрес </a:t>
            </a:r>
            <a:r>
              <a:rPr lang="ru-RU" sz="1500" dirty="0" err="1">
                <a:solidFill>
                  <a:srgbClr val="000000"/>
                </a:solidFill>
              </a:rPr>
              <a:t>Ethernet</a:t>
            </a:r>
            <a:r>
              <a:rPr lang="ru-RU" sz="1500" dirty="0">
                <a:solidFill>
                  <a:srgbClr val="000000"/>
                </a:solidFill>
              </a:rPr>
              <a:t> — это 48-битный адрес, выраженный с использованием 12 шестнадцатеричных цифр. Поскольку байт равен 8 битам, мы также можем сказать, что MAC-адрес имеет длину 6 байтов.</a:t>
            </a:r>
          </a:p>
          <a:p>
            <a:pPr marL="285750" indent="-285750" algn="l" rtl="0">
              <a:buFont typeface="Arial" panose="020B0604020202020204" pitchFamily="34" charset="0"/>
              <a:buChar char="•"/>
            </a:pPr>
            <a:r>
              <a:rPr lang="ru-RU" sz="1500" dirty="0">
                <a:solidFill>
                  <a:srgbClr val="000000"/>
                </a:solidFill>
              </a:rPr>
              <a:t>Все MAC-адреса должны быть уникальными для устройства </a:t>
            </a:r>
            <a:r>
              <a:rPr lang="ru-RU" sz="1500" dirty="0" err="1">
                <a:solidFill>
                  <a:srgbClr val="000000"/>
                </a:solidFill>
              </a:rPr>
              <a:t>Ethernet</a:t>
            </a:r>
            <a:r>
              <a:rPr lang="ru-RU" sz="1500" dirty="0">
                <a:solidFill>
                  <a:srgbClr val="000000"/>
                </a:solidFill>
              </a:rPr>
              <a:t> или интерфейса </a:t>
            </a:r>
            <a:r>
              <a:rPr lang="ru-RU" sz="1500" dirty="0" err="1">
                <a:solidFill>
                  <a:srgbClr val="000000"/>
                </a:solidFill>
              </a:rPr>
              <a:t>Ethernet</a:t>
            </a:r>
            <a:r>
              <a:rPr lang="ru-RU" sz="1500" dirty="0">
                <a:solidFill>
                  <a:srgbClr val="000000"/>
                </a:solidFill>
              </a:rPr>
              <a:t>. Для этого все поставщики, продающие устройства </a:t>
            </a:r>
            <a:r>
              <a:rPr lang="ru-RU" sz="1500" dirty="0" err="1">
                <a:solidFill>
                  <a:srgbClr val="000000"/>
                </a:solidFill>
              </a:rPr>
              <a:t>Ethernet</a:t>
            </a:r>
            <a:r>
              <a:rPr lang="ru-RU" sz="1500" dirty="0">
                <a:solidFill>
                  <a:srgbClr val="000000"/>
                </a:solidFill>
              </a:rPr>
              <a:t>, должны зарегистрироваться в IEEE, чтобы получить уникальный 6-й шестнадцатеричный (т.е. 24-битный или 3-байтовый) код, называемый организационно уникальным идентификатором (OUI).</a:t>
            </a:r>
          </a:p>
          <a:p>
            <a:pPr marL="285750" indent="-285750" algn="l" rtl="0">
              <a:buFont typeface="Arial" panose="020B0604020202020204" pitchFamily="34" charset="0"/>
              <a:buChar char="•"/>
            </a:pPr>
            <a:r>
              <a:rPr lang="ru-RU" sz="1500" dirty="0">
                <a:solidFill>
                  <a:srgbClr val="000000"/>
                </a:solidFill>
              </a:rPr>
              <a:t>MAC-адрес </a:t>
            </a:r>
            <a:r>
              <a:rPr lang="ru-RU" sz="1500" dirty="0" err="1">
                <a:solidFill>
                  <a:srgbClr val="000000"/>
                </a:solidFill>
              </a:rPr>
              <a:t>Ethernet</a:t>
            </a:r>
            <a:r>
              <a:rPr lang="ru-RU" sz="1500" dirty="0">
                <a:solidFill>
                  <a:srgbClr val="000000"/>
                </a:solidFill>
              </a:rPr>
              <a:t> состоит из 6 шестнадцатеричного кода OUI поставщика, за которым следует 6 шестнадцатеричных значений поставщика.</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E3B936E3-E1CB-5C42-9445-442FA726A951}"/>
              </a:ext>
            </a:extLst>
          </p:cNvPr>
          <p:cNvPicPr>
            <a:picLocks noChangeAspect="1"/>
          </p:cNvPicPr>
          <p:nvPr/>
        </p:nvPicPr>
        <p:blipFill>
          <a:blip r:embed="rId3"/>
          <a:stretch>
            <a:fillRect/>
          </a:stretch>
        </p:blipFill>
        <p:spPr>
          <a:xfrm>
            <a:off x="1320586" y="3384037"/>
            <a:ext cx="6762015" cy="1638277"/>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MAC-адреса Ethernet </a:t>
            </a:r>
            <a:r>
              <a:rPr lang="en-US" dirty="0"/>
              <a:t/>
            </a:r>
            <a:br>
              <a:rPr lang="en-US" dirty="0"/>
            </a:br>
            <a:r>
              <a:rPr lang="ru-RU" sz="2400"/>
              <a:t>Обработка кадров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84841" y="763736"/>
            <a:ext cx="5410986" cy="3657998"/>
          </a:xfrm>
        </p:spPr>
        <p:txBody>
          <a:bodyPr/>
          <a:lstStyle/>
          <a:p>
            <a:pPr marL="285750" indent="-285750" algn="l" rtl="0">
              <a:buFont typeface="Arial" panose="020B0604020202020204" pitchFamily="34" charset="0"/>
              <a:buChar char="•"/>
            </a:pPr>
            <a:r>
              <a:rPr lang="ru-RU" sz="1400" dirty="0">
                <a:solidFill>
                  <a:srgbClr val="000000"/>
                </a:solidFill>
              </a:rPr>
              <a:t>Когда устройство пересылает сообщение в сеть </a:t>
            </a:r>
            <a:r>
              <a:rPr lang="ru-RU" sz="1400" dirty="0" err="1">
                <a:solidFill>
                  <a:srgbClr val="000000"/>
                </a:solidFill>
              </a:rPr>
              <a:t>Ethernet</a:t>
            </a:r>
            <a:r>
              <a:rPr lang="ru-RU" sz="1400" dirty="0">
                <a:solidFill>
                  <a:srgbClr val="000000"/>
                </a:solidFill>
              </a:rPr>
              <a:t>, заголовок </a:t>
            </a:r>
            <a:r>
              <a:rPr lang="ru-RU" sz="1400" dirty="0" err="1">
                <a:solidFill>
                  <a:srgbClr val="000000"/>
                </a:solidFill>
              </a:rPr>
              <a:t>Ethernet</a:t>
            </a:r>
            <a:r>
              <a:rPr lang="ru-RU" sz="1400" dirty="0">
                <a:solidFill>
                  <a:srgbClr val="000000"/>
                </a:solidFill>
              </a:rPr>
              <a:t> включает MAC-адреса источника и назначения.</a:t>
            </a:r>
          </a:p>
          <a:p>
            <a:pPr marL="285750" indent="-285750" algn="l" rtl="0">
              <a:buFont typeface="Arial" panose="020B0604020202020204" pitchFamily="34" charset="0"/>
              <a:buChar char="•"/>
            </a:pPr>
            <a:r>
              <a:rPr lang="ru-RU" sz="1400" dirty="0">
                <a:solidFill>
                  <a:srgbClr val="000000"/>
                </a:solidFill>
              </a:rPr>
              <a:t>При поступлении кадра </a:t>
            </a:r>
            <a:r>
              <a:rPr lang="ru-RU" sz="1400" dirty="0" err="1">
                <a:solidFill>
                  <a:srgbClr val="000000"/>
                </a:solidFill>
              </a:rPr>
              <a:t>Ethernet</a:t>
            </a:r>
            <a:r>
              <a:rPr lang="ru-RU" sz="1400" dirty="0">
                <a:solidFill>
                  <a:srgbClr val="000000"/>
                </a:solidFill>
              </a:rPr>
              <a:t> на сетевую плату она проверяет MAC-адрес назначения, чтобы определить, совпадает ли он с физическим MAC-адресом устройства, сохраненным в ОЗУ. Если не удается обнаружить совпадения, устройство отклоняет кадр. При наличии совпадения сетевая плата передает кадр вверх по уровням модели OSI, где происходит процесс </a:t>
            </a:r>
            <a:r>
              <a:rPr lang="ru-RU" sz="1400" dirty="0" err="1">
                <a:solidFill>
                  <a:srgbClr val="000000"/>
                </a:solidFill>
              </a:rPr>
              <a:t>деинкапсуляции</a:t>
            </a:r>
            <a:r>
              <a:rPr lang="ru-RU" sz="1400" dirty="0">
                <a:solidFill>
                  <a:srgbClr val="000000"/>
                </a:solidFill>
              </a:rPr>
              <a:t>.</a:t>
            </a:r>
          </a:p>
          <a:p>
            <a:pPr marL="73085" lvl="1" indent="0" rtl="0">
              <a:buNone/>
            </a:pPr>
            <a:r>
              <a:rPr lang="ru-RU" sz="1200" b="1" dirty="0">
                <a:solidFill>
                  <a:srgbClr val="000000"/>
                </a:solidFill>
              </a:rPr>
              <a:t>Примечание.</a:t>
            </a:r>
            <a:r>
              <a:rPr lang="ru-RU" sz="1200" dirty="0">
                <a:solidFill>
                  <a:srgbClr val="000000"/>
                </a:solidFill>
              </a:rPr>
              <a:t>  Сетевые платы устройств </a:t>
            </a:r>
            <a:r>
              <a:rPr lang="ru-RU" sz="1200" dirty="0" err="1">
                <a:solidFill>
                  <a:srgbClr val="000000"/>
                </a:solidFill>
              </a:rPr>
              <a:t>Ethernet</a:t>
            </a:r>
            <a:r>
              <a:rPr lang="ru-RU" sz="1200" dirty="0">
                <a:solidFill>
                  <a:srgbClr val="000000"/>
                </a:solidFill>
              </a:rPr>
              <a:t> принимают кадры также в том случае, если MAC-адрес назначения является широковещательной рассылкой или группой многоадресной рассылки, в которую включен узел.</a:t>
            </a:r>
          </a:p>
          <a:p>
            <a:pPr marL="285750" indent="-285750" algn="l" rtl="0">
              <a:buFont typeface="Arial" panose="020B0604020202020204" pitchFamily="34" charset="0"/>
              <a:buChar char="•"/>
            </a:pPr>
            <a:r>
              <a:rPr lang="ru-RU" sz="1400" dirty="0">
                <a:solidFill>
                  <a:srgbClr val="000000"/>
                </a:solidFill>
              </a:rPr>
              <a:t>Любое устройство, которое является источником или адресатом кадра </a:t>
            </a:r>
            <a:r>
              <a:rPr lang="ru-RU" sz="1400" dirty="0" err="1">
                <a:solidFill>
                  <a:srgbClr val="000000"/>
                </a:solidFill>
              </a:rPr>
              <a:t>Ethernet</a:t>
            </a:r>
            <a:r>
              <a:rPr lang="ru-RU" sz="1400" dirty="0">
                <a:solidFill>
                  <a:srgbClr val="000000"/>
                </a:solidFill>
              </a:rPr>
              <a:t>, будет иметь сетевой адаптер </a:t>
            </a:r>
            <a:r>
              <a:rPr lang="ru-RU" sz="1400" dirty="0" err="1">
                <a:solidFill>
                  <a:srgbClr val="000000"/>
                </a:solidFill>
              </a:rPr>
              <a:t>Ethernet</a:t>
            </a:r>
            <a:r>
              <a:rPr lang="ru-RU" sz="1400" dirty="0">
                <a:solidFill>
                  <a:srgbClr val="000000"/>
                </a:solidFill>
              </a:rPr>
              <a:t> и, следовательно, MAC-адрес. К ним относятся рабочие станции, серверы, принтеры, мобильные устройства и маршрутизаторы.</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96B69223-7D35-3345-89F2-D23C56D422F0}"/>
              </a:ext>
            </a:extLst>
          </p:cNvPr>
          <p:cNvPicPr>
            <a:picLocks noChangeAspect="1"/>
          </p:cNvPicPr>
          <p:nvPr/>
        </p:nvPicPr>
        <p:blipFill>
          <a:blip r:embed="rId3"/>
          <a:stretch>
            <a:fillRect/>
          </a:stretch>
        </p:blipFill>
        <p:spPr>
          <a:xfrm>
            <a:off x="5341684" y="1144544"/>
            <a:ext cx="3677394" cy="2409568"/>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MAC-адреса Ethernet</a:t>
            </a:r>
            <a:r>
              <a:rPr lang="en-US" dirty="0"/>
              <a:t/>
            </a:r>
            <a:br>
              <a:rPr lang="en-US" dirty="0"/>
            </a:br>
            <a:r>
              <a:rPr lang="ru-RU" sz="2400"/>
              <a:t> Индивидуальный MAC-адрес</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0" y="763736"/>
            <a:ext cx="4506012" cy="3618545"/>
          </a:xfrm>
        </p:spPr>
        <p:txBody>
          <a:bodyPr/>
          <a:lstStyle/>
          <a:p>
            <a:pPr marL="0" indent="0" algn="l" rtl="0"/>
            <a:r>
              <a:rPr lang="ru-RU" sz="1600" dirty="0">
                <a:solidFill>
                  <a:srgbClr val="000000"/>
                </a:solidFill>
              </a:rPr>
              <a:t>В сети </a:t>
            </a:r>
            <a:r>
              <a:rPr lang="ru-RU" sz="1600" dirty="0" err="1">
                <a:solidFill>
                  <a:srgbClr val="000000"/>
                </a:solidFill>
              </a:rPr>
              <a:t>Ethernet</a:t>
            </a:r>
            <a:r>
              <a:rPr lang="ru-RU" sz="1600" dirty="0">
                <a:solidFill>
                  <a:srgbClr val="000000"/>
                </a:solidFill>
              </a:rPr>
              <a:t> для одноадресной, многоадресной и широковещательной рассылки уровня 2 используются разные MAC-адреса.</a:t>
            </a:r>
          </a:p>
          <a:p>
            <a:pPr marL="342900" indent="-342900" algn="l" rtl="0">
              <a:buFont typeface="Arial" panose="020B0604020202020204" pitchFamily="34" charset="0"/>
              <a:buChar char="•"/>
            </a:pPr>
            <a:r>
              <a:rPr lang="ru-RU" sz="1400" dirty="0">
                <a:solidFill>
                  <a:srgbClr val="000000"/>
                </a:solidFill>
              </a:rPr>
              <a:t>Индивидуальный MAC-адрес (</a:t>
            </a:r>
            <a:r>
              <a:rPr lang="ru-RU" sz="1400" dirty="0" err="1">
                <a:solidFill>
                  <a:srgbClr val="000000"/>
                </a:solidFill>
              </a:rPr>
              <a:t>unicast</a:t>
            </a:r>
            <a:r>
              <a:rPr lang="ru-RU" sz="1400" dirty="0">
                <a:solidFill>
                  <a:srgbClr val="000000"/>
                </a:solidFill>
              </a:rPr>
              <a:t>) — это уникальный адрес, который используется при отправке кадра от одного передающего устройства к одному устройству назначения.</a:t>
            </a:r>
          </a:p>
          <a:p>
            <a:pPr marL="342900" indent="-342900" algn="l" rtl="0">
              <a:buFont typeface="Arial" panose="020B0604020202020204" pitchFamily="34" charset="0"/>
              <a:buChar char="•"/>
            </a:pPr>
            <a:r>
              <a:rPr lang="ru-RU" sz="1400" dirty="0">
                <a:solidFill>
                  <a:srgbClr val="000000"/>
                </a:solidFill>
              </a:rPr>
              <a:t>Для определения MAC-адреса назначения на узле источника используется протокол разрешения адресов (ARP). Процесс, который использует хост-источник для определения MAC-адреса назначения, связанного с адресом IPv6, называется </a:t>
            </a:r>
            <a:r>
              <a:rPr lang="ru-RU" sz="1400" dirty="0" err="1">
                <a:solidFill>
                  <a:srgbClr val="000000"/>
                </a:solidFill>
              </a:rPr>
              <a:t>Neighbor</a:t>
            </a:r>
            <a:r>
              <a:rPr lang="ru-RU" sz="1400" dirty="0">
                <a:solidFill>
                  <a:srgbClr val="000000"/>
                </a:solidFill>
              </a:rPr>
              <a:t> </a:t>
            </a:r>
            <a:r>
              <a:rPr lang="ru-RU" sz="1400" dirty="0" err="1">
                <a:solidFill>
                  <a:srgbClr val="000000"/>
                </a:solidFill>
              </a:rPr>
              <a:t>Discovery</a:t>
            </a:r>
            <a:r>
              <a:rPr lang="ru-RU" sz="1400" dirty="0">
                <a:solidFill>
                  <a:srgbClr val="000000"/>
                </a:solidFill>
              </a:rPr>
              <a:t> (ND).</a:t>
            </a:r>
          </a:p>
          <a:p>
            <a:pPr marL="0" indent="0" algn="l" rtl="0"/>
            <a:r>
              <a:rPr lang="ru-RU" sz="1400" b="1" dirty="0">
                <a:solidFill>
                  <a:srgbClr val="000000"/>
                </a:solidFill>
              </a:rPr>
              <a:t>Примечание:</a:t>
            </a:r>
            <a:r>
              <a:rPr lang="ru-RU" sz="1400" dirty="0">
                <a:solidFill>
                  <a:srgbClr val="000000"/>
                </a:solidFill>
              </a:rPr>
              <a:t>  MAC-адрес источника всегда должен быть адресом одноадресной рассылки (индивидуальным).</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5AC423A4-E5CC-3D4C-8FD2-2A3C0F10D304}"/>
              </a:ext>
            </a:extLst>
          </p:cNvPr>
          <p:cNvPicPr>
            <a:picLocks noChangeAspect="1"/>
          </p:cNvPicPr>
          <p:nvPr/>
        </p:nvPicPr>
        <p:blipFill>
          <a:blip r:embed="rId3"/>
          <a:stretch>
            <a:fillRect/>
          </a:stretch>
        </p:blipFill>
        <p:spPr>
          <a:xfrm>
            <a:off x="4506012" y="1104865"/>
            <a:ext cx="4418615" cy="2936287"/>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MAC-адреса Ethernet</a:t>
            </a:r>
            <a:r>
              <a:rPr lang="en-US" dirty="0"/>
              <a:t/>
            </a:r>
            <a:br>
              <a:rPr lang="en-US" dirty="0"/>
            </a:br>
            <a:r>
              <a:rPr lang="ru-RU" sz="2400"/>
              <a:t> Широковещательный MAC-адрес</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84841" y="763736"/>
            <a:ext cx="5269584" cy="3657998"/>
          </a:xfrm>
        </p:spPr>
        <p:txBody>
          <a:bodyPr/>
          <a:lstStyle/>
          <a:p>
            <a:pPr marL="0" indent="0" algn="l" rtl="0"/>
            <a:r>
              <a:rPr lang="ru-RU" sz="1500">
                <a:solidFill>
                  <a:srgbClr val="000000"/>
                </a:solidFill>
              </a:rPr>
              <a:t>Кадр широковещательной передачи </a:t>
            </a:r>
            <a:r>
              <a:rPr lang="ru-RU" sz="1500" dirty="0" err="1">
                <a:solidFill>
                  <a:srgbClr val="000000"/>
                </a:solidFill>
              </a:rPr>
              <a:t>Ethernet</a:t>
            </a:r>
            <a:r>
              <a:rPr lang="ru-RU" sz="1500" dirty="0">
                <a:solidFill>
                  <a:srgbClr val="000000"/>
                </a:solidFill>
              </a:rPr>
              <a:t> принимается и обрабатывается каждым устройством в локальной сети </a:t>
            </a:r>
            <a:r>
              <a:rPr lang="ru-RU" sz="1500" dirty="0" err="1">
                <a:solidFill>
                  <a:srgbClr val="000000"/>
                </a:solidFill>
              </a:rPr>
              <a:t>Ethernet</a:t>
            </a:r>
            <a:r>
              <a:rPr lang="ru-RU" sz="1500" dirty="0">
                <a:solidFill>
                  <a:srgbClr val="000000"/>
                </a:solidFill>
              </a:rPr>
              <a:t>. Функции широковещательной сети </a:t>
            </a:r>
            <a:r>
              <a:rPr lang="ru-RU" sz="1500" dirty="0" err="1">
                <a:solidFill>
                  <a:srgbClr val="000000"/>
                </a:solidFill>
              </a:rPr>
              <a:t>Ethernet</a:t>
            </a:r>
            <a:r>
              <a:rPr lang="ru-RU" sz="1500" dirty="0">
                <a:solidFill>
                  <a:srgbClr val="000000"/>
                </a:solidFill>
              </a:rPr>
              <a:t> заключаются в следующем:</a:t>
            </a:r>
          </a:p>
          <a:p>
            <a:pPr marL="285750" indent="-285750" algn="l" rtl="0">
              <a:buFont typeface="Arial" panose="020B0604020202020204" pitchFamily="34" charset="0"/>
              <a:buChar char="•"/>
            </a:pPr>
            <a:r>
              <a:rPr lang="ru-RU" sz="1500" dirty="0">
                <a:solidFill>
                  <a:srgbClr val="000000"/>
                </a:solidFill>
              </a:rPr>
              <a:t>MAC-адрес назначения — это адрес FF-FF-FF-FF-FF-FF в шестнадцатеричном формате (48 разрядов в двоичном формате).</a:t>
            </a:r>
          </a:p>
          <a:p>
            <a:pPr marL="285750" indent="-285750" algn="l" rtl="0">
              <a:buFont typeface="Arial" panose="020B0604020202020204" pitchFamily="34" charset="0"/>
              <a:buChar char="•"/>
            </a:pPr>
            <a:r>
              <a:rPr lang="ru-RU" sz="1500" dirty="0">
                <a:solidFill>
                  <a:srgbClr val="000000"/>
                </a:solidFill>
              </a:rPr>
              <a:t>Он пересылается через все порты коммутатора </a:t>
            </a:r>
            <a:r>
              <a:rPr lang="ru-RU" sz="1500" dirty="0" err="1">
                <a:solidFill>
                  <a:srgbClr val="000000"/>
                </a:solidFill>
              </a:rPr>
              <a:t>Ethernet</a:t>
            </a:r>
            <a:r>
              <a:rPr lang="ru-RU" sz="1500" dirty="0">
                <a:solidFill>
                  <a:srgbClr val="000000"/>
                </a:solidFill>
              </a:rPr>
              <a:t>, кроме входящего порта. Он не пересылается маршрутизатором.</a:t>
            </a:r>
          </a:p>
          <a:p>
            <a:pPr marL="285750" indent="-285750" algn="l" rtl="0">
              <a:buFont typeface="Arial" panose="020B0604020202020204" pitchFamily="34" charset="0"/>
              <a:buChar char="•"/>
            </a:pPr>
            <a:r>
              <a:rPr lang="ru-RU" sz="1500" dirty="0">
                <a:solidFill>
                  <a:srgbClr val="000000"/>
                </a:solidFill>
              </a:rPr>
              <a:t>Если инкапсулированные данные являются широковещательным пакетом IPv4, это означает, что пакет содержит целевой IPv4-адрес, который имеет все единицы (1) в хост-части. Эта нумерация в адресе означает, что все узлы в локальной сети (домене широковещательной рассылки) получат и обработают пакет.</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9BB74621-5EE7-1449-9518-A33F812065C0}"/>
              </a:ext>
            </a:extLst>
          </p:cNvPr>
          <p:cNvPicPr>
            <a:picLocks noChangeAspect="1"/>
          </p:cNvPicPr>
          <p:nvPr/>
        </p:nvPicPr>
        <p:blipFill>
          <a:blip r:embed="rId3"/>
          <a:stretch>
            <a:fillRect/>
          </a:stretch>
        </p:blipFill>
        <p:spPr>
          <a:xfrm>
            <a:off x="5047955" y="1112109"/>
            <a:ext cx="4012722" cy="2609226"/>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MAC-адреса Ethernet</a:t>
            </a:r>
            <a:r>
              <a:rPr lang="en-US" dirty="0"/>
              <a:t/>
            </a:r>
            <a:br>
              <a:rPr lang="en-US" dirty="0"/>
            </a:br>
            <a:r>
              <a:rPr lang="ru-RU" sz="2400"/>
              <a:t> Групповой MAC-адрес</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0" y="763735"/>
            <a:ext cx="5684363" cy="3836839"/>
          </a:xfrm>
        </p:spPr>
        <p:txBody>
          <a:bodyPr/>
          <a:lstStyle/>
          <a:p>
            <a:pPr marL="0" indent="0" algn="l" rtl="0"/>
            <a:r>
              <a:rPr lang="ru-RU" sz="1200" dirty="0">
                <a:solidFill>
                  <a:srgbClr val="000000"/>
                </a:solidFill>
              </a:rPr>
              <a:t>Кадр многоадресной передачи </a:t>
            </a:r>
            <a:r>
              <a:rPr lang="ru-RU" sz="1200" dirty="0" err="1">
                <a:solidFill>
                  <a:srgbClr val="000000"/>
                </a:solidFill>
              </a:rPr>
              <a:t>Ethernet</a:t>
            </a:r>
            <a:r>
              <a:rPr lang="ru-RU" sz="1200" dirty="0">
                <a:solidFill>
                  <a:srgbClr val="000000"/>
                </a:solidFill>
              </a:rPr>
              <a:t> принимается и обрабатывается группой устройств, принадлежащих к той же группе многоадресной рассылки. </a:t>
            </a:r>
          </a:p>
          <a:p>
            <a:pPr marL="285750" indent="-285750" algn="l" rtl="0">
              <a:buFont typeface="Arial" panose="020B0604020202020204" pitchFamily="34" charset="0"/>
              <a:buChar char="•"/>
            </a:pPr>
            <a:r>
              <a:rPr lang="ru-RU" sz="1300" dirty="0">
                <a:solidFill>
                  <a:srgbClr val="000000"/>
                </a:solidFill>
              </a:rPr>
              <a:t>Существует MAC-адрес назначения 01-00-5E, когда инкапсулированные данные являются многоадресным пакетом IPv4, и MAC-адрес назначения 33-33, когда инкапсулированные данные являются многоадресным пакетом IPv6.</a:t>
            </a:r>
          </a:p>
          <a:p>
            <a:pPr marL="285750" indent="-285750" algn="l" rtl="0">
              <a:buFont typeface="Arial" panose="020B0604020202020204" pitchFamily="34" charset="0"/>
              <a:buChar char="•"/>
            </a:pPr>
            <a:r>
              <a:rPr lang="ru-RU" sz="1300" dirty="0">
                <a:solidFill>
                  <a:srgbClr val="000000"/>
                </a:solidFill>
              </a:rPr>
              <a:t>Существуют другие зарезервированные MAC-адреса назначения многоадресной рассылки для </a:t>
            </a:r>
            <a:r>
              <a:rPr lang="ru-RU" sz="1300" dirty="0" smtClean="0">
                <a:solidFill>
                  <a:srgbClr val="000000"/>
                </a:solidFill>
              </a:rPr>
              <a:t>случаев</a:t>
            </a:r>
            <a:r>
              <a:rPr lang="ru-RU" sz="1300" dirty="0">
                <a:solidFill>
                  <a:srgbClr val="000000"/>
                </a:solidFill>
              </a:rPr>
              <a:t>, когда инкапсулированные данные не являются IP-адресами, например протокол STP.</a:t>
            </a:r>
          </a:p>
          <a:p>
            <a:pPr marL="285750" indent="-285750" algn="l" rtl="0">
              <a:buFont typeface="Arial" panose="020B0604020202020204" pitchFamily="34" charset="0"/>
              <a:buChar char="•"/>
            </a:pPr>
            <a:r>
              <a:rPr lang="ru-RU" sz="1300" dirty="0">
                <a:solidFill>
                  <a:srgbClr val="000000"/>
                </a:solidFill>
              </a:rPr>
              <a:t>Он рассылается на  все порты коммутатора </a:t>
            </a:r>
            <a:r>
              <a:rPr lang="ru-RU" sz="1300" dirty="0" err="1">
                <a:solidFill>
                  <a:srgbClr val="000000"/>
                </a:solidFill>
              </a:rPr>
              <a:t>Ethernet</a:t>
            </a:r>
            <a:r>
              <a:rPr lang="ru-RU" sz="1300" dirty="0">
                <a:solidFill>
                  <a:srgbClr val="000000"/>
                </a:solidFill>
              </a:rPr>
              <a:t>, за исключением входящего порта, если коммутатор не настроен для многоадресного отслеживания. Он не пересылается маршрутизатором, если маршрутизатор не настроен на маршрутизацию многоадресных пакетов.</a:t>
            </a:r>
          </a:p>
          <a:p>
            <a:pPr marL="285750" indent="-285750" algn="l" rtl="0">
              <a:buFont typeface="Arial" panose="020B0604020202020204" pitchFamily="34" charset="0"/>
              <a:buChar char="•"/>
            </a:pPr>
            <a:r>
              <a:rPr lang="ru-RU" sz="1300" dirty="0">
                <a:solidFill>
                  <a:srgbClr val="000000"/>
                </a:solidFill>
              </a:rPr>
              <a:t>Поскольку адреса многоадресной рассылки представляют собой группу </a:t>
            </a:r>
            <a:r>
              <a:rPr lang="ru-RU" sz="1300" dirty="0" smtClean="0">
                <a:solidFill>
                  <a:srgbClr val="000000"/>
                </a:solidFill>
              </a:rPr>
              <a:t>адресов, </a:t>
            </a:r>
            <a:r>
              <a:rPr lang="ru-RU" sz="1300" dirty="0">
                <a:solidFill>
                  <a:srgbClr val="000000"/>
                </a:solidFill>
              </a:rPr>
              <a:t>они используются только как адреса назначения пакета. Источник всегда имеет адрес одноадресной рассылки.</a:t>
            </a:r>
          </a:p>
          <a:p>
            <a:pPr marL="285750" indent="-285750" algn="l" rtl="0">
              <a:buFont typeface="Arial" panose="020B0604020202020204" pitchFamily="34" charset="0"/>
              <a:buChar char="•"/>
            </a:pPr>
            <a:r>
              <a:rPr lang="ru-RU" sz="1300" dirty="0" smtClean="0">
                <a:solidFill>
                  <a:srgbClr val="000000"/>
                </a:solidFill>
              </a:rPr>
              <a:t>IP-адресу </a:t>
            </a:r>
            <a:r>
              <a:rPr lang="ru-RU" sz="1300" dirty="0">
                <a:solidFill>
                  <a:srgbClr val="000000"/>
                </a:solidFill>
              </a:rPr>
              <a:t>для многоадресной рассылки требуется соответствующий MAC-адрес.</a:t>
            </a:r>
          </a:p>
        </p:txBody>
      </p:sp>
      <p:pic>
        <p:nvPicPr>
          <p:cNvPr id="5" name="Picture 4">
            <a:extLst>
              <a:ext uri="{FF2B5EF4-FFF2-40B4-BE49-F238E27FC236}">
                <a16:creationId xmlns:a16="http://schemas.microsoft.com/office/drawing/2014/main" id="{C2CEE847-F74D-1643-8791-340AD51F8CE0}"/>
              </a:ext>
            </a:extLst>
          </p:cNvPr>
          <p:cNvPicPr>
            <a:picLocks noChangeAspect="1"/>
          </p:cNvPicPr>
          <p:nvPr/>
        </p:nvPicPr>
        <p:blipFill>
          <a:blip r:embed="rId3"/>
          <a:stretch>
            <a:fillRect/>
          </a:stretch>
        </p:blipFill>
        <p:spPr>
          <a:xfrm>
            <a:off x="5536456" y="1032258"/>
            <a:ext cx="3607544" cy="2481290"/>
          </a:xfrm>
          <a:prstGeom prst="rect">
            <a:avLst/>
          </a:prstGeom>
        </p:spPr>
      </p:pic>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9144000" cy="957915"/>
          </a:xfrm>
        </p:spPr>
        <p:txBody>
          <a:bodyPr/>
          <a:lstStyle/>
          <a:p>
            <a:pPr rtl="0"/>
            <a:r>
              <a:rPr lang="ru-RU" sz="1600" dirty="0"/>
              <a:t>MAC-адреса </a:t>
            </a:r>
            <a:r>
              <a:rPr lang="ru-RU" sz="1600" dirty="0" err="1"/>
              <a:t>Ethernet</a:t>
            </a:r>
            <a:r>
              <a:rPr lang="ru-RU" sz="1600" dirty="0"/>
              <a:t> </a:t>
            </a:r>
            <a:r>
              <a:rPr lang="en-US" dirty="0"/>
              <a:t/>
            </a:r>
            <a:br>
              <a:rPr lang="en-US" dirty="0"/>
            </a:br>
            <a:r>
              <a:rPr lang="ru-RU" sz="2400" dirty="0"/>
              <a:t>Лабораторная работа. Просмотр MAC-адресов сетевых устройств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24406" y="1423447"/>
            <a:ext cx="8280057" cy="2488148"/>
          </a:xfrm>
        </p:spPr>
        <p:txBody>
          <a:bodyPr/>
          <a:lstStyle/>
          <a:p>
            <a:pPr algn="l" rtl="0"/>
            <a:r>
              <a:rPr lang="ru-RU" dirty="0">
                <a:solidFill>
                  <a:srgbClr val="000000"/>
                </a:solidFill>
              </a:rPr>
              <a:t>В этой лабораторной работе вы выполните следующие задачи.</a:t>
            </a:r>
          </a:p>
          <a:p>
            <a:pPr marL="342900" indent="-342900" algn="l" rtl="0">
              <a:buFont typeface="Arial" panose="020B0604020202020204" pitchFamily="34" charset="0"/>
              <a:buChar char="•"/>
            </a:pPr>
            <a:r>
              <a:rPr lang="ru-RU" dirty="0">
                <a:solidFill>
                  <a:srgbClr val="000000"/>
                </a:solidFill>
              </a:rPr>
              <a:t>Часть 1. Настройка топологии и инициализация устройств</a:t>
            </a:r>
          </a:p>
          <a:p>
            <a:pPr marL="342900" indent="-342900" algn="l" rtl="0">
              <a:buFont typeface="Arial" panose="020B0604020202020204" pitchFamily="34" charset="0"/>
              <a:buChar char="•"/>
            </a:pPr>
            <a:r>
              <a:rPr lang="ru-RU" dirty="0">
                <a:solidFill>
                  <a:srgbClr val="000000"/>
                </a:solidFill>
              </a:rPr>
              <a:t>Часть 2. Настройка устройств и проверка подключения</a:t>
            </a:r>
          </a:p>
          <a:p>
            <a:pPr marL="342900" indent="-342900" algn="l" rtl="0">
              <a:buFont typeface="Arial" panose="020B0604020202020204" pitchFamily="34" charset="0"/>
              <a:buChar char="•"/>
            </a:pPr>
            <a:r>
              <a:rPr lang="ru-RU" dirty="0">
                <a:solidFill>
                  <a:srgbClr val="000000"/>
                </a:solidFill>
              </a:rPr>
              <a:t>Часть 3. Отображение, описание и анализ МАС-адресов </a:t>
            </a:r>
            <a:r>
              <a:rPr lang="ru-RU" dirty="0" err="1">
                <a:solidFill>
                  <a:srgbClr val="000000"/>
                </a:solidFill>
              </a:rPr>
              <a:t>Ethernet</a:t>
            </a:r>
            <a:endParaRPr lang="ru-RU" dirty="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38588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7.3 Таблица MAC-адресов</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Таблица MAC-адресов</a:t>
            </a:r>
            <a:r>
              <a:rPr lang="en-US" dirty="0"/>
              <a:t/>
            </a:r>
            <a:br>
              <a:rPr lang="en-US" dirty="0"/>
            </a:br>
            <a:r>
              <a:rPr lang="ru-RU" sz="2400"/>
              <a:t> Основная информация о коммутаторах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342900" indent="-342900" algn="l" rtl="0">
              <a:buFont typeface="Arial" panose="020B0604020202020204" pitchFamily="34" charset="0"/>
              <a:buChar char="•"/>
            </a:pPr>
            <a:r>
              <a:rPr lang="ru-RU" sz="1600">
                <a:solidFill>
                  <a:srgbClr val="000000"/>
                </a:solidFill>
              </a:rPr>
              <a:t>Коммутатор Ethernet уровня 2 использует MAC-адреса для принятия решения о пересылке. Устройство не имеет информации о протоколе, передаваемом в части кадра, выделенной для данных, например, в IPv4-пакете или ND-пакет IPv6. Коммутатор пересылает пакеты только на основе MAC-адресов Ethernet уровня 2.</a:t>
            </a:r>
          </a:p>
          <a:p>
            <a:pPr marL="342900" indent="-342900" algn="l" rtl="0">
              <a:buFont typeface="Arial" panose="020B0604020202020204" pitchFamily="34" charset="0"/>
              <a:buChar char="•"/>
            </a:pPr>
            <a:r>
              <a:rPr lang="ru-RU" sz="1600">
                <a:solidFill>
                  <a:srgbClr val="000000"/>
                </a:solidFill>
              </a:rPr>
              <a:t>В отличие от устаревших концентраторов Ethernet, которые повторяют биты на всех портах, кроме входящего, коммутатор Ethernet обращается к таблице MAC-адресов для пересылки каждого конкретного кадра. </a:t>
            </a:r>
          </a:p>
          <a:p>
            <a:pPr marL="342900" indent="-342900" algn="l" rtl="0">
              <a:buFont typeface="Arial" panose="020B0604020202020204" pitchFamily="34" charset="0"/>
              <a:buChar char="•"/>
            </a:pPr>
            <a:r>
              <a:rPr lang="ru-RU" sz="1600">
                <a:solidFill>
                  <a:srgbClr val="000000"/>
                </a:solidFill>
              </a:rPr>
              <a:t>Когда переключатель включен, таблица MAC-адресов пуста</a:t>
            </a:r>
          </a:p>
          <a:p>
            <a:pPr marL="0" indent="0" algn="l"/>
            <a:endParaRPr lang="en-US" sz="1600" b="1" dirty="0">
              <a:solidFill>
                <a:srgbClr val="000000"/>
              </a:solidFill>
            </a:endParaRPr>
          </a:p>
          <a:p>
            <a:pPr marL="0" indent="0" algn="l" rtl="0"/>
            <a:r>
              <a:rPr lang="ru-RU" sz="1600" b="1">
                <a:solidFill>
                  <a:srgbClr val="000000"/>
                </a:solidFill>
              </a:rPr>
              <a:t>Примечание.</a:t>
            </a:r>
            <a:r>
              <a:rPr lang="ru-RU" sz="1600">
                <a:solidFill>
                  <a:srgbClr val="000000"/>
                </a:solidFill>
              </a:rPr>
              <a:t> Таблицу MAC-адресов иногда называют таблицей ассоциативной памяти (CAM).</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Таблица MAC-адресов</a:t>
            </a:r>
            <a:r>
              <a:rPr lang="en-US" dirty="0"/>
              <a:t/>
            </a:r>
            <a:br>
              <a:rPr lang="en-US" dirty="0"/>
            </a:br>
            <a:r>
              <a:rPr lang="ru-RU" sz="2400"/>
              <a:t>Переключение получения информации и пересылки</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ru-RU" sz="1600" b="1">
                <a:solidFill>
                  <a:srgbClr val="000000"/>
                </a:solidFill>
              </a:rPr>
              <a:t>Получение информации: проверка MAC-адреса источника</a:t>
            </a:r>
          </a:p>
          <a:p>
            <a:pPr marL="0" indent="0" algn="l" rtl="0"/>
            <a:r>
              <a:rPr lang="ru-RU" sz="1600">
                <a:solidFill>
                  <a:srgbClr val="000000"/>
                </a:solidFill>
              </a:rPr>
              <a:t>При каждом поступлении кадра в коммутатор выполняется проверка на наличие новой информации. Проверяются MAC-адрес источника, указанный в кадре, и номер порта, по которому кадр поступает в коммутатор. Если MAC-адрес источника отсутствует, он добавляется в таблицу вместе с номером входящего порта. Если MAC-адрес источника уже существует, коммутатор обновляет таймер обновления для этой записи. По умолчанию в большинстве коммутаторов Ethernet данные в таблице хранятся в течение 5 минут.</a:t>
            </a:r>
          </a:p>
          <a:p>
            <a:pPr marL="0" indent="0" algn="l"/>
            <a:endParaRPr lang="en-US" sz="1600" b="1" dirty="0">
              <a:solidFill>
                <a:srgbClr val="000000"/>
              </a:solidFill>
            </a:endParaRPr>
          </a:p>
          <a:p>
            <a:pPr marL="0" indent="0" algn="l" rtl="0"/>
            <a:r>
              <a:rPr lang="ru-RU" sz="1600" b="1">
                <a:solidFill>
                  <a:srgbClr val="000000"/>
                </a:solidFill>
              </a:rPr>
              <a:t>Примечание.</a:t>
            </a:r>
            <a:r>
              <a:rPr lang="ru-RU" sz="1600">
                <a:solidFill>
                  <a:srgbClr val="000000"/>
                </a:solidFill>
              </a:rPr>
              <a:t> Если MAC-адрес источника указан в таблице, но с другим портом, коммутатор считает эту запись новой. Запись заменяется на тот же MAC-адрес, но с более актуальным номером порта.</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Таблица MAC-адресов </a:t>
            </a:r>
            <a:r>
              <a:rPr lang="en-US" dirty="0"/>
              <a:t/>
            </a:r>
            <a:br>
              <a:rPr lang="en-US" dirty="0"/>
            </a:br>
            <a:r>
              <a:rPr lang="ru-RU" sz="2400"/>
              <a:t>Переключение получения информации и пересылки (Продолжение)</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1102936"/>
            <a:ext cx="8280057" cy="3318798"/>
          </a:xfrm>
        </p:spPr>
        <p:txBody>
          <a:bodyPr/>
          <a:lstStyle/>
          <a:p>
            <a:pPr marL="0" indent="0" algn="l" rtl="0"/>
            <a:r>
              <a:rPr lang="ru-RU" sz="1600" b="1" dirty="0">
                <a:solidFill>
                  <a:srgbClr val="000000"/>
                </a:solidFill>
              </a:rPr>
              <a:t>Пересылка: поиск MAC-адреса назначения</a:t>
            </a:r>
          </a:p>
          <a:p>
            <a:pPr marL="0" indent="0" algn="l" rtl="0"/>
            <a:r>
              <a:rPr lang="ru-RU" sz="1600" dirty="0">
                <a:solidFill>
                  <a:srgbClr val="000000"/>
                </a:solidFill>
              </a:rPr>
              <a:t>Если MAC-адрес назначения является адресом одноадресной рассылки, коммутатор ищет совпадения между MAC-адресом назначения кадра и записью в таблице MAC-адресов. Если MAC-адрес назначения есть в таблице, коммутатор пересылает кадр через указанный порт. Если MAC-адреса назначения нет в таблице, коммутатор пересылает кадр через все порты, кроме входящего порта. Это называется одноадресной рассылкой неизвестному получателю.</a:t>
            </a:r>
          </a:p>
          <a:p>
            <a:pPr marL="0" indent="0" algn="l"/>
            <a:endParaRPr lang="en-US" sz="1600" b="1" dirty="0">
              <a:solidFill>
                <a:srgbClr val="000000"/>
              </a:solidFill>
            </a:endParaRPr>
          </a:p>
          <a:p>
            <a:pPr marL="0" indent="0" algn="l" rtl="0"/>
            <a:r>
              <a:rPr lang="ru-RU" sz="1600" b="1" dirty="0">
                <a:solidFill>
                  <a:srgbClr val="000000"/>
                </a:solidFill>
              </a:rPr>
              <a:t>Примечание.</a:t>
            </a:r>
            <a:r>
              <a:rPr lang="ru-RU" sz="1600" dirty="0">
                <a:solidFill>
                  <a:srgbClr val="000000"/>
                </a:solidFill>
              </a:rPr>
              <a:t> Если MAC-адрес назначения является адресом широковещательной или многоадресной рассылки, коммутатор также пересылает кадр через все порты, кроме входящего порта.</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ru-RU" dirty="0"/>
              <a:t>В этом модуле</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ru-RU" dirty="0"/>
              <a:t>Для облегчения обучения в этот модуль могут быть включены следующие функции в GUI:</a:t>
            </a:r>
            <a:endParaRPr lang="en-US" dirty="0"/>
          </a:p>
          <a:p>
            <a:endParaRPr lang="en-US" dirty="0"/>
          </a:p>
          <a:p>
            <a:endParaRPr lang="en-US" dirty="0" smtClean="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291944" y="1278314"/>
          <a:ext cx="8557528" cy="3088407"/>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pPr rtl="0"/>
                      <a:r>
                        <a:rPr lang="ru-RU" dirty="0" smtClean="0"/>
                        <a:t>Функции</a:t>
                      </a:r>
                      <a:endParaRPr lang="ru-RU" dirty="0"/>
                    </a:p>
                  </a:txBody>
                  <a:tcPr/>
                </a:tc>
                <a:tc>
                  <a:txBody>
                    <a:bodyPr/>
                    <a:lstStyle/>
                    <a:p>
                      <a:pPr rtl="0"/>
                      <a:r>
                        <a:rPr lang="ru-RU" dirty="0" smtClean="0"/>
                        <a:t>Описание</a:t>
                      </a:r>
                      <a:endParaRPr lang="ru-RU" dirty="0"/>
                    </a:p>
                  </a:txBody>
                  <a:tcPr/>
                </a:tc>
                <a:extLst>
                  <a:ext uri="{0D108BD9-81ED-4DB2-BD59-A6C34878D82A}">
                    <a16:rowId xmlns:a16="http://schemas.microsoft.com/office/drawing/2014/main" val="367710602"/>
                  </a:ext>
                </a:extLst>
              </a:tr>
              <a:tr h="331556">
                <a:tc>
                  <a:txBody>
                    <a:bodyPr/>
                    <a:lstStyle/>
                    <a:p>
                      <a:pPr algn="l" rtl="0" fontAlgn="b"/>
                      <a:r>
                        <a:rPr lang="ru-RU" sz="1400" b="0" i="0" u="none" strike="noStrike" dirty="0" smtClean="0">
                          <a:solidFill>
                            <a:srgbClr val="000000"/>
                          </a:solidFill>
                          <a:effectLst/>
                          <a:latin typeface="+mn-lt"/>
                        </a:rPr>
                        <a:t>Анимация</a:t>
                      </a:r>
                      <a:endParaRPr lang="ru-RU" sz="1400" b="0" i="0" u="none" strike="noStrike" dirty="0">
                        <a:solidFill>
                          <a:srgbClr val="000000"/>
                        </a:solidFill>
                        <a:effectLst/>
                        <a:latin typeface="+mn-lt"/>
                      </a:endParaRP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dirty="0" smtClean="0"/>
                        <a:t>Познакомит учащихся с новыми навыками и понятиями.</a:t>
                      </a:r>
                      <a:endParaRPr lang="ru-RU" dirty="0"/>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mn-lt"/>
                        </a:rPr>
                        <a:t>Видео</a:t>
                      </a:r>
                      <a:endParaRPr lang="ru-RU" sz="1400" b="0" i="0" u="none" strike="noStrike" dirty="0">
                        <a:solidFill>
                          <a:srgbClr val="000000"/>
                        </a:solidFill>
                        <a:effectLst/>
                        <a:latin typeface="+mn-lt"/>
                      </a:endParaRP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dirty="0" smtClean="0"/>
                        <a:t>Познакомит учащихся с новыми навыками и понятиями.</a:t>
                      </a:r>
                      <a:endParaRPr lang="ru-RU" dirty="0"/>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mn-lt"/>
                        </a:rPr>
                        <a:t>«Проверьте</a:t>
                      </a:r>
                      <a:r>
                        <a:rPr lang="ru-RU" sz="1400" b="0" i="0" u="none" strike="noStrike" baseline="0" dirty="0" smtClean="0">
                          <a:solidFill>
                            <a:srgbClr val="000000"/>
                          </a:solidFill>
                          <a:effectLst/>
                          <a:latin typeface="+mn-lt"/>
                        </a:rPr>
                        <a:t> свое</a:t>
                      </a:r>
                      <a:r>
                        <a:rPr lang="ru-RU" sz="1400" b="0" i="0" u="none" strike="noStrike" dirty="0" smtClean="0">
                          <a:solidFill>
                            <a:srgbClr val="000000"/>
                          </a:solidFill>
                          <a:effectLst/>
                          <a:latin typeface="+mn-lt"/>
                        </a:rPr>
                        <a:t> понимание</a:t>
                      </a:r>
                      <a:r>
                        <a:rPr lang="ru-RU" sz="1400" b="0" i="0" u="none" strike="noStrike" baseline="0" dirty="0" smtClean="0">
                          <a:solidFill>
                            <a:srgbClr val="000000"/>
                          </a:solidFill>
                          <a:effectLst/>
                          <a:latin typeface="+mn-lt"/>
                        </a:rPr>
                        <a:t> </a:t>
                      </a:r>
                      <a:r>
                        <a:rPr lang="ru-RU" sz="1400" b="0" i="0" u="none" strike="noStrike" dirty="0" smtClean="0">
                          <a:solidFill>
                            <a:srgbClr val="000000"/>
                          </a:solidFill>
                          <a:effectLst/>
                          <a:latin typeface="+mn-lt"/>
                        </a:rPr>
                        <a:t>темы»</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Онлайн</a:t>
                      </a:r>
                      <a:r>
                        <a:rPr lang="ru-RU" baseline="0" dirty="0" smtClean="0"/>
                        <a:t>-к</a:t>
                      </a:r>
                      <a:r>
                        <a:rPr lang="ru-RU" dirty="0" smtClean="0"/>
                        <a:t>онтрольная по теме,</a:t>
                      </a:r>
                      <a:r>
                        <a:rPr lang="ru-RU" baseline="0" dirty="0" smtClean="0"/>
                        <a:t> чтобы помочь ученикам самостоятельно оценить понимание материала.</a:t>
                      </a:r>
                      <a:endParaRPr lang="ru-RU" dirty="0"/>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mn-lt"/>
                        </a:rPr>
                        <a:t>Интерактивные</a:t>
                      </a:r>
                      <a:r>
                        <a:rPr lang="ru-RU" sz="1400" b="0" i="0" u="none" strike="noStrike" baseline="0" dirty="0" smtClean="0">
                          <a:solidFill>
                            <a:srgbClr val="000000"/>
                          </a:solidFill>
                          <a:effectLst/>
                          <a:latin typeface="+mn-lt"/>
                        </a:rPr>
                        <a:t> задания</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Задания</a:t>
                      </a:r>
                      <a:r>
                        <a:rPr lang="ru-RU" baseline="0" dirty="0" smtClean="0"/>
                        <a:t> р</a:t>
                      </a:r>
                      <a:r>
                        <a:rPr lang="ru-RU" dirty="0" smtClean="0"/>
                        <a:t>азных форматов, чтобы помочь ученикам оценить понимание материала.</a:t>
                      </a:r>
                      <a:endParaRPr lang="ru-RU" dirty="0"/>
                    </a:p>
                  </a:txBody>
                  <a:tcPr/>
                </a:tc>
                <a:extLst>
                  <a:ext uri="{0D108BD9-81ED-4DB2-BD59-A6C34878D82A}">
                    <a16:rowId xmlns:a16="http://schemas.microsoft.com/office/drawing/2014/main" val="3454703549"/>
                  </a:ext>
                </a:extLst>
              </a:tr>
              <a:tr h="215293">
                <a:tc>
                  <a:txBody>
                    <a:bodyPr/>
                    <a:lstStyle/>
                    <a:p>
                      <a:pPr algn="l" rtl="0" fontAlgn="b"/>
                      <a:r>
                        <a:rPr lang="ru-RU" sz="1400" b="0" i="0" u="none" strike="noStrike" dirty="0" smtClean="0">
                          <a:solidFill>
                            <a:srgbClr val="000000"/>
                          </a:solidFill>
                          <a:effectLst/>
                          <a:latin typeface="+mn-lt"/>
                        </a:rPr>
                        <a:t>Проверка синтаксиса</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Небольшие симуляции</a:t>
                      </a:r>
                      <a:r>
                        <a:rPr lang="ru-RU" baseline="0" dirty="0" smtClean="0"/>
                        <a:t> </a:t>
                      </a:r>
                      <a:r>
                        <a:rPr lang="ru-RU" dirty="0" smtClean="0"/>
                        <a:t>для отработки навыков настройки</a:t>
                      </a:r>
                      <a:r>
                        <a:rPr lang="en-US" dirty="0" smtClean="0"/>
                        <a:t> </a:t>
                      </a:r>
                      <a:r>
                        <a:rPr lang="ru-RU" dirty="0" smtClean="0"/>
                        <a:t>в</a:t>
                      </a:r>
                      <a:r>
                        <a:rPr lang="ru-RU" baseline="0" dirty="0" smtClean="0"/>
                        <a:t> </a:t>
                      </a:r>
                      <a:r>
                        <a:rPr lang="ru-RU" dirty="0" smtClean="0"/>
                        <a:t>командной строке </a:t>
                      </a:r>
                      <a:r>
                        <a:rPr lang="ru-RU" dirty="0" err="1" smtClean="0"/>
                        <a:t>Cisco</a:t>
                      </a:r>
                      <a:r>
                        <a:rPr lang="ru-RU" dirty="0" smtClean="0"/>
                        <a:t>.</a:t>
                      </a:r>
                      <a:endParaRPr lang="ru-RU" dirty="0"/>
                    </a:p>
                  </a:txBody>
                  <a:tcPr/>
                </a:tc>
                <a:extLst>
                  <a:ext uri="{0D108BD9-81ED-4DB2-BD59-A6C34878D82A}">
                    <a16:rowId xmlns:a16="http://schemas.microsoft.com/office/drawing/2014/main" val="2195331658"/>
                  </a:ext>
                </a:extLst>
              </a:tr>
              <a:tr h="265091">
                <a:tc>
                  <a:txBody>
                    <a:bodyPr/>
                    <a:lstStyle/>
                    <a:p>
                      <a:pPr algn="l" rtl="0" fontAlgn="b"/>
                      <a:r>
                        <a:rPr lang="ru-RU" sz="1400" b="0" i="0" u="none" strike="noStrike" dirty="0" smtClean="0">
                          <a:solidFill>
                            <a:srgbClr val="000000"/>
                          </a:solidFill>
                          <a:effectLst/>
                          <a:latin typeface="+mn-lt"/>
                        </a:rPr>
                        <a:t>Задания в PT</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Моделирование сетей, предназначенных для изучения, приобретения, укрепления и расширения навыков.</a:t>
                      </a:r>
                      <a:endParaRPr lang="ru-RU" dirty="0"/>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201168405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Таблица MAC-адресов</a:t>
            </a:r>
            <a:r>
              <a:rPr lang="en-US" dirty="0"/>
              <a:t/>
            </a:r>
            <a:br>
              <a:rPr lang="en-US" dirty="0"/>
            </a:br>
            <a:r>
              <a:rPr lang="ru-RU" sz="2400"/>
              <a:t> Фильтрация кадров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94268" y="763736"/>
            <a:ext cx="8660451" cy="1180567"/>
          </a:xfrm>
        </p:spPr>
        <p:txBody>
          <a:bodyPr/>
          <a:lstStyle/>
          <a:p>
            <a:pPr marL="0" indent="0" algn="l" rtl="0"/>
            <a:r>
              <a:rPr lang="ru-RU" sz="1600" dirty="0">
                <a:solidFill>
                  <a:srgbClr val="000000"/>
                </a:solidFill>
              </a:rPr>
              <a:t>Поскольку коммутатор получает кадры от разных устройств, его таблица MAC-адресов заполняется через проверку MAC-адреса источника каждого кадра. Если в таблице MAC-адресов коммутатора есть MAC-адрес назначения, он может выполнять фильтрацию кадров и пересылать его через один порт.</a:t>
            </a:r>
          </a:p>
        </p:txBody>
      </p:sp>
      <p:pic>
        <p:nvPicPr>
          <p:cNvPr id="5" name="Picture 4">
            <a:extLst>
              <a:ext uri="{FF2B5EF4-FFF2-40B4-BE49-F238E27FC236}">
                <a16:creationId xmlns:a16="http://schemas.microsoft.com/office/drawing/2014/main" id="{449A7AB3-F150-504C-93AA-B753EDE0AF2D}"/>
              </a:ext>
            </a:extLst>
          </p:cNvPr>
          <p:cNvPicPr>
            <a:picLocks noChangeAspect="1"/>
          </p:cNvPicPr>
          <p:nvPr/>
        </p:nvPicPr>
        <p:blipFill>
          <a:blip r:embed="rId3"/>
          <a:stretch>
            <a:fillRect/>
          </a:stretch>
        </p:blipFill>
        <p:spPr>
          <a:xfrm>
            <a:off x="1992005" y="1944303"/>
            <a:ext cx="4361477" cy="2808405"/>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Таблица MAC-адресов </a:t>
            </a:r>
            <a:r>
              <a:rPr lang="en-US" dirty="0"/>
              <a:t/>
            </a:r>
            <a:br>
              <a:rPr lang="en-US" dirty="0"/>
            </a:br>
            <a:r>
              <a:rPr lang="ru-RU" sz="2400"/>
              <a:t>Видео - Таблицы MAC-адресов в соединенных между собой коммутаторах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74655"/>
            <a:ext cx="8280057" cy="2913941"/>
          </a:xfrm>
        </p:spPr>
        <p:txBody>
          <a:bodyPr/>
          <a:lstStyle/>
          <a:p>
            <a:pPr algn="l" rtl="0"/>
            <a:r>
              <a:rPr lang="ru-RU" dirty="0">
                <a:solidFill>
                  <a:srgbClr val="000000"/>
                </a:solidFill>
              </a:rPr>
              <a:t>Это видео будет охватывать следующее:</a:t>
            </a:r>
          </a:p>
          <a:p>
            <a:pPr marL="342900" indent="-342900" algn="l" rtl="0">
              <a:buFont typeface="Arial" panose="020B0604020202020204" pitchFamily="34" charset="0"/>
              <a:buChar char="•"/>
            </a:pPr>
            <a:r>
              <a:rPr lang="ru-RU" dirty="0">
                <a:solidFill>
                  <a:srgbClr val="000000"/>
                </a:solidFill>
              </a:rPr>
              <a:t>Как коммутаторы создают таблицы MAC-адресов</a:t>
            </a:r>
          </a:p>
          <a:p>
            <a:pPr marL="342900" indent="-342900" algn="l" rtl="0">
              <a:buFont typeface="Arial" panose="020B0604020202020204" pitchFamily="34" charset="0"/>
              <a:buChar char="•"/>
            </a:pPr>
            <a:r>
              <a:rPr lang="ru-RU" dirty="0">
                <a:solidFill>
                  <a:srgbClr val="000000"/>
                </a:solidFill>
              </a:rPr>
              <a:t>Как коммутаторы пересылают кадры на основе содержимого их таблиц MAC-адресов</a:t>
            </a:r>
          </a:p>
        </p:txBody>
      </p:sp>
    </p:spTree>
    <p:extLst>
      <p:ext uri="{BB962C8B-B14F-4D97-AF65-F5344CB8AC3E}">
        <p14:creationId xmlns:p14="http://schemas.microsoft.com/office/powerpoint/2010/main" val="10470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Таблица MAC-адресов </a:t>
            </a:r>
            <a:r>
              <a:rPr lang="en-US" dirty="0"/>
              <a:t/>
            </a:r>
            <a:br>
              <a:rPr lang="en-US" dirty="0"/>
            </a:br>
            <a:r>
              <a:rPr lang="ru-RU" sz="2400"/>
              <a:t>Видео - Отправка кадра на шлюз по умолчанию</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34777"/>
            <a:ext cx="8280057" cy="3073946"/>
          </a:xfrm>
        </p:spPr>
        <p:txBody>
          <a:bodyPr/>
          <a:lstStyle/>
          <a:p>
            <a:pPr algn="l" rtl="0"/>
            <a:r>
              <a:rPr lang="ru-RU" dirty="0">
                <a:solidFill>
                  <a:srgbClr val="000000"/>
                </a:solidFill>
              </a:rPr>
              <a:t>Это видео будет охватывать следующее:</a:t>
            </a:r>
          </a:p>
          <a:p>
            <a:pPr marL="342900" indent="-342900" algn="l">
              <a:buFont typeface="Arial" panose="020B0604020202020204" pitchFamily="34" charset="0"/>
              <a:buChar char="•"/>
            </a:pPr>
            <a:r>
              <a:rPr lang="ru-RU" dirty="0">
                <a:solidFill>
                  <a:srgbClr val="000000"/>
                </a:solidFill>
              </a:rPr>
              <a:t>Что делает коммутатор, если MAC-</a:t>
            </a:r>
            <a:r>
              <a:rPr lang="ru-RU" dirty="0" err="1">
                <a:solidFill>
                  <a:srgbClr val="000000"/>
                </a:solidFill>
              </a:rPr>
              <a:t>адресназначения</a:t>
            </a:r>
            <a:r>
              <a:rPr lang="ru-RU" dirty="0">
                <a:solidFill>
                  <a:srgbClr val="000000"/>
                </a:solidFill>
              </a:rPr>
              <a:t> не указан в таблице MAC-адресов коммутатора.</a:t>
            </a:r>
          </a:p>
          <a:p>
            <a:pPr marL="342900" indent="-342900" algn="l">
              <a:buFont typeface="Arial" panose="020B0604020202020204" pitchFamily="34" charset="0"/>
              <a:buChar char="•"/>
            </a:pPr>
            <a:r>
              <a:rPr lang="ru-RU" dirty="0">
                <a:solidFill>
                  <a:srgbClr val="000000"/>
                </a:solidFill>
              </a:rPr>
              <a:t>Что делает коммутатор, если исходный </a:t>
            </a:r>
            <a:r>
              <a:rPr lang="ru-RU" dirty="0" smtClean="0">
                <a:solidFill>
                  <a:srgbClr val="000000"/>
                </a:solidFill>
              </a:rPr>
              <a:t>MAC-адрес не </a:t>
            </a:r>
            <a:r>
              <a:rPr lang="ru-RU" dirty="0">
                <a:solidFill>
                  <a:srgbClr val="000000"/>
                </a:solidFill>
              </a:rPr>
              <a:t>указан в таблице MAC-адресов </a:t>
            </a:r>
            <a:r>
              <a:rPr lang="ru-RU" dirty="0" smtClean="0">
                <a:solidFill>
                  <a:srgbClr val="000000"/>
                </a:solidFill>
              </a:rPr>
              <a:t>коммутатора.</a:t>
            </a:r>
            <a:endParaRPr lang="ru-RU" dirty="0">
              <a:solidFill>
                <a:srgbClr val="000000"/>
              </a:solidFill>
            </a:endParaRPr>
          </a:p>
        </p:txBody>
      </p:sp>
    </p:spTree>
    <p:extLst>
      <p:ext uri="{BB962C8B-B14F-4D97-AF65-F5344CB8AC3E}">
        <p14:creationId xmlns:p14="http://schemas.microsoft.com/office/powerpoint/2010/main" val="438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986196"/>
          </a:xfrm>
        </p:spPr>
        <p:txBody>
          <a:bodyPr/>
          <a:lstStyle/>
          <a:p>
            <a:pPr rtl="0"/>
            <a:r>
              <a:rPr lang="ru-RU" sz="1600" dirty="0"/>
              <a:t>Таблица MAC-адресов </a:t>
            </a:r>
            <a:r>
              <a:rPr lang="en-US" dirty="0"/>
              <a:t/>
            </a:r>
            <a:br>
              <a:rPr lang="en-US" dirty="0"/>
            </a:br>
            <a:r>
              <a:rPr lang="ru-RU" sz="2400" dirty="0"/>
              <a:t>Лабораторная работа. Просмотр таблицы MAC-адресов коммутатора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319752"/>
            <a:ext cx="8280057" cy="2707345"/>
          </a:xfrm>
        </p:spPr>
        <p:txBody>
          <a:bodyPr/>
          <a:lstStyle/>
          <a:p>
            <a:pPr algn="l" rtl="0"/>
            <a:r>
              <a:rPr lang="ru-RU" dirty="0">
                <a:solidFill>
                  <a:srgbClr val="000000"/>
                </a:solidFill>
              </a:rPr>
              <a:t>В этой лабораторной работе вы выполните следующие задачи.</a:t>
            </a:r>
          </a:p>
          <a:p>
            <a:pPr marL="342900" indent="-342900" algn="l" rtl="0">
              <a:buFont typeface="Arial" panose="020B0604020202020204" pitchFamily="34" charset="0"/>
              <a:buChar char="•"/>
            </a:pPr>
            <a:r>
              <a:rPr lang="ru-RU" dirty="0">
                <a:solidFill>
                  <a:srgbClr val="000000"/>
                </a:solidFill>
              </a:rPr>
              <a:t>Часть 1. Создание и настройка сети</a:t>
            </a:r>
          </a:p>
          <a:p>
            <a:pPr marL="342900" indent="-342900" algn="l" rtl="0">
              <a:buFont typeface="Arial" panose="020B0604020202020204" pitchFamily="34" charset="0"/>
              <a:buChar char="•"/>
            </a:pPr>
            <a:r>
              <a:rPr lang="ru-RU" dirty="0">
                <a:solidFill>
                  <a:srgbClr val="000000"/>
                </a:solidFill>
              </a:rPr>
              <a:t>Часть 2. Изучение таблицы МАС-адресов коммутатора</a:t>
            </a:r>
          </a:p>
          <a:p>
            <a:pPr algn="l"/>
            <a:endParaRPr lang="en-US" dirty="0">
              <a:solidFill>
                <a:srgbClr val="000000"/>
              </a:solidFill>
            </a:endParaRPr>
          </a:p>
        </p:txBody>
      </p:sp>
    </p:spTree>
    <p:extLst>
      <p:ext uri="{BB962C8B-B14F-4D97-AF65-F5344CB8AC3E}">
        <p14:creationId xmlns:p14="http://schemas.microsoft.com/office/powerpoint/2010/main" val="18635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7.4 Скорость и способы пересылки на коммутаторах</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dirty="0"/>
              <a:t>Способы переадресации на коммутаторах</a:t>
            </a:r>
            <a:r>
              <a:rPr lang="en-US" dirty="0"/>
              <a:t/>
            </a:r>
            <a:br>
              <a:rPr lang="en-US" dirty="0"/>
            </a:br>
            <a:r>
              <a:rPr lang="ru-RU" sz="2400" dirty="0" smtClean="0"/>
              <a:t>Способы </a:t>
            </a:r>
            <a:r>
              <a:rPr lang="ru-RU" sz="2400" dirty="0"/>
              <a:t>переадресации кадров на коммутаторах </a:t>
            </a:r>
            <a:r>
              <a:rPr lang="ru-RU" sz="2400" dirty="0" err="1"/>
              <a:t>Cisco</a:t>
            </a:r>
            <a:endParaRPr lang="ru-RU" sz="2400" dirty="0"/>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 y="763736"/>
            <a:ext cx="9144001" cy="3657998"/>
          </a:xfrm>
        </p:spPr>
        <p:txBody>
          <a:bodyPr/>
          <a:lstStyle/>
          <a:p>
            <a:pPr marL="0" indent="0" algn="l" rtl="0"/>
            <a:r>
              <a:rPr lang="ru-RU" sz="1500" dirty="0">
                <a:solidFill>
                  <a:srgbClr val="000000"/>
                </a:solidFill>
              </a:rPr>
              <a:t>Коммутаторы используют один из двух способов пересылки для коммутации данных между сетевыми портами:</a:t>
            </a:r>
          </a:p>
          <a:p>
            <a:pPr marL="285750" indent="-285750" algn="l" rtl="0">
              <a:buFont typeface="Arial" panose="020B0604020202020204" pitchFamily="34" charset="0"/>
              <a:buChar char="•"/>
            </a:pPr>
            <a:r>
              <a:rPr lang="ru-RU" sz="1500" b="1" dirty="0">
                <a:solidFill>
                  <a:srgbClr val="000000"/>
                </a:solidFill>
              </a:rPr>
              <a:t>Коммутация с промежуточным хранением  </a:t>
            </a:r>
            <a:r>
              <a:rPr lang="ru-RU" sz="1500" dirty="0">
                <a:solidFill>
                  <a:srgbClr val="000000"/>
                </a:solidFill>
              </a:rPr>
              <a:t>- В этом методе пересылки кадров коммутатор получает кадр целиком и вычисляет циклический избыточный кода (CRC). Если значение CRC допустимо, коммутатор ищет адрес назначения, который определяет выходной интерфейс. Затем кадр перенаправляется к правильному порту.</a:t>
            </a:r>
          </a:p>
          <a:p>
            <a:pPr marL="285750" indent="-285750" algn="l" rtl="0">
              <a:buFont typeface="Arial" panose="020B0604020202020204" pitchFamily="34" charset="0"/>
              <a:buChar char="•"/>
            </a:pPr>
            <a:r>
              <a:rPr lang="ru-RU" sz="1500" b="1" dirty="0">
                <a:solidFill>
                  <a:srgbClr val="000000"/>
                </a:solidFill>
              </a:rPr>
              <a:t>Коммутация со сквозной пересылкой  </a:t>
            </a:r>
            <a:r>
              <a:rPr lang="ru-RU" sz="1500" dirty="0">
                <a:solidFill>
                  <a:srgbClr val="000000"/>
                </a:solidFill>
              </a:rPr>
              <a:t>- В этом режиме коммутатор пересылает данный кадр до его полного получения. Рекомендуется указать адрес назначения кадра в начале, прежде чем кадр может быть переадресован.</a:t>
            </a:r>
          </a:p>
          <a:p>
            <a:pPr marL="285750" indent="-285750" algn="l" rtl="0">
              <a:buFont typeface="Arial" panose="020B0604020202020204" pitchFamily="34" charset="0"/>
              <a:buChar char="•"/>
            </a:pPr>
            <a:r>
              <a:rPr lang="ru-RU" sz="1500" dirty="0" smtClean="0">
                <a:solidFill>
                  <a:srgbClr val="000000"/>
                </a:solidFill>
              </a:rPr>
              <a:t>Большим </a:t>
            </a:r>
            <a:r>
              <a:rPr lang="ru-RU" sz="1500" dirty="0">
                <a:solidFill>
                  <a:srgbClr val="000000"/>
                </a:solidFill>
              </a:rPr>
              <a:t>преимуществом коммутации с промежуточным хранением является то, что он определяет, есть ли у кадра ошибки перед распространением кадра. Если же в кадре обнаружена ошибка, коммутатор отклонит его. Отклонение кадров с ошибками позволяет уменьшить ширину полосы пропускания, потребляемую поврежденными данными. </a:t>
            </a:r>
          </a:p>
          <a:p>
            <a:pPr marL="285750" indent="-285750" algn="l" rtl="0">
              <a:buFont typeface="Arial" panose="020B0604020202020204" pitchFamily="34" charset="0"/>
              <a:buChar char="•"/>
            </a:pPr>
            <a:r>
              <a:rPr lang="ru-RU" sz="1500" dirty="0">
                <a:solidFill>
                  <a:srgbClr val="000000"/>
                </a:solidFill>
              </a:rPr>
              <a:t>Коммутация с промежуточным хранением необходима для анализа качества обслуживания (</a:t>
            </a:r>
            <a:r>
              <a:rPr lang="ru-RU" sz="1500" dirty="0" err="1">
                <a:solidFill>
                  <a:srgbClr val="000000"/>
                </a:solidFill>
              </a:rPr>
              <a:t>QoS</a:t>
            </a:r>
            <a:r>
              <a:rPr lang="ru-RU" sz="1500" dirty="0">
                <a:solidFill>
                  <a:srgbClr val="000000"/>
                </a:solidFill>
              </a:rPr>
              <a:t>) в </a:t>
            </a:r>
            <a:r>
              <a:rPr lang="ru-RU" sz="1500" dirty="0" err="1">
                <a:solidFill>
                  <a:srgbClr val="000000"/>
                </a:solidFill>
              </a:rPr>
              <a:t>конвергированных</a:t>
            </a:r>
            <a:r>
              <a:rPr lang="ru-RU" sz="1500" dirty="0">
                <a:solidFill>
                  <a:srgbClr val="000000"/>
                </a:solidFill>
              </a:rPr>
              <a:t> сетях, в которых требуется классификация кадра для назначения приоритетов проходящего трафика. Например, при передаче речи по IP потоки данных должны иметь больший приоритет, чем трафик, используемый для просмотра веб-страниц.</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Способы переадресации на коммутаторах </a:t>
            </a:r>
            <a:r>
              <a:rPr lang="en-US" dirty="0"/>
              <a:t/>
            </a:r>
            <a:br>
              <a:rPr lang="en-US" dirty="0"/>
            </a:br>
            <a:r>
              <a:rPr lang="ru-RU" sz="2400"/>
              <a:t>Сквозная коммутация</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13121" y="763736"/>
            <a:ext cx="9030879" cy="3657998"/>
          </a:xfrm>
        </p:spPr>
        <p:txBody>
          <a:bodyPr/>
          <a:lstStyle/>
          <a:p>
            <a:pPr marL="0" indent="0" algn="l" rtl="0"/>
            <a:r>
              <a:rPr lang="ru-RU" sz="1600" dirty="0">
                <a:solidFill>
                  <a:srgbClr val="000000"/>
                </a:solidFill>
              </a:rPr>
              <a:t>При использовании сквозной коммутации коммутатор обрабатывает данные по мере их поступления даже в том случае, если передача еще не завершена. Коммутатор добавляет в буфер только ту часть кадра, которая требуется для чтения MAC-адреса назначения, чтобы он смог определить, на какой порт пересылать данные. Коммутатор не проверяет кадр на наличие каких-либо ошибок.</a:t>
            </a:r>
          </a:p>
          <a:p>
            <a:pPr marL="0" indent="0" algn="l" rtl="0"/>
            <a:r>
              <a:rPr lang="ru-RU" sz="1600" dirty="0">
                <a:solidFill>
                  <a:srgbClr val="000000"/>
                </a:solidFill>
              </a:rPr>
              <a:t>Существуют два варианта сквозной коммутации.</a:t>
            </a:r>
          </a:p>
          <a:p>
            <a:pPr lvl="1" rtl="0">
              <a:buFont typeface="Arial" panose="020B0604020202020204" pitchFamily="34" charset="0"/>
              <a:buChar char="•"/>
            </a:pPr>
            <a:r>
              <a:rPr lang="ru-RU" sz="1500" b="1" dirty="0">
                <a:solidFill>
                  <a:srgbClr val="000000"/>
                </a:solidFill>
              </a:rPr>
              <a:t>Коммутация с быстрой пересылкой -</a:t>
            </a:r>
            <a:r>
              <a:rPr lang="ru-RU" sz="1500" dirty="0">
                <a:solidFill>
                  <a:srgbClr val="000000"/>
                </a:solidFill>
              </a:rPr>
              <a:t> При такой коммутации пакет пересылается сразу же после чтения адреса назначения, с минимальным уровнем задержки Поскольку при коммутации с быстрой пересылкой переадресация начинается до получения всего кадра целиком, могут возникнуть случаи, когда пакеты передаются с ошибками. При получении конечный сетевой адаптер отбрасывает неисправный пакет. Коммутация с быстрой пересылкой является типичным способом сквозной коммутации.</a:t>
            </a:r>
          </a:p>
          <a:p>
            <a:pPr lvl="1" rtl="0">
              <a:buFont typeface="Arial" panose="020B0604020202020204" pitchFamily="34" charset="0"/>
              <a:buChar char="•"/>
            </a:pPr>
            <a:r>
              <a:rPr lang="ru-RU" sz="1500" b="1" dirty="0">
                <a:solidFill>
                  <a:srgbClr val="000000"/>
                </a:solidFill>
              </a:rPr>
              <a:t>Коммутация с исключением фрагментов</a:t>
            </a:r>
            <a:r>
              <a:rPr lang="ru-RU" sz="1500" dirty="0">
                <a:solidFill>
                  <a:srgbClr val="000000"/>
                </a:solidFill>
              </a:rPr>
              <a:t>  представляет собой компромисс между большой задержкой с высокой целостностью (коммутация с промежуточным хранением) и малой задержкой с меньшей целостностью (коммутация с быстрой пересылкой), коммутатор сохраняет и выполняет проверку ошибок на первых 64 байтах кадра перед пересылкой. Поскольку большинство сетевых ошибок и конфликтов происходят в течение первых 64 байт, это гарантирует, что столкновение не произошло перед переадресацией кадра. </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Способы переадресации на коммутаторах </a:t>
            </a:r>
            <a:r>
              <a:rPr lang="en-US" dirty="0"/>
              <a:t/>
            </a:r>
            <a:br>
              <a:rPr lang="en-US" dirty="0"/>
            </a:br>
            <a:r>
              <a:rPr lang="ru-RU" sz="2400"/>
              <a:t>Буферизация памяти на коммутаторах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0" y="763736"/>
            <a:ext cx="9040305" cy="500519"/>
          </a:xfrm>
        </p:spPr>
        <p:txBody>
          <a:bodyPr/>
          <a:lstStyle/>
          <a:p>
            <a:pPr marL="0" indent="0" algn="l" rtl="0"/>
            <a:r>
              <a:rPr lang="ru-RU" sz="1400" dirty="0">
                <a:solidFill>
                  <a:srgbClr val="000000"/>
                </a:solidFill>
              </a:rPr>
              <a:t>Коммутатор </a:t>
            </a:r>
            <a:r>
              <a:rPr lang="ru-RU" sz="1400" dirty="0" err="1">
                <a:solidFill>
                  <a:srgbClr val="000000"/>
                </a:solidFill>
              </a:rPr>
              <a:t>Ethernet</a:t>
            </a:r>
            <a:r>
              <a:rPr lang="ru-RU" sz="1400" dirty="0">
                <a:solidFill>
                  <a:srgbClr val="000000"/>
                </a:solidFill>
              </a:rPr>
              <a:t> может использовать метод буферизации памяти для хранения кадров до их пересылки или когда порт назначения занят из-за перегрузки.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rtl="0">
              <a:buFont typeface="Arial" panose="020B0604020202020204" pitchFamily="34" charset="0"/>
              <a:buChar char="•"/>
            </a:pPr>
            <a:r>
              <a:rPr lang="ru-RU" sz="1400" dirty="0">
                <a:solidFill>
                  <a:srgbClr val="000000"/>
                </a:solidFill>
              </a:rPr>
              <a:t>Буферизация общей памяти также приводит к увеличению числа кадров, которые могут быть переданы с меньшим количеством отброшенных кадров. Это важно при асимметричной коммутации, которая допускает разные скорости передачи данных на разных портах. Следовательно, для определенных портов может быть выделена большая полоса пропускания (например, порт сервера).</a:t>
            </a:r>
          </a:p>
        </p:txBody>
      </p:sp>
      <p:graphicFrame>
        <p:nvGraphicFramePr>
          <p:cNvPr id="2" name="Table 1">
            <a:extLst>
              <a:ext uri="{FF2B5EF4-FFF2-40B4-BE49-F238E27FC236}">
                <a16:creationId xmlns:a16="http://schemas.microsoft.com/office/drawing/2014/main" id="{0138F2A8-C500-184D-877E-6BADCD4F07C5}"/>
              </a:ext>
            </a:extLst>
          </p:cNvPr>
          <p:cNvGraphicFramePr>
            <a:graphicFrameLocks noGrp="1"/>
          </p:cNvGraphicFramePr>
          <p:nvPr>
            <p:extLst>
              <p:ext uri="{D42A27DB-BD31-4B8C-83A1-F6EECF244321}">
                <p14:modId xmlns:p14="http://schemas.microsoft.com/office/powerpoint/2010/main" val="3031662999"/>
              </p:ext>
            </p:extLst>
          </p:nvPr>
        </p:nvGraphicFramePr>
        <p:xfrm>
          <a:off x="403222" y="1372213"/>
          <a:ext cx="8439119" cy="2637990"/>
        </p:xfrm>
        <a:graphic>
          <a:graphicData uri="http://schemas.openxmlformats.org/drawingml/2006/table">
            <a:tbl>
              <a:tblPr firstRow="1" bandRow="1">
                <a:tableStyleId>{5C22544A-7EE6-4342-B048-85BDC9FD1C3A}</a:tableStyleId>
              </a:tblPr>
              <a:tblGrid>
                <a:gridCol w="1387871">
                  <a:extLst>
                    <a:ext uri="{9D8B030D-6E8A-4147-A177-3AD203B41FA5}">
                      <a16:colId xmlns:a16="http://schemas.microsoft.com/office/drawing/2014/main" val="2223784943"/>
                    </a:ext>
                  </a:extLst>
                </a:gridCol>
                <a:gridCol w="7051248">
                  <a:extLst>
                    <a:ext uri="{9D8B030D-6E8A-4147-A177-3AD203B41FA5}">
                      <a16:colId xmlns:a16="http://schemas.microsoft.com/office/drawing/2014/main" val="80051659"/>
                    </a:ext>
                  </a:extLst>
                </a:gridCol>
              </a:tblGrid>
              <a:tr h="299491">
                <a:tc>
                  <a:txBody>
                    <a:bodyPr/>
                    <a:lstStyle/>
                    <a:p>
                      <a:pPr algn="l" rtl="0" fontAlgn="ctr"/>
                      <a:r>
                        <a:rPr lang="ru-RU" sz="1200">
                          <a:effectLst/>
                        </a:rPr>
                        <a:t>Метод</a:t>
                      </a:r>
                    </a:p>
                  </a:txBody>
                  <a:tcPr marL="47625" marR="47625" marT="47625" marB="47625" anchor="ctr"/>
                </a:tc>
                <a:tc>
                  <a:txBody>
                    <a:bodyPr/>
                    <a:lstStyle/>
                    <a:p>
                      <a:pPr algn="l" rtl="0" fontAlgn="ctr"/>
                      <a:r>
                        <a:rPr lang="ru-RU" sz="1200" dirty="0">
                          <a:effectLst/>
                        </a:rPr>
                        <a:t>Описание</a:t>
                      </a:r>
                    </a:p>
                  </a:txBody>
                  <a:tcPr marL="47625" marR="47625" marT="47625" marB="47625" anchor="ctr"/>
                </a:tc>
                <a:extLst>
                  <a:ext uri="{0D108BD9-81ED-4DB2-BD59-A6C34878D82A}">
                    <a16:rowId xmlns:a16="http://schemas.microsoft.com/office/drawing/2014/main" val="902563454"/>
                  </a:ext>
                </a:extLst>
              </a:tr>
              <a:tr h="1258477">
                <a:tc>
                  <a:txBody>
                    <a:bodyPr/>
                    <a:lstStyle/>
                    <a:p>
                      <a:pPr rtl="0" fontAlgn="ctr"/>
                      <a:r>
                        <a:rPr lang="ru-RU" sz="1200" b="1">
                          <a:effectLst/>
                        </a:rPr>
                        <a:t>Буферизация памяти на основе портов</a:t>
                      </a:r>
                    </a:p>
                  </a:txBody>
                  <a:tcPr marL="47625" marR="47625" marT="47625" marB="47625" anchor="ctr"/>
                </a:tc>
                <a:tc>
                  <a:txBody>
                    <a:bodyPr/>
                    <a:lstStyle/>
                    <a:p>
                      <a:pPr rtl="0" fontAlgn="ctr">
                        <a:buFont typeface="Arial" panose="020B0604020202020204" pitchFamily="34" charset="0"/>
                        <a:buChar char="•"/>
                      </a:pPr>
                      <a:r>
                        <a:rPr lang="ru-RU" sz="1200" b="0" dirty="0">
                          <a:effectLst/>
                        </a:rPr>
                        <a:t>Кадры хранятся в очередях, связанных с определенными входящими и исходящими портами.</a:t>
                      </a:r>
                    </a:p>
                    <a:p>
                      <a:pPr rtl="0" fontAlgn="ctr">
                        <a:buFont typeface="Arial" panose="020B0604020202020204" pitchFamily="34" charset="0"/>
                        <a:buChar char="•"/>
                      </a:pPr>
                      <a:r>
                        <a:rPr lang="ru-RU" sz="1200" b="0" dirty="0">
                          <a:effectLst/>
                        </a:rPr>
                        <a:t>Кадр пересылается на исходящий порт только в том случае, если все кадры, находящиеся в очереди перед ним, были успешно отправлены.</a:t>
                      </a:r>
                    </a:p>
                    <a:p>
                      <a:pPr rtl="0" fontAlgn="ctr">
                        <a:buFont typeface="Arial" panose="020B0604020202020204" pitchFamily="34" charset="0"/>
                        <a:buChar char="•"/>
                      </a:pPr>
                      <a:r>
                        <a:rPr lang="ru-RU" sz="1200" b="0" dirty="0">
                          <a:effectLst/>
                        </a:rPr>
                        <a:t>Один кадр может стать причиной задержки передачи всех кадров в памяти из-за занятости порта назначения.</a:t>
                      </a:r>
                    </a:p>
                    <a:p>
                      <a:pPr rtl="0" fontAlgn="ctr">
                        <a:buFont typeface="Arial" panose="020B0604020202020204" pitchFamily="34" charset="0"/>
                        <a:buChar char="•"/>
                      </a:pPr>
                      <a:r>
                        <a:rPr lang="ru-RU" sz="1200" b="0" dirty="0">
                          <a:effectLst/>
                        </a:rPr>
                        <a:t>Такая задержка возникает и в том случае, если другие кадры можно передать на открытые порты назначения.</a:t>
                      </a:r>
                    </a:p>
                  </a:txBody>
                  <a:tcPr marL="47625" marR="47625" marT="47625" marB="47625" anchor="ctr"/>
                </a:tc>
                <a:extLst>
                  <a:ext uri="{0D108BD9-81ED-4DB2-BD59-A6C34878D82A}">
                    <a16:rowId xmlns:a16="http://schemas.microsoft.com/office/drawing/2014/main" val="4000291324"/>
                  </a:ext>
                </a:extLst>
              </a:tr>
              <a:tr h="963089">
                <a:tc>
                  <a:txBody>
                    <a:bodyPr/>
                    <a:lstStyle/>
                    <a:p>
                      <a:pPr rtl="0" fontAlgn="ctr"/>
                      <a:r>
                        <a:rPr lang="ru-RU" sz="1200" b="1" dirty="0">
                          <a:effectLst/>
                        </a:rPr>
                        <a:t>Буферизация совместно используемой памяти</a:t>
                      </a:r>
                    </a:p>
                  </a:txBody>
                  <a:tcPr marL="47625" marR="47625" marT="47625" marB="47625" anchor="ctr"/>
                </a:tc>
                <a:tc>
                  <a:txBody>
                    <a:bodyPr/>
                    <a:lstStyle/>
                    <a:p>
                      <a:pPr rtl="0" fontAlgn="ctr">
                        <a:buFont typeface="Arial" panose="020B0604020202020204" pitchFamily="34" charset="0"/>
                        <a:buChar char="•"/>
                      </a:pPr>
                      <a:r>
                        <a:rPr lang="ru-RU" sz="1200" b="0" dirty="0">
                          <a:effectLst/>
                        </a:rPr>
                        <a:t>Помещает все кадры в общий буфер памяти, совместно используемый всеми портами коммутатора, и объем буферной памяти, требуемой для порта, распределяется динамически.</a:t>
                      </a:r>
                    </a:p>
                    <a:p>
                      <a:pPr rtl="0" fontAlgn="ctr">
                        <a:buFont typeface="Arial" panose="020B0604020202020204" pitchFamily="34" charset="0"/>
                        <a:buChar char="•"/>
                      </a:pPr>
                      <a:r>
                        <a:rPr lang="ru-RU" sz="1200" b="0" dirty="0">
                          <a:effectLst/>
                        </a:rPr>
                        <a:t>Кадры в буфере динамически связаны с портом назначения, что позволяет принимать пакет на одном порту и затем передавать на другой порт, не перемещая его в другую очередь.</a:t>
                      </a:r>
                    </a:p>
                  </a:txBody>
                  <a:tcPr marL="47625" marR="47625" marT="47625" marB="47625" anchor="ctr"/>
                </a:tc>
                <a:extLst>
                  <a:ext uri="{0D108BD9-81ED-4DB2-BD59-A6C34878D82A}">
                    <a16:rowId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Скорость и способы пересылки на коммутаторах </a:t>
            </a:r>
            <a:r>
              <a:rPr lang="en-US" dirty="0"/>
              <a:t/>
            </a:r>
            <a:br>
              <a:rPr lang="en-US" dirty="0"/>
            </a:br>
            <a:r>
              <a:rPr lang="ru-RU" sz="2400"/>
              <a:t>Настройка дуплексного режима и скорости</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75414" y="763736"/>
            <a:ext cx="9068586" cy="3657998"/>
          </a:xfrm>
        </p:spPr>
        <p:txBody>
          <a:bodyPr/>
          <a:lstStyle/>
          <a:p>
            <a:pPr marL="0" indent="0" algn="l" rtl="0"/>
            <a:r>
              <a:rPr lang="ru-RU" sz="1600" dirty="0">
                <a:solidFill>
                  <a:srgbClr val="000000"/>
                </a:solidFill>
              </a:rPr>
              <a:t>К двум базовым параметрам коммутатора относятся пропускная способность (</a:t>
            </a:r>
            <a:r>
              <a:rPr lang="ru-RU" sz="1600" dirty="0" err="1">
                <a:solidFill>
                  <a:srgbClr val="000000"/>
                </a:solidFill>
              </a:rPr>
              <a:t>bandwidth</a:t>
            </a:r>
            <a:r>
              <a:rPr lang="ru-RU" sz="1600" dirty="0">
                <a:solidFill>
                  <a:srgbClr val="000000"/>
                </a:solidFill>
              </a:rPr>
              <a:t>) и дуплексный режим, которые задаются для каждого отдельного порта коммутатора. Важно, чтобы настройки дуплексного режима и пропускной способности порта коммутатора и подключенных устройств.</a:t>
            </a:r>
          </a:p>
          <a:p>
            <a:pPr marL="0" indent="0" algn="l"/>
            <a:endParaRPr lang="en-US" sz="1600" dirty="0">
              <a:solidFill>
                <a:srgbClr val="000000"/>
              </a:solidFill>
            </a:endParaRPr>
          </a:p>
          <a:p>
            <a:pPr marL="0" indent="0" algn="l" rtl="0"/>
            <a:r>
              <a:rPr lang="ru-RU" sz="1600" dirty="0">
                <a:solidFill>
                  <a:srgbClr val="000000"/>
                </a:solidFill>
              </a:rPr>
              <a:t>Для обмена данными в сетях </a:t>
            </a:r>
            <a:r>
              <a:rPr lang="ru-RU" sz="1600" dirty="0" err="1">
                <a:solidFill>
                  <a:srgbClr val="000000"/>
                </a:solidFill>
              </a:rPr>
              <a:t>Ethernet</a:t>
            </a:r>
            <a:r>
              <a:rPr lang="ru-RU" sz="1600" dirty="0">
                <a:solidFill>
                  <a:srgbClr val="000000"/>
                </a:solidFill>
              </a:rPr>
              <a:t> используются два типа настроек дуплексного режима.</a:t>
            </a:r>
          </a:p>
          <a:p>
            <a:pPr marL="358835" lvl="1" indent="-285750" rtl="0">
              <a:buFont typeface="Arial" panose="020B0604020202020204" pitchFamily="34" charset="0"/>
              <a:buChar char="•"/>
            </a:pPr>
            <a:r>
              <a:rPr lang="ru-RU" sz="1600" b="1" dirty="0">
                <a:solidFill>
                  <a:srgbClr val="000000"/>
                </a:solidFill>
              </a:rPr>
              <a:t>Полнодуплексный режим:</a:t>
            </a:r>
            <a:r>
              <a:rPr lang="ru-RU" sz="1600" dirty="0">
                <a:solidFill>
                  <a:srgbClr val="000000"/>
                </a:solidFill>
              </a:rPr>
              <a:t>  одновременная отправка и получение данных в обе стороны.</a:t>
            </a:r>
          </a:p>
          <a:p>
            <a:pPr marL="358835" lvl="1" indent="-285750" rtl="0">
              <a:buFont typeface="Arial" panose="020B0604020202020204" pitchFamily="34" charset="0"/>
              <a:buChar char="•"/>
            </a:pPr>
            <a:r>
              <a:rPr lang="ru-RU" sz="1600" b="1" dirty="0">
                <a:solidFill>
                  <a:srgbClr val="000000"/>
                </a:solidFill>
              </a:rPr>
              <a:t>Полудуплексный режим:</a:t>
            </a:r>
            <a:r>
              <a:rPr lang="ru-RU" sz="1600" dirty="0">
                <a:solidFill>
                  <a:srgbClr val="000000"/>
                </a:solidFill>
              </a:rPr>
              <a:t>  отправка данных только одной стороной.</a:t>
            </a:r>
          </a:p>
          <a:p>
            <a:pPr marL="0" indent="0" algn="l"/>
            <a:endParaRPr lang="en-US" sz="1600" dirty="0">
              <a:solidFill>
                <a:srgbClr val="000000"/>
              </a:solidFill>
            </a:endParaRPr>
          </a:p>
          <a:p>
            <a:pPr marL="0" indent="0" algn="l" rtl="0"/>
            <a:r>
              <a:rPr lang="ru-RU" sz="1600" dirty="0" err="1">
                <a:solidFill>
                  <a:srgbClr val="000000"/>
                </a:solidFill>
              </a:rPr>
              <a:t>Автоопределение</a:t>
            </a:r>
            <a:r>
              <a:rPr lang="ru-RU" sz="1600" dirty="0">
                <a:solidFill>
                  <a:srgbClr val="000000"/>
                </a:solidFill>
              </a:rPr>
              <a:t> — это дополнительная функция, которой оснащено большинство коммутаторов и сетевых плат </a:t>
            </a:r>
            <a:r>
              <a:rPr lang="ru-RU" sz="1600" dirty="0" err="1">
                <a:solidFill>
                  <a:srgbClr val="000000"/>
                </a:solidFill>
              </a:rPr>
              <a:t>Ethernet</a:t>
            </a:r>
            <a:r>
              <a:rPr lang="ru-RU" sz="1600" dirty="0">
                <a:solidFill>
                  <a:srgbClr val="000000"/>
                </a:solidFill>
              </a:rPr>
              <a:t>. </a:t>
            </a:r>
            <a:r>
              <a:rPr lang="ru-RU" sz="1600" dirty="0" err="1">
                <a:solidFill>
                  <a:srgbClr val="000000"/>
                </a:solidFill>
              </a:rPr>
              <a:t>Автоопределение</a:t>
            </a:r>
            <a:r>
              <a:rPr lang="ru-RU" sz="1600" dirty="0">
                <a:solidFill>
                  <a:srgbClr val="000000"/>
                </a:solidFill>
              </a:rPr>
              <a:t> позволяет двум устройствам автоматически обмениваться информацией о скорости и возможностях дуплексного режима</a:t>
            </a:r>
            <a:r>
              <a:rPr lang="ru-RU" sz="1600" dirty="0" smtClean="0">
                <a:solidFill>
                  <a:srgbClr val="000000"/>
                </a:solidFill>
              </a:rPr>
              <a:t>.</a:t>
            </a:r>
            <a:endParaRPr lang="en-US" sz="1600" b="1" dirty="0">
              <a:solidFill>
                <a:srgbClr val="000000"/>
              </a:solidFill>
            </a:endParaRPr>
          </a:p>
          <a:p>
            <a:pPr marL="0" indent="0" algn="l" rtl="0"/>
            <a:r>
              <a:rPr lang="ru-RU" sz="1600" b="1" dirty="0">
                <a:solidFill>
                  <a:srgbClr val="000000"/>
                </a:solidFill>
              </a:rPr>
              <a:t>Примечание. </a:t>
            </a:r>
            <a:r>
              <a:rPr lang="ru-RU" sz="1600" dirty="0">
                <a:solidFill>
                  <a:srgbClr val="000000"/>
                </a:solidFill>
              </a:rPr>
              <a:t>Порты </a:t>
            </a:r>
            <a:r>
              <a:rPr lang="ru-RU" sz="1600" dirty="0" err="1">
                <a:solidFill>
                  <a:srgbClr val="000000"/>
                </a:solidFill>
              </a:rPr>
              <a:t>Gigabit</a:t>
            </a:r>
            <a:r>
              <a:rPr lang="ru-RU" sz="1600" dirty="0">
                <a:solidFill>
                  <a:srgbClr val="000000"/>
                </a:solidFill>
              </a:rPr>
              <a:t> </a:t>
            </a:r>
            <a:r>
              <a:rPr lang="ru-RU" sz="1600" dirty="0" err="1">
                <a:solidFill>
                  <a:srgbClr val="000000"/>
                </a:solidFill>
              </a:rPr>
              <a:t>Ethernet</a:t>
            </a:r>
            <a:r>
              <a:rPr lang="ru-RU" sz="1600" dirty="0">
                <a:solidFill>
                  <a:srgbClr val="000000"/>
                </a:solidFill>
              </a:rPr>
              <a:t> работают только в полнодуплексном режиме.</a:t>
            </a:r>
            <a:r>
              <a:rPr lang="ru-RU" sz="1600" b="1" dirty="0">
                <a:solidFill>
                  <a:srgbClr val="000000"/>
                </a:solidFill>
              </a:rPr>
              <a:t> </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Скорость и способы пересылки на коммутаторах </a:t>
            </a:r>
            <a:r>
              <a:rPr lang="en-US" dirty="0"/>
              <a:t/>
            </a:r>
            <a:br>
              <a:rPr lang="en-US" dirty="0"/>
            </a:br>
            <a:r>
              <a:rPr lang="ru-RU" sz="2400"/>
              <a:t>Настройка дуплексного режима и скорости</a:t>
            </a:r>
          </a:p>
        </p:txBody>
      </p:sp>
      <p:sp>
        <p:nvSpPr>
          <p:cNvPr id="5" name="Content Placeholder 4">
            <a:extLst>
              <a:ext uri="{FF2B5EF4-FFF2-40B4-BE49-F238E27FC236}">
                <a16:creationId xmlns:a16="http://schemas.microsoft.com/office/drawing/2014/main" id="{EAF5B935-3345-4044-9B1C-FFAA3841A95F}"/>
              </a:ext>
            </a:extLst>
          </p:cNvPr>
          <p:cNvSpPr>
            <a:spLocks noGrp="1"/>
          </p:cNvSpPr>
          <p:nvPr>
            <p:ph idx="1"/>
          </p:nvPr>
        </p:nvSpPr>
        <p:spPr>
          <a:xfrm>
            <a:off x="0" y="763736"/>
            <a:ext cx="9068586" cy="2140258"/>
          </a:xfrm>
        </p:spPr>
        <p:txBody>
          <a:bodyPr/>
          <a:lstStyle/>
          <a:p>
            <a:pPr marL="342900" indent="-342900" algn="l" rtl="0">
              <a:buFont typeface="Arial" panose="020B0604020202020204" pitchFamily="34" charset="0"/>
              <a:buChar char="•"/>
            </a:pPr>
            <a:r>
              <a:rPr lang="ru-RU" sz="1600" dirty="0">
                <a:solidFill>
                  <a:srgbClr val="000000"/>
                </a:solidFill>
              </a:rPr>
              <a:t>Несоответствие дуплексных режимов является наиболее распространенной причиной снижения производительности каналов </a:t>
            </a:r>
            <a:r>
              <a:rPr lang="ru-RU" sz="1600" dirty="0" err="1">
                <a:solidFill>
                  <a:srgbClr val="000000"/>
                </a:solidFill>
              </a:rPr>
              <a:t>Ethernet</a:t>
            </a:r>
            <a:r>
              <a:rPr lang="ru-RU" sz="1600" dirty="0">
                <a:solidFill>
                  <a:srgbClr val="000000"/>
                </a:solidFill>
              </a:rPr>
              <a:t>. Это происходит, когда один порт канала работает в полудуплексном режиме, а другой — в полнодуплексном.</a:t>
            </a:r>
          </a:p>
          <a:p>
            <a:pPr marL="342900" indent="-342900" algn="l" rtl="0">
              <a:buFont typeface="Arial" panose="020B0604020202020204" pitchFamily="34" charset="0"/>
              <a:buChar char="•"/>
            </a:pPr>
            <a:r>
              <a:rPr lang="ru-RU" sz="1600" dirty="0">
                <a:solidFill>
                  <a:srgbClr val="000000"/>
                </a:solidFill>
              </a:rPr>
              <a:t>Это происходит при сбросе одного или обоих портов канала, в результате чего </a:t>
            </a:r>
            <a:r>
              <a:rPr lang="ru-RU" sz="1600" dirty="0" err="1">
                <a:solidFill>
                  <a:srgbClr val="000000"/>
                </a:solidFill>
              </a:rPr>
              <a:t>автоопределение</a:t>
            </a:r>
            <a:r>
              <a:rPr lang="ru-RU" sz="1600" dirty="0">
                <a:solidFill>
                  <a:srgbClr val="000000"/>
                </a:solidFill>
              </a:rPr>
              <a:t> не приводит к одинаковой конфигурации обоих устройств связи. </a:t>
            </a:r>
          </a:p>
          <a:p>
            <a:pPr marL="342900" indent="-342900" algn="l" rtl="0">
              <a:buFont typeface="Arial" panose="020B0604020202020204" pitchFamily="34" charset="0"/>
              <a:buChar char="•"/>
            </a:pPr>
            <a:r>
              <a:rPr lang="ru-RU" sz="1600" dirty="0">
                <a:solidFill>
                  <a:srgbClr val="000000"/>
                </a:solidFill>
              </a:rPr>
              <a:t>Это также может произойти тогда, когда пользователи меняют конфигурацию на одной стороне канала и забывают про другую. </a:t>
            </a:r>
            <a:r>
              <a:rPr lang="ru-RU" sz="1600" dirty="0" err="1">
                <a:solidFill>
                  <a:srgbClr val="000000"/>
                </a:solidFill>
              </a:rPr>
              <a:t>Автоопределение</a:t>
            </a:r>
            <a:r>
              <a:rPr lang="ru-RU" sz="1600" dirty="0">
                <a:solidFill>
                  <a:srgbClr val="000000"/>
                </a:solidFill>
              </a:rPr>
              <a:t> должно быть включено либо отключено на обеих сторонах канала. Рекомендуется настроить оба порта коммутатора </a:t>
            </a:r>
            <a:r>
              <a:rPr lang="ru-RU" sz="1600" dirty="0" err="1">
                <a:solidFill>
                  <a:srgbClr val="000000"/>
                </a:solidFill>
              </a:rPr>
              <a:t>Ethernet</a:t>
            </a:r>
            <a:r>
              <a:rPr lang="ru-RU" sz="1600" dirty="0">
                <a:solidFill>
                  <a:srgbClr val="000000"/>
                </a:solidFill>
              </a:rPr>
              <a:t> в полнодуплексный режим.</a:t>
            </a:r>
          </a:p>
        </p:txBody>
      </p:sp>
      <p:pic>
        <p:nvPicPr>
          <p:cNvPr id="7" name="Picture 6">
            <a:extLst>
              <a:ext uri="{FF2B5EF4-FFF2-40B4-BE49-F238E27FC236}">
                <a16:creationId xmlns:a16="http://schemas.microsoft.com/office/drawing/2014/main" id="{E391F5F5-84B2-074A-ADD6-27895E0506BE}"/>
              </a:ext>
            </a:extLst>
          </p:cNvPr>
          <p:cNvPicPr>
            <a:picLocks noChangeAspect="1"/>
          </p:cNvPicPr>
          <p:nvPr/>
        </p:nvPicPr>
        <p:blipFill>
          <a:blip r:embed="rId3"/>
          <a:stretch>
            <a:fillRect/>
          </a:stretch>
        </p:blipFill>
        <p:spPr>
          <a:xfrm>
            <a:off x="1399240" y="3126784"/>
            <a:ext cx="6722591" cy="1694312"/>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ru-RU" dirty="0"/>
              <a:t>В этом модуле (продолжение)</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0" y="664250"/>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ru-RU" dirty="0"/>
              <a:t>Для облегчения обучения в этот модуль могут быть включены следующие функции:</a:t>
            </a: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2508885"/>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rtl="0" fontAlgn="b"/>
                      <a:r>
                        <a:rPr lang="ru-RU" sz="1400" b="1" i="0" u="none" strike="noStrike" dirty="0" smtClean="0">
                          <a:solidFill>
                            <a:schemeClr val="bg1"/>
                          </a:solidFill>
                          <a:effectLst/>
                          <a:latin typeface="+mn-lt"/>
                        </a:rPr>
                        <a:t>Функции</a:t>
                      </a:r>
                    </a:p>
                  </a:txBody>
                  <a:tcPr marL="9525" marR="9525" marT="9525" marB="0" anchor="b"/>
                </a:tc>
                <a:tc>
                  <a:txBody>
                    <a:bodyPr/>
                    <a:lstStyle/>
                    <a:p>
                      <a:pPr rtl="0"/>
                      <a:r>
                        <a:rPr lang="ru-RU" dirty="0" smtClean="0"/>
                        <a:t>Описание</a:t>
                      </a:r>
                      <a:endParaRPr lang="ru-RU" dirty="0"/>
                    </a:p>
                  </a:txBody>
                  <a:tcPr/>
                </a:tc>
                <a:extLst>
                  <a:ext uri="{0D108BD9-81ED-4DB2-BD59-A6C34878D82A}">
                    <a16:rowId xmlns:a16="http://schemas.microsoft.com/office/drawing/2014/main" val="3768427975"/>
                  </a:ext>
                </a:extLst>
              </a:tr>
              <a:tr h="265091">
                <a:tc>
                  <a:txBody>
                    <a:bodyPr/>
                    <a:lstStyle/>
                    <a:p>
                      <a:pPr algn="l" rtl="0" fontAlgn="b"/>
                      <a:r>
                        <a:rPr lang="ru-RU" sz="1400" b="0" i="0" u="none" strike="noStrike" dirty="0" smtClean="0">
                          <a:solidFill>
                            <a:srgbClr val="000000"/>
                          </a:solidFill>
                          <a:effectLst/>
                          <a:latin typeface="+mn-lt"/>
                        </a:rPr>
                        <a:t>Практические лабораторные работы</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Лабораторные</a:t>
                      </a:r>
                      <a:r>
                        <a:rPr lang="ru-RU" baseline="0" dirty="0" smtClean="0"/>
                        <a:t> работы</a:t>
                      </a:r>
                      <a:r>
                        <a:rPr lang="ru-RU" dirty="0" smtClean="0"/>
                        <a:t>, предназначенные для работы с физическим оборудованием.</a:t>
                      </a:r>
                      <a:endParaRPr lang="ru-RU" dirty="0"/>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mn-lt"/>
                        </a:rPr>
                        <a:t>Работа в классе</a:t>
                      </a:r>
                    </a:p>
                  </a:txBody>
                  <a:tcPr marL="9525" marR="9525" marT="9525" marB="0" anchor="b"/>
                </a:tc>
                <a:tc>
                  <a:txBody>
                    <a:bodyPr/>
                    <a:lstStyle/>
                    <a:p>
                      <a:pPr rtl="0"/>
                      <a:r>
                        <a:rPr lang="ru-RU" dirty="0" smtClean="0"/>
                        <a:t>Они находятся на странице ресурсов для инструкторов. Занятия в классе предназначены для облегчения обучения, обсуждения в классе и совместной</a:t>
                      </a:r>
                      <a:r>
                        <a:rPr lang="ru-RU" baseline="0" dirty="0" smtClean="0"/>
                        <a:t> работы учащихся</a:t>
                      </a:r>
                      <a:r>
                        <a:rPr lang="ru-RU" dirty="0" smtClean="0"/>
                        <a:t>.</a:t>
                      </a:r>
                      <a:endParaRPr lang="ru-RU" dirty="0"/>
                    </a:p>
                  </a:txBody>
                  <a:tcPr/>
                </a:tc>
                <a:extLst>
                  <a:ext uri="{0D108BD9-81ED-4DB2-BD59-A6C34878D82A}">
                    <a16:rowId xmlns:a16="http://schemas.microsoft.com/office/drawing/2014/main" val="1125566603"/>
                  </a:ext>
                </a:extLst>
              </a:tr>
              <a:tr h="265091">
                <a:tc>
                  <a:txBody>
                    <a:bodyPr/>
                    <a:lstStyle/>
                    <a:p>
                      <a:pPr algn="l" rtl="0" fontAlgn="b"/>
                      <a:r>
                        <a:rPr lang="ru-RU" sz="1400" b="0" i="0" u="none" strike="noStrike" dirty="0" smtClean="0">
                          <a:solidFill>
                            <a:srgbClr val="000000"/>
                          </a:solidFill>
                          <a:effectLst/>
                          <a:latin typeface="+mn-lt"/>
                        </a:rPr>
                        <a:t>Контрольная</a:t>
                      </a:r>
                      <a:r>
                        <a:rPr lang="ru-RU" sz="1400" b="0" i="0" u="none" strike="noStrike" baseline="0" dirty="0" smtClean="0">
                          <a:solidFill>
                            <a:srgbClr val="000000"/>
                          </a:solidFill>
                          <a:effectLst/>
                          <a:latin typeface="+mn-lt"/>
                        </a:rPr>
                        <a:t> работа по модулю</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Работы</a:t>
                      </a:r>
                      <a:r>
                        <a:rPr lang="ru-RU" baseline="0" dirty="0" smtClean="0"/>
                        <a:t> для с</a:t>
                      </a:r>
                      <a:r>
                        <a:rPr lang="ru-RU" dirty="0" smtClean="0"/>
                        <a:t>амооценки</a:t>
                      </a:r>
                      <a:r>
                        <a:rPr lang="ru-RU" baseline="0" dirty="0" smtClean="0"/>
                        <a:t> </a:t>
                      </a:r>
                      <a:r>
                        <a:rPr lang="ru-RU" dirty="0" smtClean="0"/>
                        <a:t>концепций и навыков, полученных в рамках серии тем, представленных в модуле.</a:t>
                      </a:r>
                      <a:endParaRPr lang="ru-RU" dirty="0"/>
                    </a:p>
                  </a:txBody>
                  <a:tcPr/>
                </a:tc>
                <a:extLst>
                  <a:ext uri="{0D108BD9-81ED-4DB2-BD59-A6C34878D82A}">
                    <a16:rowId xmlns:a16="http://schemas.microsoft.com/office/drawing/2014/main" val="831502776"/>
                  </a:ext>
                </a:extLst>
              </a:tr>
              <a:tr h="265091">
                <a:tc>
                  <a:txBody>
                    <a:bodyPr/>
                    <a:lstStyle/>
                    <a:p>
                      <a:pPr algn="l" rtl="0" fontAlgn="b"/>
                      <a:r>
                        <a:rPr lang="ru-RU" sz="1400" b="0" i="0" u="none" strike="noStrike" dirty="0" smtClean="0">
                          <a:solidFill>
                            <a:srgbClr val="000000"/>
                          </a:solidFill>
                          <a:effectLst/>
                          <a:latin typeface="+mn-lt"/>
                        </a:rPr>
                        <a:t>Краткое содержание модуля</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Конспект материалов модуля.</a:t>
                      </a:r>
                      <a:endParaRPr lang="ru-RU" dirty="0"/>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28938325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ru-RU" sz="1600"/>
              <a:t>Способы переадресации на коммутаторах</a:t>
            </a:r>
            <a:r>
              <a:rPr lang="en-US" dirty="0"/>
              <a:t/>
            </a:r>
            <a:br>
              <a:rPr lang="en-US" dirty="0"/>
            </a:br>
            <a:r>
              <a:rPr lang="ru-RU" sz="2400"/>
              <a:t> Функция </a:t>
            </a:r>
            <a:r>
              <a:rPr lang="ru-RU" sz="1600"/>
              <a:t>Auto-MDIX</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31976" y="763736"/>
            <a:ext cx="8870622" cy="3657998"/>
          </a:xfrm>
        </p:spPr>
        <p:txBody>
          <a:bodyPr/>
          <a:lstStyle/>
          <a:p>
            <a:pPr marL="0" indent="0" algn="l" rtl="0"/>
            <a:r>
              <a:rPr lang="ru-RU" sz="1600" dirty="0">
                <a:solidFill>
                  <a:srgbClr val="000000"/>
                </a:solidFill>
              </a:rPr>
              <a:t>Для соединений между устройствами когда-то требовалось использование либо перекрестного, либо прямого кабеля. Тип необходимого кабеля зависит от типа соединительных устройств.</a:t>
            </a:r>
          </a:p>
          <a:p>
            <a:pPr marL="0" indent="0" algn="l" rtl="0"/>
            <a:r>
              <a:rPr lang="ru-RU" sz="1600" dirty="0">
                <a:solidFill>
                  <a:srgbClr val="000000"/>
                </a:solidFill>
              </a:rPr>
              <a:t>Примечание. Прямое соединение между маршрутизатором и хостом требует перекрестного подключения. </a:t>
            </a:r>
            <a:endParaRPr lang="en-US" sz="1600" dirty="0">
              <a:solidFill>
                <a:srgbClr val="000000"/>
              </a:solidFill>
            </a:endParaRPr>
          </a:p>
          <a:p>
            <a:pPr marL="285750" indent="-285750" algn="l" rtl="0">
              <a:buFont typeface="Arial" panose="020B0604020202020204" pitchFamily="34" charset="0"/>
              <a:buChar char="•"/>
            </a:pPr>
            <a:r>
              <a:rPr lang="ru-RU" sz="1600" dirty="0">
                <a:solidFill>
                  <a:srgbClr val="000000"/>
                </a:solidFill>
              </a:rPr>
              <a:t>Теперь большинство устройств поддерживают функцию автоматического определения перекрещивания пар на зависящем от среды передачи интерфейсе (</a:t>
            </a:r>
            <a:r>
              <a:rPr lang="ru-RU" sz="1600" dirty="0" err="1">
                <a:solidFill>
                  <a:srgbClr val="000000"/>
                </a:solidFill>
              </a:rPr>
              <a:t>Auto</a:t>
            </a:r>
            <a:r>
              <a:rPr lang="ru-RU" sz="1600" dirty="0">
                <a:solidFill>
                  <a:srgbClr val="000000"/>
                </a:solidFill>
              </a:rPr>
              <a:t>-MDIX). Если функция </a:t>
            </a:r>
            <a:r>
              <a:rPr lang="ru-RU" sz="1600" dirty="0" err="1">
                <a:solidFill>
                  <a:srgbClr val="000000"/>
                </a:solidFill>
              </a:rPr>
              <a:t>Auto</a:t>
            </a:r>
            <a:r>
              <a:rPr lang="ru-RU" sz="1600" dirty="0">
                <a:solidFill>
                  <a:srgbClr val="000000"/>
                </a:solidFill>
              </a:rPr>
              <a:t>-MDIX включена, коммутатор определяет необходимый тип кабеля, подключенного к порту, и настраивает интерфейс соответствующим образом. </a:t>
            </a:r>
          </a:p>
          <a:p>
            <a:pPr marL="285750" indent="-285750" algn="l" rtl="0">
              <a:buFont typeface="Arial" panose="020B0604020202020204" pitchFamily="34" charset="0"/>
              <a:buChar char="•"/>
            </a:pPr>
            <a:r>
              <a:rPr lang="ru-RU" sz="1600" dirty="0">
                <a:solidFill>
                  <a:srgbClr val="000000"/>
                </a:solidFill>
              </a:rPr>
              <a:t>Функция </a:t>
            </a:r>
            <a:r>
              <a:rPr lang="ru-RU" sz="1600" dirty="0" err="1">
                <a:solidFill>
                  <a:srgbClr val="000000"/>
                </a:solidFill>
              </a:rPr>
              <a:t>Auto</a:t>
            </a:r>
            <a:r>
              <a:rPr lang="ru-RU" sz="1600" dirty="0">
                <a:solidFill>
                  <a:srgbClr val="000000"/>
                </a:solidFill>
              </a:rPr>
              <a:t>-MDIX включена по умолчанию на коммутаторах с операционной системой </a:t>
            </a:r>
            <a:r>
              <a:rPr lang="ru-RU" sz="1600" dirty="0" err="1">
                <a:solidFill>
                  <a:srgbClr val="000000"/>
                </a:solidFill>
              </a:rPr>
              <a:t>Cisco</a:t>
            </a:r>
            <a:r>
              <a:rPr lang="ru-RU" sz="1600" dirty="0">
                <a:solidFill>
                  <a:srgbClr val="000000"/>
                </a:solidFill>
              </a:rPr>
              <a:t> IOS 12.2 (18) SE или более поздней версии. Однако эта функция может быть отключена. По этой причине всегда следует использовать правильный тип кабеля и не полагаться на функцию автоматического MDIX. </a:t>
            </a:r>
          </a:p>
          <a:p>
            <a:pPr marL="285750" indent="-285750" algn="l" rtl="0">
              <a:buFont typeface="Arial" panose="020B0604020202020204" pitchFamily="34" charset="0"/>
              <a:buChar char="•"/>
            </a:pPr>
            <a:r>
              <a:rPr lang="ru-RU" sz="1600" dirty="0">
                <a:solidFill>
                  <a:srgbClr val="000000"/>
                </a:solidFill>
              </a:rPr>
              <a:t>Функция </a:t>
            </a:r>
            <a:r>
              <a:rPr lang="ru-RU" sz="1600" dirty="0" err="1">
                <a:solidFill>
                  <a:srgbClr val="000000"/>
                </a:solidFill>
              </a:rPr>
              <a:t>Auto</a:t>
            </a:r>
            <a:r>
              <a:rPr lang="ru-RU" sz="1600" dirty="0">
                <a:solidFill>
                  <a:srgbClr val="000000"/>
                </a:solidFill>
              </a:rPr>
              <a:t>-MDIX может быть повторно включена с помощью команды конфигурации интерфейса </a:t>
            </a:r>
            <a:r>
              <a:rPr lang="ru-RU" sz="1600" b="1" dirty="0" err="1">
                <a:solidFill>
                  <a:srgbClr val="000000"/>
                </a:solidFill>
              </a:rPr>
              <a:t>mdix</a:t>
            </a:r>
            <a:r>
              <a:rPr lang="ru-RU" sz="1600" b="1" dirty="0">
                <a:solidFill>
                  <a:srgbClr val="000000"/>
                </a:solidFill>
              </a:rPr>
              <a:t> </a:t>
            </a:r>
            <a:r>
              <a:rPr lang="ru-RU" sz="1600" b="1" dirty="0" err="1">
                <a:solidFill>
                  <a:srgbClr val="000000"/>
                </a:solidFill>
              </a:rPr>
              <a:t>auto</a:t>
            </a:r>
            <a:endParaRPr lang="ru-RU" sz="1600" b="1"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ru-RU">
                <a:solidFill>
                  <a:schemeClr val="accent5">
                    <a:lumMod val="40000"/>
                    <a:lumOff val="60000"/>
                  </a:schemeClr>
                </a:solidFill>
              </a:rPr>
              <a:t>7.5 Практика и контрольная работа модуля</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ru-RU" sz="1600">
                <a:latin typeface="Arial" charset="0"/>
              </a:rPr>
              <a:t>Практика и контрольная работа модуля </a:t>
            </a:r>
            <a:r>
              <a:rPr lang="en-US" dirty="0">
                <a:latin typeface="Arial" charset="0"/>
              </a:rPr>
              <a:t/>
            </a:r>
            <a:br>
              <a:rPr lang="en-US" dirty="0">
                <a:latin typeface="Arial" charset="0"/>
              </a:rPr>
            </a:br>
            <a:r>
              <a:rPr lang="ru-RU">
                <a:latin typeface="Arial" charset="0"/>
              </a:rPr>
              <a:t>Что я изучил в этом модуле?</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ru-RU" sz="1600" dirty="0" err="1"/>
              <a:t>Ethernet</a:t>
            </a:r>
            <a:r>
              <a:rPr lang="ru-RU" sz="1600" dirty="0"/>
              <a:t> функционирует на канальном и физическом уровнях. Стандарты </a:t>
            </a:r>
            <a:r>
              <a:rPr lang="ru-RU" sz="1600" dirty="0" err="1"/>
              <a:t>Ethernet</a:t>
            </a:r>
            <a:r>
              <a:rPr lang="ru-RU" sz="1600" dirty="0"/>
              <a:t> регламентируют как протоколы уровня 2, так и технологии уровня 1. </a:t>
            </a:r>
          </a:p>
          <a:p>
            <a:pPr rtl="0">
              <a:spcBef>
                <a:spcPts val="0"/>
              </a:spcBef>
              <a:spcAft>
                <a:spcPts val="0"/>
              </a:spcAft>
              <a:buFont typeface="Arial" panose="020B0604020202020204" pitchFamily="34" charset="0"/>
              <a:buChar char="•"/>
            </a:pPr>
            <a:r>
              <a:rPr lang="ru-RU" sz="1600" dirty="0" err="1"/>
              <a:t>Ethernet</a:t>
            </a:r>
            <a:r>
              <a:rPr lang="ru-RU" sz="1600" dirty="0"/>
              <a:t> использует подуровни LLC и MAC канального уровня для работы. </a:t>
            </a:r>
          </a:p>
          <a:p>
            <a:pPr rtl="0">
              <a:spcBef>
                <a:spcPts val="0"/>
              </a:spcBef>
              <a:spcAft>
                <a:spcPts val="0"/>
              </a:spcAft>
              <a:buFont typeface="Arial" panose="020B0604020202020204" pitchFamily="34" charset="0"/>
              <a:buChar char="•"/>
            </a:pPr>
            <a:r>
              <a:rPr lang="ru-RU" sz="1600" dirty="0"/>
              <a:t>Поля кадра </a:t>
            </a:r>
            <a:r>
              <a:rPr lang="ru-RU" sz="1600" dirty="0" err="1"/>
              <a:t>Ethernet</a:t>
            </a:r>
            <a:r>
              <a:rPr lang="ru-RU" sz="1600" dirty="0"/>
              <a:t>: преамбула и начальный разделитель кадра, MAC-адрес назначения, MAC-адрес источника, </a:t>
            </a:r>
            <a:r>
              <a:rPr lang="ru-RU" sz="1600" dirty="0" err="1"/>
              <a:t>EtherType</a:t>
            </a:r>
            <a:r>
              <a:rPr lang="ru-RU" sz="1600" dirty="0"/>
              <a:t>, данные и FCS.</a:t>
            </a:r>
          </a:p>
          <a:p>
            <a:pPr rtl="0">
              <a:spcBef>
                <a:spcPts val="0"/>
              </a:spcBef>
              <a:spcAft>
                <a:spcPts val="0"/>
              </a:spcAft>
              <a:buFont typeface="Arial" panose="020B0604020202020204" pitchFamily="34" charset="0"/>
              <a:buChar char="•"/>
            </a:pPr>
            <a:r>
              <a:rPr lang="ru-RU" sz="1600" dirty="0"/>
              <a:t>MAC-адресация предоставляет метод идентификации устройств на более низком уровне модели OSI. </a:t>
            </a:r>
          </a:p>
          <a:p>
            <a:pPr rtl="0">
              <a:spcBef>
                <a:spcPts val="0"/>
              </a:spcBef>
              <a:spcAft>
                <a:spcPts val="0"/>
              </a:spcAft>
              <a:buFont typeface="Arial" panose="020B0604020202020204" pitchFamily="34" charset="0"/>
              <a:buChar char="•"/>
            </a:pPr>
            <a:r>
              <a:rPr lang="ru-RU" sz="1600" dirty="0"/>
              <a:t>MAC-адрес </a:t>
            </a:r>
            <a:r>
              <a:rPr lang="ru-RU" sz="1600" dirty="0" err="1"/>
              <a:t>Ethernet</a:t>
            </a:r>
            <a:r>
              <a:rPr lang="ru-RU" sz="1600" dirty="0"/>
              <a:t> — это 48-битный адрес, выраженный с использованием 12 шестнадцатеричных цифр. </a:t>
            </a:r>
          </a:p>
          <a:p>
            <a:pPr rtl="0">
              <a:spcBef>
                <a:spcPts val="0"/>
              </a:spcBef>
              <a:spcAft>
                <a:spcPts val="0"/>
              </a:spcAft>
              <a:buFont typeface="Arial" panose="020B0604020202020204" pitchFamily="34" charset="0"/>
              <a:buChar char="•"/>
            </a:pPr>
            <a:r>
              <a:rPr lang="ru-RU" sz="1600" dirty="0"/>
              <a:t>Когда устройство пересылает сообщение в сеть </a:t>
            </a:r>
            <a:r>
              <a:rPr lang="ru-RU" sz="1600" dirty="0" err="1"/>
              <a:t>Ethernet</a:t>
            </a:r>
            <a:r>
              <a:rPr lang="ru-RU" sz="1600" dirty="0"/>
              <a:t>, заголовок </a:t>
            </a:r>
            <a:r>
              <a:rPr lang="ru-RU" sz="1600" dirty="0" err="1"/>
              <a:t>Ethernet</a:t>
            </a:r>
            <a:r>
              <a:rPr lang="ru-RU" sz="1600" dirty="0"/>
              <a:t> включает MAC-адреса источника и назначения. В сети </a:t>
            </a:r>
            <a:r>
              <a:rPr lang="ru-RU" sz="1600" dirty="0" err="1"/>
              <a:t>Ethernet</a:t>
            </a:r>
            <a:r>
              <a:rPr lang="ru-RU" sz="1600" dirty="0"/>
              <a:t> для одноадресной, многоадресной и широковещательной рассылки уровня 2 используются разные MAC-адреса.</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ru-RU" sz="1600">
                <a:latin typeface="Arial" charset="0"/>
              </a:rPr>
              <a:t>Практика и контрольная работа модуля </a:t>
            </a:r>
            <a:r>
              <a:rPr lang="en-US" dirty="0">
                <a:latin typeface="Arial" charset="0"/>
              </a:rPr>
              <a:t/>
            </a:r>
            <a:br>
              <a:rPr lang="en-US" dirty="0">
                <a:latin typeface="Arial" charset="0"/>
              </a:rPr>
            </a:br>
            <a:r>
              <a:rPr lang="ru-RU">
                <a:latin typeface="Arial" charset="0"/>
              </a:rPr>
              <a:t> Что я изучил в этом модуле? (продолжение)</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ru-RU" sz="1600"/>
              <a:t>Ethernet-коммутатор уровня 2 пересылает пакеты только на основе MAC-адресов Ethernet уровня 2. </a:t>
            </a:r>
          </a:p>
          <a:p>
            <a:pPr rtl="0">
              <a:spcBef>
                <a:spcPts val="0"/>
              </a:spcBef>
              <a:spcAft>
                <a:spcPts val="0"/>
              </a:spcAft>
              <a:buFont typeface="Arial" panose="020B0604020202020204" pitchFamily="34" charset="0"/>
              <a:buChar char="•"/>
            </a:pPr>
            <a:r>
              <a:rPr lang="ru-RU" sz="1600"/>
              <a:t>Коммутатор создает таблицу MAC-адресов динамически, проверяя MAC-адрес источника в кадрах, принимаемых портом. </a:t>
            </a:r>
          </a:p>
          <a:p>
            <a:pPr rtl="0">
              <a:spcBef>
                <a:spcPts val="0"/>
              </a:spcBef>
              <a:spcAft>
                <a:spcPts val="0"/>
              </a:spcAft>
              <a:buFont typeface="Arial" panose="020B0604020202020204" pitchFamily="34" charset="0"/>
              <a:buChar char="•"/>
            </a:pPr>
            <a:r>
              <a:rPr lang="ru-RU" sz="1600"/>
              <a:t>Он пересылает кадры на основе совпадения между MAC-адресом назначения в кадре и записью в таблице MAC-адресов. </a:t>
            </a:r>
          </a:p>
          <a:p>
            <a:pPr rtl="0">
              <a:spcBef>
                <a:spcPts val="0"/>
              </a:spcBef>
              <a:spcAft>
                <a:spcPts val="0"/>
              </a:spcAft>
              <a:buFont typeface="Arial" panose="020B0604020202020204" pitchFamily="34" charset="0"/>
              <a:buChar char="•"/>
            </a:pPr>
            <a:r>
              <a:rPr lang="ru-RU" sz="1600"/>
              <a:t>Коммутаторы используют один из следующих методов пересылки для переключения данных между сетевыми портами: коммутация с сохранением и пересылкой или сквозная коммутация. Сквозная коммутация бывает двух типов: быстрая пересылка и коммутация с исключением фрагментов. </a:t>
            </a:r>
          </a:p>
          <a:p>
            <a:pPr rtl="0">
              <a:spcBef>
                <a:spcPts val="0"/>
              </a:spcBef>
              <a:spcAft>
                <a:spcPts val="0"/>
              </a:spcAft>
              <a:buFont typeface="Arial" panose="020B0604020202020204" pitchFamily="34" charset="0"/>
              <a:buChar char="•"/>
            </a:pPr>
            <a:r>
              <a:rPr lang="ru-RU" sz="1600"/>
              <a:t>Два метода буферизации памяти - память на основе портов и общая память. </a:t>
            </a:r>
          </a:p>
          <a:p>
            <a:pPr rtl="0">
              <a:spcBef>
                <a:spcPts val="0"/>
              </a:spcBef>
              <a:spcAft>
                <a:spcPts val="0"/>
              </a:spcAft>
              <a:buFont typeface="Arial" panose="020B0604020202020204" pitchFamily="34" charset="0"/>
              <a:buChar char="•"/>
            </a:pPr>
            <a:r>
              <a:rPr lang="ru-RU" sz="1600"/>
              <a:t>Для обмена данными в сетях Ethernet используются два типа настроек дуплексного режима: полудуплексный и полнодуплексный. </a:t>
            </a:r>
          </a:p>
        </p:txBody>
      </p:sp>
    </p:spTree>
    <p:custDataLst>
      <p:tags r:id="rId1"/>
    </p:custDataLst>
    <p:extLst>
      <p:ext uri="{BB962C8B-B14F-4D97-AF65-F5344CB8AC3E}">
        <p14:creationId xmlns:p14="http://schemas.microsoft.com/office/powerpoint/2010/main" val="168620875"/>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r>
              <a:rPr lang="ru-RU" sz="1600" dirty="0">
                <a:latin typeface="Arial" charset="0"/>
              </a:rPr>
              <a:t>Модуль 7: Коммутация </a:t>
            </a:r>
            <a:r>
              <a:rPr lang="en-US" sz="1600" dirty="0">
                <a:latin typeface="Arial" charset="0"/>
              </a:rPr>
              <a:t>Ethernet</a:t>
            </a:r>
            <a:r>
              <a:rPr lang="en-US" dirty="0">
                <a:latin typeface="Arial" charset="0"/>
              </a:rPr>
              <a:t/>
            </a:r>
            <a:br>
              <a:rPr lang="en-US" dirty="0">
                <a:latin typeface="Arial" charset="0"/>
              </a:rPr>
            </a:br>
            <a:r>
              <a:rPr lang="ru-RU" dirty="0">
                <a:latin typeface="Arial" charset="0"/>
              </a:rPr>
              <a:t>Новые термины и команды</a:t>
            </a:r>
          </a:p>
        </p:txBody>
      </p:sp>
      <p:sp>
        <p:nvSpPr>
          <p:cNvPr id="2" name="Content Placeholder 1">
            <a:extLst>
              <a:ext uri="{FF2B5EF4-FFF2-40B4-BE49-F238E27FC236}">
                <a16:creationId xmlns:a16="http://schemas.microsoft.com/office/drawing/2014/main" id="{C3353614-7F17-DC4C-A95A-616BC6DF8431}"/>
              </a:ext>
            </a:extLst>
          </p:cNvPr>
          <p:cNvSpPr>
            <a:spLocks noGrp="1"/>
          </p:cNvSpPr>
          <p:nvPr>
            <p:ph idx="1"/>
          </p:nvPr>
        </p:nvSpPr>
        <p:spPr/>
        <p:txBody>
          <a:bodyPr/>
          <a:lstStyle/>
          <a:p>
            <a:pPr rtl="0">
              <a:buFont typeface="Arial" panose="020B0604020202020204" pitchFamily="34" charset="0"/>
              <a:buChar char="•"/>
            </a:pPr>
            <a:r>
              <a:rPr lang="ru-RU" sz="1600"/>
              <a:t>Store-and-Forward Switching</a:t>
            </a:r>
          </a:p>
          <a:p>
            <a:pPr rtl="0">
              <a:buFont typeface="Arial" panose="020B0604020202020204" pitchFamily="34" charset="0"/>
              <a:buChar char="•"/>
            </a:pPr>
            <a:r>
              <a:rPr lang="ru-RU" sz="1600"/>
              <a:t>Cut-through Switching</a:t>
            </a:r>
          </a:p>
          <a:p>
            <a:pPr rtl="0">
              <a:buFont typeface="Arial" panose="020B0604020202020204" pitchFamily="34" charset="0"/>
              <a:buChar char="•"/>
            </a:pPr>
            <a:r>
              <a:rPr lang="ru-RU" sz="1600"/>
              <a:t>Fast-Forward Switching</a:t>
            </a:r>
          </a:p>
          <a:p>
            <a:pPr rtl="0">
              <a:buFont typeface="Arial" panose="020B0604020202020204" pitchFamily="34" charset="0"/>
              <a:buChar char="•"/>
            </a:pPr>
            <a:r>
              <a:rPr lang="ru-RU" sz="1600"/>
              <a:t>Fragment-free Switching</a:t>
            </a:r>
          </a:p>
          <a:p>
            <a:pPr rtl="0">
              <a:buFont typeface="Arial" panose="020B0604020202020204" pitchFamily="34" charset="0"/>
              <a:buChar char="•"/>
            </a:pPr>
            <a:r>
              <a:rPr lang="ru-RU" sz="1600"/>
              <a:t>OUI (Organizationally Unique Identifier)</a:t>
            </a:r>
          </a:p>
          <a:p>
            <a:pPr rtl="0">
              <a:buFont typeface="Arial" panose="020B0604020202020204" pitchFamily="34" charset="0"/>
              <a:buChar char="•"/>
            </a:pPr>
            <a:r>
              <a:rPr lang="ru-RU" sz="1600"/>
              <a:t>ARP (Address Resolution Protocol)</a:t>
            </a:r>
          </a:p>
          <a:p>
            <a:pPr rtl="0">
              <a:buFont typeface="Arial" panose="020B0604020202020204" pitchFamily="34" charset="0"/>
              <a:buChar char="•"/>
            </a:pPr>
            <a:r>
              <a:rPr lang="ru-RU" sz="1600"/>
              <a:t>ND (Neighbor Discovery)</a:t>
            </a:r>
          </a:p>
          <a:p>
            <a:pPr rtl="0">
              <a:buFont typeface="Arial" panose="020B0604020202020204" pitchFamily="34" charset="0"/>
              <a:buChar char="•"/>
            </a:pPr>
            <a:r>
              <a:rPr lang="ru-RU" sz="1600"/>
              <a:t>Port-based memory</a:t>
            </a:r>
          </a:p>
          <a:p>
            <a:pPr rtl="0">
              <a:buFont typeface="Arial" panose="020B0604020202020204" pitchFamily="34" charset="0"/>
              <a:buChar char="•"/>
            </a:pPr>
            <a:r>
              <a:rPr lang="ru-RU" sz="1600"/>
              <a:t>Shared memory</a:t>
            </a:r>
          </a:p>
          <a:p>
            <a:pPr rtl="0">
              <a:buFont typeface="Arial" panose="020B0604020202020204" pitchFamily="34" charset="0"/>
              <a:buChar char="•"/>
            </a:pPr>
            <a:r>
              <a:rPr lang="ru-RU" sz="1600"/>
              <a:t>Auto-MDIX</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r>
              <a:rPr lang="ru-RU" dirty="0"/>
              <a:t>«Проверьте свое понимание темы»</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ru-RU" sz="1400" dirty="0"/>
              <a:t>Упражнения «Проверьте свое понимание темы» предназначены для того, чтобы ученики могли быстро определить, поняли ли они содержание темы и могут ли они переходить к следующей, или им нужно вернуться и пересмотреть текущую тему.</a:t>
            </a:r>
          </a:p>
          <a:p>
            <a:pPr>
              <a:spcBef>
                <a:spcPct val="30000"/>
              </a:spcBef>
              <a:buFont typeface="Arial" panose="020B0604020202020204" pitchFamily="34" charset="0"/>
              <a:buChar char="•"/>
            </a:pPr>
            <a:r>
              <a:rPr lang="ru-RU" sz="1400" dirty="0"/>
              <a:t>Упражнения «Проверьте свое понимание темы» </a:t>
            </a:r>
            <a:r>
              <a:rPr lang="ru-RU" sz="1400" b="1" i="1" dirty="0"/>
              <a:t>не влияют </a:t>
            </a:r>
            <a:r>
              <a:rPr lang="ru-RU" sz="1400" dirty="0"/>
              <a:t>на оценки учащихся.</a:t>
            </a:r>
          </a:p>
          <a:p>
            <a:pPr>
              <a:spcBef>
                <a:spcPct val="30000"/>
              </a:spcBef>
              <a:buFont typeface="Arial" panose="020B0604020202020204" pitchFamily="34" charset="0"/>
              <a:buChar char="•"/>
            </a:pPr>
            <a:r>
              <a:rPr lang="ru-RU" sz="1400" dirty="0"/>
              <a:t>Для этих упражнений нет отдельных слайдов в презентации для инструкторов. Они перечислены в области заметок слайда перед их началом.</a:t>
            </a:r>
            <a:endParaRPr lang="en-US" dirty="0"/>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9039966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r>
              <a:rPr lang="ru-RU" dirty="0"/>
              <a:t>Модуль </a:t>
            </a:r>
            <a:r>
              <a:rPr lang="ru-RU" dirty="0" smtClean="0"/>
              <a:t>7: </a:t>
            </a:r>
            <a:r>
              <a:rPr lang="ru-RU" dirty="0"/>
              <a:t>Задания</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ru-RU" dirty="0"/>
              <a:t>Какие задания представлены в этом модуле?</a:t>
            </a:r>
            <a:endParaRPr lang="en-US" dirty="0"/>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795185431"/>
              </p:ext>
            </p:extLst>
          </p:nvPr>
        </p:nvGraphicFramePr>
        <p:xfrm>
          <a:off x="455998" y="1082042"/>
          <a:ext cx="8527265" cy="3266934"/>
        </p:xfrm>
        <a:graphic>
          <a:graphicData uri="http://schemas.openxmlformats.org/drawingml/2006/table">
            <a:tbl>
              <a:tblPr firstRow="1" bandRow="1">
                <a:tableStyleId>{5C22544A-7EE6-4342-B048-85BDC9FD1C3A}</a:tableStyleId>
              </a:tblPr>
              <a:tblGrid>
                <a:gridCol w="1170621">
                  <a:extLst>
                    <a:ext uri="{9D8B030D-6E8A-4147-A177-3AD203B41FA5}">
                      <a16:colId xmlns:a16="http://schemas.microsoft.com/office/drawing/2014/main" val="20001"/>
                    </a:ext>
                  </a:extLst>
                </a:gridCol>
                <a:gridCol w="1924973">
                  <a:extLst>
                    <a:ext uri="{9D8B030D-6E8A-4147-A177-3AD203B41FA5}">
                      <a16:colId xmlns:a16="http://schemas.microsoft.com/office/drawing/2014/main" val="3156509146"/>
                    </a:ext>
                  </a:extLst>
                </a:gridCol>
                <a:gridCol w="4227746">
                  <a:extLst>
                    <a:ext uri="{9D8B030D-6E8A-4147-A177-3AD203B41FA5}">
                      <a16:colId xmlns:a16="http://schemas.microsoft.com/office/drawing/2014/main" val="20002"/>
                    </a:ext>
                  </a:extLst>
                </a:gridCol>
                <a:gridCol w="1203925">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ru-RU" sz="1200" dirty="0" smtClean="0"/>
                        <a:t>Страница </a:t>
                      </a:r>
                      <a:r>
                        <a:rPr lang="ru-RU" sz="1200" dirty="0"/>
                        <a: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200" dirty="0" smtClean="0"/>
                        <a:t>Тип</a:t>
                      </a:r>
                      <a:r>
                        <a:rPr lang="ru-RU" sz="1200" baseline="0" dirty="0" smtClean="0"/>
                        <a:t> </a:t>
                      </a:r>
                      <a:r>
                        <a:rPr lang="ru-RU" sz="1200" baseline="0" dirty="0" err="1" smtClean="0"/>
                        <a:t>тзадания</a:t>
                      </a:r>
                      <a:endParaRPr lang="ru-RU" sz="1200" dirty="0"/>
                    </a:p>
                  </a:txBody>
                  <a:tcPr marL="68580" marR="68580" marT="34290" marB="34290" anchor="ctr"/>
                </a:tc>
                <a:tc>
                  <a:txBody>
                    <a:bodyPr/>
                    <a:lstStyle/>
                    <a:p>
                      <a:pPr rtl="0"/>
                      <a:r>
                        <a:rPr lang="ru-RU" sz="1200" dirty="0" smtClean="0"/>
                        <a:t>Название</a:t>
                      </a:r>
                      <a:endParaRPr lang="ru-RU" sz="1200" dirty="0"/>
                    </a:p>
                  </a:txBody>
                  <a:tcPr marL="68580" marR="68580" marT="34290" marB="34290" anchor="ctr"/>
                </a:tc>
                <a:tc>
                  <a:txBody>
                    <a:bodyPr/>
                    <a:lstStyle/>
                    <a:p>
                      <a:pPr rtl="0"/>
                      <a:r>
                        <a:rPr lang="ru-RU" sz="1200" dirty="0" smtClean="0"/>
                        <a:t>Функционал</a:t>
                      </a:r>
                      <a:endParaRPr lang="ru-RU" sz="1200" dirty="0"/>
                    </a:p>
                  </a:txBody>
                  <a:tcPr marL="68580" marR="68580" marT="34290" marB="34290" anchor="ctr"/>
                </a:tc>
                <a:extLst>
                  <a:ext uri="{0D108BD9-81ED-4DB2-BD59-A6C34878D82A}">
                    <a16:rowId xmlns:a16="http://schemas.microsoft.com/office/drawing/2014/main" val="10000"/>
                  </a:ext>
                </a:extLst>
              </a:tr>
              <a:tr h="350784">
                <a:tc>
                  <a:txBody>
                    <a:bodyPr/>
                    <a:lstStyle/>
                    <a:p>
                      <a:pPr algn="ctr" rtl="0"/>
                      <a:r>
                        <a:rPr lang="ru-RU" sz="1100">
                          <a:solidFill>
                            <a:srgbClr val="000000"/>
                          </a:solidFill>
                        </a:rPr>
                        <a:t>7.1.5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Проверьте свое понимание темы</a:t>
                      </a:r>
                    </a:p>
                  </a:txBody>
                  <a:tcPr marL="68580" marR="68580" marT="34290" marB="34290" anchor="ctr"/>
                </a:tc>
                <a:tc>
                  <a:txBody>
                    <a:bodyPr/>
                    <a:lstStyle/>
                    <a:p>
                      <a:pPr rtl="0"/>
                      <a:r>
                        <a:rPr lang="ru-RU" sz="1100" dirty="0" smtClean="0">
                          <a:solidFill>
                            <a:srgbClr val="000000"/>
                          </a:solidFill>
                        </a:rPr>
                        <a:t>Коммутация </a:t>
                      </a:r>
                      <a:r>
                        <a:rPr lang="en-US" sz="1100" dirty="0" smtClean="0">
                          <a:solidFill>
                            <a:srgbClr val="000000"/>
                          </a:solidFill>
                        </a:rPr>
                        <a:t>Ethernet</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1"/>
                  </a:ext>
                </a:extLst>
              </a:tr>
              <a:tr h="350784">
                <a:tc>
                  <a:txBody>
                    <a:bodyPr/>
                    <a:lstStyle/>
                    <a:p>
                      <a:pPr algn="ctr" rtl="0"/>
                      <a:r>
                        <a:rPr lang="ru-RU" sz="1100">
                          <a:solidFill>
                            <a:srgbClr val="000000"/>
                          </a:solidFill>
                        </a:rPr>
                        <a:t>7.1.6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Лабораторная работа</a:t>
                      </a:r>
                      <a:endParaRPr lang="ru-RU" sz="1100" kern="1200" dirty="0">
                        <a:solidFill>
                          <a:srgbClr val="000000"/>
                        </a:solidFill>
                        <a:latin typeface="+mn-lt"/>
                        <a:ea typeface="+mn-ea"/>
                        <a:cs typeface="+mn-cs"/>
                      </a:endParaRPr>
                    </a:p>
                  </a:txBody>
                  <a:tcPr marL="68580" marR="68580" marT="34290" marB="34290" anchor="ctr"/>
                </a:tc>
                <a:tc>
                  <a:txBody>
                    <a:bodyPr/>
                    <a:lstStyle/>
                    <a:p>
                      <a:pPr rtl="0"/>
                      <a:r>
                        <a:rPr lang="ru-RU" sz="1100" dirty="0" smtClean="0">
                          <a:solidFill>
                            <a:srgbClr val="000000"/>
                          </a:solidFill>
                        </a:rPr>
                        <a:t>Анализ кадров </a:t>
                      </a:r>
                      <a:r>
                        <a:rPr lang="ru-RU" sz="1100" dirty="0" err="1" smtClean="0">
                          <a:solidFill>
                            <a:srgbClr val="000000"/>
                          </a:solidFill>
                        </a:rPr>
                        <a:t>Ethernet</a:t>
                      </a:r>
                      <a:r>
                        <a:rPr lang="ru-RU" sz="1100" dirty="0" smtClean="0">
                          <a:solidFill>
                            <a:srgbClr val="000000"/>
                          </a:solidFill>
                        </a:rPr>
                        <a:t> с помощью программы </a:t>
                      </a:r>
                      <a:r>
                        <a:rPr lang="ru-RU" sz="1100" dirty="0" err="1" smtClean="0">
                          <a:solidFill>
                            <a:srgbClr val="000000"/>
                          </a:solidFill>
                        </a:rPr>
                        <a:t>Wireshark</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6"/>
                  </a:ext>
                </a:extLst>
              </a:tr>
              <a:tr h="350784">
                <a:tc>
                  <a:txBody>
                    <a:bodyPr/>
                    <a:lstStyle/>
                    <a:p>
                      <a:pPr algn="ctr" rtl="0"/>
                      <a:r>
                        <a:rPr lang="ru-RU" sz="1100">
                          <a:solidFill>
                            <a:srgbClr val="000000"/>
                          </a:solidFill>
                        </a:rPr>
                        <a:t>7.2.7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Лабораторная работа</a:t>
                      </a:r>
                      <a:endParaRPr lang="ru-RU" sz="1100" kern="1200" dirty="0">
                        <a:solidFill>
                          <a:srgbClr val="000000"/>
                        </a:solidFill>
                        <a:latin typeface="+mn-lt"/>
                        <a:ea typeface="+mn-ea"/>
                        <a:cs typeface="+mn-cs"/>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Просмотр </a:t>
                      </a:r>
                      <a:r>
                        <a:rPr lang="en-US" sz="1100" dirty="0" smtClean="0">
                          <a:solidFill>
                            <a:srgbClr val="000000"/>
                          </a:solidFill>
                        </a:rPr>
                        <a:t>MAC-</a:t>
                      </a:r>
                      <a:r>
                        <a:rPr lang="ru-RU" sz="1100" dirty="0" smtClean="0">
                          <a:solidFill>
                            <a:srgbClr val="000000"/>
                          </a:solidFill>
                        </a:rPr>
                        <a:t>адресов сетевых устройств</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8"/>
                  </a:ext>
                </a:extLst>
              </a:tr>
              <a:tr h="350784">
                <a:tc>
                  <a:txBody>
                    <a:bodyPr/>
                    <a:lstStyle/>
                    <a:p>
                      <a:pPr algn="ctr" rtl="0"/>
                      <a:r>
                        <a:rPr lang="ru-RU" sz="1100">
                          <a:solidFill>
                            <a:srgbClr val="000000"/>
                          </a:solidFill>
                        </a:rPr>
                        <a:t>7.3.4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Видео</a:t>
                      </a:r>
                      <a:endParaRPr lang="ru-RU" sz="1100" kern="1200" dirty="0">
                        <a:solidFill>
                          <a:srgbClr val="000000"/>
                        </a:solidFill>
                        <a:latin typeface="+mn-lt"/>
                        <a:ea typeface="+mn-ea"/>
                        <a:cs typeface="+mn-cs"/>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Таблицы MAC-адресов на подключенных друг к другу коммутаторах</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2582900979"/>
                  </a:ext>
                </a:extLst>
              </a:tr>
              <a:tr h="350784">
                <a:tc>
                  <a:txBody>
                    <a:bodyPr/>
                    <a:lstStyle/>
                    <a:p>
                      <a:pPr algn="ctr" rtl="0"/>
                      <a:r>
                        <a:rPr lang="ru-RU" sz="1100">
                          <a:solidFill>
                            <a:srgbClr val="000000"/>
                          </a:solidFill>
                        </a:rPr>
                        <a:t>7.3.5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Видео</a:t>
                      </a:r>
                      <a:endParaRPr lang="ru-RU" sz="1100" kern="1200" dirty="0">
                        <a:solidFill>
                          <a:srgbClr val="000000"/>
                        </a:solidFill>
                        <a:latin typeface="+mn-lt"/>
                        <a:ea typeface="+mn-ea"/>
                        <a:cs typeface="+mn-cs"/>
                      </a:endParaRPr>
                    </a:p>
                  </a:txBody>
                  <a:tcPr marL="68580" marR="68580" marT="34290" marB="34290" anchor="ctr"/>
                </a:tc>
                <a:tc>
                  <a:txBody>
                    <a:bodyPr/>
                    <a:lstStyle/>
                    <a:p>
                      <a:r>
                        <a:rPr lang="ru-RU" sz="1100" kern="1200" dirty="0" smtClean="0">
                          <a:solidFill>
                            <a:srgbClr val="000000"/>
                          </a:solidFill>
                          <a:latin typeface="+mn-lt"/>
                          <a:ea typeface="+mn-ea"/>
                          <a:cs typeface="+mn-cs"/>
                        </a:rPr>
                        <a:t>Отправка кадра на шлюз по умолчанию</a:t>
                      </a:r>
                      <a:endParaRPr lang="ru-RU" sz="1100" kern="1200" dirty="0">
                        <a:solidFill>
                          <a:srgbClr val="000000"/>
                        </a:solidFill>
                        <a:latin typeface="+mn-lt"/>
                        <a:ea typeface="+mn-ea"/>
                        <a:cs typeface="+mn-cs"/>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522544737"/>
                  </a:ext>
                </a:extLst>
              </a:tr>
              <a:tr h="350784">
                <a:tc>
                  <a:txBody>
                    <a:bodyPr/>
                    <a:lstStyle/>
                    <a:p>
                      <a:pPr algn="ctr" rtl="0"/>
                      <a:r>
                        <a:rPr lang="ru-RU" sz="1100">
                          <a:solidFill>
                            <a:srgbClr val="000000"/>
                          </a:solidFill>
                        </a:rPr>
                        <a:t>7.3.6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Упражнение</a:t>
                      </a:r>
                      <a:endParaRPr lang="ru-RU" sz="1100" kern="1200" dirty="0">
                        <a:solidFill>
                          <a:srgbClr val="000000"/>
                        </a:solidFill>
                        <a:latin typeface="+mn-lt"/>
                        <a:ea typeface="+mn-ea"/>
                        <a:cs typeface="+mn-cs"/>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Коммутация в действии!</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001172460"/>
                  </a:ext>
                </a:extLst>
              </a:tr>
              <a:tr h="350784">
                <a:tc>
                  <a:txBody>
                    <a:bodyPr/>
                    <a:lstStyle/>
                    <a:p>
                      <a:pPr algn="ctr" rtl="0"/>
                      <a:r>
                        <a:rPr lang="ru-RU" sz="1100">
                          <a:solidFill>
                            <a:srgbClr val="000000"/>
                          </a:solidFill>
                        </a:rPr>
                        <a:t>7.3.7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Лабораторная работа</a:t>
                      </a:r>
                      <a:endParaRPr lang="ru-RU" sz="1100" kern="1200" dirty="0">
                        <a:solidFill>
                          <a:srgbClr val="000000"/>
                        </a:solidFill>
                        <a:latin typeface="+mn-lt"/>
                        <a:ea typeface="+mn-ea"/>
                        <a:cs typeface="+mn-cs"/>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Просмотр таблицы </a:t>
                      </a:r>
                      <a:r>
                        <a:rPr lang="en-US" sz="1100" dirty="0" smtClean="0">
                          <a:solidFill>
                            <a:srgbClr val="000000"/>
                          </a:solidFill>
                        </a:rPr>
                        <a:t>MAC-</a:t>
                      </a:r>
                      <a:r>
                        <a:rPr lang="ru-RU" sz="1100" dirty="0" smtClean="0">
                          <a:solidFill>
                            <a:srgbClr val="000000"/>
                          </a:solidFill>
                        </a:rPr>
                        <a:t>адресов коммутатора</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22206681"/>
                  </a:ext>
                </a:extLst>
              </a:tr>
              <a:tr h="350784">
                <a:tc>
                  <a:txBody>
                    <a:bodyPr/>
                    <a:lstStyle/>
                    <a:p>
                      <a:pPr algn="ctr" rtl="0"/>
                      <a:r>
                        <a:rPr lang="ru-RU" sz="1100">
                          <a:solidFill>
                            <a:srgbClr val="000000"/>
                          </a:solidFill>
                        </a:rPr>
                        <a:t>7.4.6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Проверьте свое понимание темы</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Скорость и способы пересылки на коммутаторах</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Модуль </a:t>
            </a:r>
            <a:r>
              <a:rPr lang="ru-RU" dirty="0" smtClean="0"/>
              <a:t>7: </a:t>
            </a:r>
            <a:r>
              <a:rPr lang="ru-RU" dirty="0"/>
              <a:t>Рекомендации</a:t>
            </a:r>
          </a:p>
        </p:txBody>
      </p:sp>
      <p:sp>
        <p:nvSpPr>
          <p:cNvPr id="11266" name="Rectangle 34"/>
          <p:cNvSpPr>
            <a:spLocks noGrp="1" noChangeArrowheads="1"/>
          </p:cNvSpPr>
          <p:nvPr>
            <p:ph idx="1"/>
          </p:nvPr>
        </p:nvSpPr>
        <p:spPr>
          <a:xfrm>
            <a:off x="145356" y="684644"/>
            <a:ext cx="8998643" cy="4155319"/>
          </a:xfrm>
        </p:spPr>
        <p:txBody>
          <a:bodyPr/>
          <a:lstStyle/>
          <a:p>
            <a:pPr marL="0" indent="0">
              <a:lnSpc>
                <a:spcPct val="85000"/>
              </a:lnSpc>
              <a:spcBef>
                <a:spcPct val="30000"/>
              </a:spcBef>
              <a:buNone/>
            </a:pPr>
            <a:r>
              <a:rPr lang="ru-RU" sz="1600" dirty="0"/>
              <a:t>Перед обучением по модулю </a:t>
            </a:r>
            <a:r>
              <a:rPr lang="ru-RU" sz="1600" dirty="0" smtClean="0"/>
              <a:t>7 </a:t>
            </a:r>
            <a:r>
              <a:rPr lang="ru-RU" sz="1600" dirty="0"/>
              <a:t>инструктор должен:</a:t>
            </a:r>
          </a:p>
          <a:p>
            <a:pPr>
              <a:lnSpc>
                <a:spcPct val="85000"/>
              </a:lnSpc>
              <a:spcBef>
                <a:spcPct val="30000"/>
              </a:spcBef>
              <a:buFont typeface="Arial" panose="020B0604020202020204" pitchFamily="34" charset="0"/>
              <a:buChar char="•"/>
            </a:pPr>
            <a:r>
              <a:rPr lang="ru-RU" sz="1600" dirty="0"/>
              <a:t>Просмотреть задания и лабораторные работы для этого модуля.</a:t>
            </a:r>
          </a:p>
          <a:p>
            <a:pPr>
              <a:lnSpc>
                <a:spcPct val="85000"/>
              </a:lnSpc>
              <a:spcBef>
                <a:spcPct val="30000"/>
              </a:spcBef>
              <a:buFont typeface="Arial" panose="020B0604020202020204" pitchFamily="34" charset="0"/>
              <a:buChar char="•"/>
            </a:pPr>
            <a:r>
              <a:rPr lang="ru-RU" sz="1600" dirty="0"/>
              <a:t>Постараться включить как можно больше вопросов, чтобы привлечь внимание учащихся во время презентации в классе.</a:t>
            </a:r>
          </a:p>
          <a:p>
            <a:pPr>
              <a:lnSpc>
                <a:spcPct val="85000"/>
              </a:lnSpc>
              <a:spcBef>
                <a:spcPct val="30000"/>
              </a:spcBef>
              <a:buFont typeface="Arial" panose="020B0604020202020204" pitchFamily="34" charset="0"/>
              <a:buChar char="•"/>
            </a:pPr>
            <a:r>
              <a:rPr lang="ru-RU" sz="1600" dirty="0"/>
              <a:t>После этого модуля доступен экзамен по понятиям </a:t>
            </a:r>
            <a:r>
              <a:rPr lang="ru-RU" sz="1600" dirty="0" err="1"/>
              <a:t>Ethernet</a:t>
            </a:r>
            <a:r>
              <a:rPr lang="ru-RU" sz="1600" dirty="0"/>
              <a:t>, охватывающий модули </a:t>
            </a:r>
            <a:r>
              <a:rPr lang="ru-RU" sz="1600" dirty="0" smtClean="0"/>
              <a:t>4-7.</a:t>
            </a:r>
          </a:p>
          <a:p>
            <a:pPr marL="0" indent="0" rtl="0">
              <a:lnSpc>
                <a:spcPct val="85000"/>
              </a:lnSpc>
              <a:spcBef>
                <a:spcPct val="30000"/>
              </a:spcBef>
              <a:buNone/>
            </a:pPr>
            <a:r>
              <a:rPr lang="ru-RU" sz="1600" dirty="0" smtClean="0"/>
              <a:t>Тема 7.1</a:t>
            </a:r>
          </a:p>
          <a:p>
            <a:pPr lvl="1">
              <a:lnSpc>
                <a:spcPct val="85000"/>
              </a:lnSpc>
              <a:spcBef>
                <a:spcPct val="30000"/>
              </a:spcBef>
            </a:pPr>
            <a:r>
              <a:rPr lang="ru-RU" sz="1600" dirty="0"/>
              <a:t>Спросите студентов или проведите обсуждение в классе</a:t>
            </a:r>
          </a:p>
          <a:p>
            <a:pPr lvl="1">
              <a:lnSpc>
                <a:spcPct val="85000"/>
              </a:lnSpc>
              <a:spcBef>
                <a:spcPct val="30000"/>
              </a:spcBef>
            </a:pPr>
            <a:r>
              <a:rPr lang="ru-RU" sz="1600" dirty="0"/>
              <a:t>Как вы думаете, какой эффект будет, если в </a:t>
            </a:r>
            <a:r>
              <a:rPr lang="ru-RU" sz="1600" dirty="0" err="1"/>
              <a:t>Ethernet</a:t>
            </a:r>
            <a:r>
              <a:rPr lang="ru-RU" sz="1600" dirty="0"/>
              <a:t> не используется кадрирование??</a:t>
            </a:r>
          </a:p>
          <a:p>
            <a:pPr marL="0" indent="0" rtl="0">
              <a:lnSpc>
                <a:spcPct val="85000"/>
              </a:lnSpc>
              <a:spcBef>
                <a:spcPct val="30000"/>
              </a:spcBef>
              <a:buNone/>
            </a:pPr>
            <a:r>
              <a:rPr lang="ru-RU" sz="1600" dirty="0" smtClean="0"/>
              <a:t>Тема </a:t>
            </a:r>
            <a:r>
              <a:rPr lang="ru-RU" sz="1600" dirty="0"/>
              <a:t>7.2</a:t>
            </a:r>
          </a:p>
          <a:p>
            <a:pPr lvl="1">
              <a:lnSpc>
                <a:spcPct val="85000"/>
              </a:lnSpc>
              <a:spcBef>
                <a:spcPct val="30000"/>
              </a:spcBef>
            </a:pPr>
            <a:r>
              <a:rPr lang="ru-RU" sz="1600" dirty="0"/>
              <a:t>Спросите студентов или проведите обсуждение в классе</a:t>
            </a:r>
          </a:p>
          <a:p>
            <a:pPr lvl="1">
              <a:lnSpc>
                <a:spcPct val="85000"/>
              </a:lnSpc>
              <a:spcBef>
                <a:spcPct val="30000"/>
              </a:spcBef>
            </a:pPr>
            <a:r>
              <a:rPr lang="ru-RU" sz="1600" dirty="0"/>
              <a:t>Как режимы связи уровня 2 эмулируют общение людей в группах?</a:t>
            </a: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Модуль 7: </a:t>
            </a:r>
            <a:r>
              <a:rPr lang="ru-RU" dirty="0" smtClean="0"/>
              <a:t>Рекомендации (Продолжение)</a:t>
            </a:r>
            <a:endParaRPr lang="ru-RU" dirty="0"/>
          </a:p>
        </p:txBody>
      </p:sp>
      <p:sp>
        <p:nvSpPr>
          <p:cNvPr id="11266" name="Rectangle 34"/>
          <p:cNvSpPr>
            <a:spLocks noGrp="1" noChangeArrowheads="1"/>
          </p:cNvSpPr>
          <p:nvPr>
            <p:ph idx="1"/>
          </p:nvPr>
        </p:nvSpPr>
        <p:spPr>
          <a:xfrm>
            <a:off x="145357" y="684644"/>
            <a:ext cx="8853286" cy="4155319"/>
          </a:xfrm>
        </p:spPr>
        <p:txBody>
          <a:bodyPr/>
          <a:lstStyle/>
          <a:p>
            <a:pPr marL="0" indent="0" rtl="0" eaLnBrk="1" hangingPunct="1">
              <a:lnSpc>
                <a:spcPct val="85000"/>
              </a:lnSpc>
              <a:spcBef>
                <a:spcPct val="30000"/>
              </a:spcBef>
              <a:buNone/>
            </a:pPr>
            <a:r>
              <a:rPr lang="ru-RU" sz="1600" dirty="0" smtClean="0"/>
              <a:t>Тема </a:t>
            </a:r>
            <a:r>
              <a:rPr lang="ru-RU" sz="1600" dirty="0"/>
              <a:t>7.1</a:t>
            </a:r>
          </a:p>
          <a:p>
            <a:pPr lvl="1">
              <a:lnSpc>
                <a:spcPct val="85000"/>
              </a:lnSpc>
              <a:spcBef>
                <a:spcPct val="30000"/>
              </a:spcBef>
            </a:pPr>
            <a:r>
              <a:rPr lang="ru-RU" sz="1600" dirty="0"/>
              <a:t>Спросите студентов или проведите обсуждение в классе</a:t>
            </a:r>
          </a:p>
          <a:p>
            <a:pPr lvl="1">
              <a:lnSpc>
                <a:spcPct val="85000"/>
              </a:lnSpc>
              <a:spcBef>
                <a:spcPct val="30000"/>
              </a:spcBef>
            </a:pPr>
            <a:r>
              <a:rPr lang="ru-RU" sz="1600" dirty="0"/>
              <a:t>Как вы думаете, какой эффект будет, если в </a:t>
            </a:r>
            <a:r>
              <a:rPr lang="ru-RU" sz="1600" dirty="0" err="1"/>
              <a:t>Ethernet</a:t>
            </a:r>
            <a:r>
              <a:rPr lang="ru-RU" sz="1600" dirty="0"/>
              <a:t> не используется </a:t>
            </a:r>
            <a:r>
              <a:rPr lang="ru-RU" sz="1600" dirty="0" smtClean="0"/>
              <a:t>кадрирование?</a:t>
            </a:r>
            <a:endParaRPr lang="ru-RU" sz="1600" dirty="0"/>
          </a:p>
          <a:p>
            <a:pPr marL="0" indent="0">
              <a:lnSpc>
                <a:spcPct val="85000"/>
              </a:lnSpc>
              <a:spcBef>
                <a:spcPct val="30000"/>
              </a:spcBef>
              <a:buNone/>
            </a:pPr>
            <a:r>
              <a:rPr lang="ru-RU" sz="1600" dirty="0"/>
              <a:t>Тема </a:t>
            </a:r>
            <a:r>
              <a:rPr lang="ru-RU" sz="1600" dirty="0" smtClean="0"/>
              <a:t>7.2</a:t>
            </a:r>
            <a:endParaRPr lang="ru-RU" sz="1600" dirty="0"/>
          </a:p>
          <a:p>
            <a:pPr lvl="1">
              <a:lnSpc>
                <a:spcPct val="85000"/>
              </a:lnSpc>
              <a:spcBef>
                <a:spcPct val="30000"/>
              </a:spcBef>
            </a:pPr>
            <a:r>
              <a:rPr lang="ru-RU" sz="1600" dirty="0" smtClean="0"/>
              <a:t>Спросите </a:t>
            </a:r>
            <a:r>
              <a:rPr lang="ru-RU" sz="1600" dirty="0"/>
              <a:t>студентов или проведите обсуждение в классе</a:t>
            </a:r>
          </a:p>
          <a:p>
            <a:pPr lvl="1">
              <a:lnSpc>
                <a:spcPct val="85000"/>
              </a:lnSpc>
              <a:spcBef>
                <a:spcPct val="30000"/>
              </a:spcBef>
            </a:pPr>
            <a:r>
              <a:rPr lang="ru-RU" sz="1600" dirty="0"/>
              <a:t>Как режимы связи уровня 2 эмулируют общение людей в </a:t>
            </a:r>
            <a:r>
              <a:rPr lang="ru-RU" sz="1600" dirty="0" smtClean="0"/>
              <a:t>группах?</a:t>
            </a:r>
            <a:endParaRPr lang="ru-RU" sz="1600" dirty="0"/>
          </a:p>
          <a:p>
            <a:pPr marL="0" indent="0">
              <a:lnSpc>
                <a:spcPct val="85000"/>
              </a:lnSpc>
              <a:spcBef>
                <a:spcPct val="30000"/>
              </a:spcBef>
              <a:buNone/>
            </a:pPr>
            <a:r>
              <a:rPr lang="ru-RU" sz="1600" dirty="0"/>
              <a:t>Тема 7.3</a:t>
            </a:r>
          </a:p>
          <a:p>
            <a:pPr lvl="1">
              <a:lnSpc>
                <a:spcPct val="85000"/>
              </a:lnSpc>
              <a:spcBef>
                <a:spcPct val="30000"/>
              </a:spcBef>
            </a:pPr>
            <a:r>
              <a:rPr lang="ru-RU" sz="1600" dirty="0"/>
              <a:t>Спросите студентов или проведите обсуждение в классе</a:t>
            </a:r>
          </a:p>
          <a:p>
            <a:pPr lvl="1">
              <a:lnSpc>
                <a:spcPct val="85000"/>
              </a:lnSpc>
              <a:spcBef>
                <a:spcPct val="30000"/>
              </a:spcBef>
            </a:pPr>
            <a:r>
              <a:rPr lang="ru-RU" sz="1600" dirty="0"/>
              <a:t>Почему </a:t>
            </a:r>
            <a:r>
              <a:rPr lang="ru-RU" sz="1600" dirty="0" smtClean="0"/>
              <a:t>коммутаторы пересылают </a:t>
            </a:r>
            <a:r>
              <a:rPr lang="ru-RU" sz="1600" dirty="0"/>
              <a:t>кадры, адресованные неизвестным </a:t>
            </a:r>
            <a:r>
              <a:rPr lang="ru-RU" sz="1600" dirty="0" smtClean="0"/>
              <a:t>адресатам?</a:t>
            </a:r>
            <a:endParaRPr lang="ru-RU" sz="1600" dirty="0"/>
          </a:p>
          <a:p>
            <a:pPr marL="0" indent="0">
              <a:lnSpc>
                <a:spcPct val="85000"/>
              </a:lnSpc>
              <a:spcBef>
                <a:spcPct val="30000"/>
              </a:spcBef>
              <a:buNone/>
            </a:pPr>
            <a:r>
              <a:rPr lang="ru-RU" sz="1600" dirty="0"/>
              <a:t>Тема 7.4</a:t>
            </a:r>
          </a:p>
          <a:p>
            <a:pPr lvl="1">
              <a:lnSpc>
                <a:spcPct val="85000"/>
              </a:lnSpc>
              <a:spcBef>
                <a:spcPct val="30000"/>
              </a:spcBef>
            </a:pPr>
            <a:r>
              <a:rPr lang="ru-RU" sz="1600" dirty="0"/>
              <a:t>Спросите студентов или проведите обсуждение в классе</a:t>
            </a:r>
          </a:p>
          <a:p>
            <a:pPr lvl="1">
              <a:lnSpc>
                <a:spcPct val="85000"/>
              </a:lnSpc>
              <a:spcBef>
                <a:spcPct val="30000"/>
              </a:spcBef>
            </a:pPr>
            <a:r>
              <a:rPr lang="ru-RU" sz="1600" dirty="0" smtClean="0"/>
              <a:t>Что </a:t>
            </a:r>
            <a:r>
              <a:rPr lang="ru-RU" sz="1600" dirty="0"/>
              <a:t>указывает на дуплексное несоответствие в цепи?</a:t>
            </a: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pPr rtl="0"/>
            <a:r>
              <a:rPr lang="ru-RU">
                <a:solidFill>
                  <a:schemeClr val="accent5">
                    <a:lumMod val="40000"/>
                    <a:lumOff val="60000"/>
                  </a:schemeClr>
                </a:solidFill>
              </a:rPr>
              <a:t>Введение в сетевые технологии v7.0 (ITN)</a:t>
            </a:r>
          </a:p>
          <a:p>
            <a:endParaRPr lang="en-US" dirty="0"/>
          </a:p>
        </p:txBody>
      </p:sp>
      <p:sp>
        <p:nvSpPr>
          <p:cNvPr id="6" name="Title 5"/>
          <p:cNvSpPr>
            <a:spLocks noGrp="1"/>
          </p:cNvSpPr>
          <p:nvPr>
            <p:ph type="ctrTitle"/>
          </p:nvPr>
        </p:nvSpPr>
        <p:spPr>
          <a:xfrm>
            <a:off x="469497" y="2316480"/>
            <a:ext cx="6672708" cy="1080143"/>
          </a:xfrm>
        </p:spPr>
        <p:txBody>
          <a:bodyPr/>
          <a:lstStyle/>
          <a:p>
            <a:pPr rtl="0"/>
            <a:r>
              <a:rPr lang="ru-RU">
                <a:solidFill>
                  <a:schemeClr val="accent5">
                    <a:lumMod val="40000"/>
                    <a:lumOff val="60000"/>
                  </a:schemeClr>
                </a:solidFill>
              </a:rPr>
              <a:t>Модуль 7: Коммутация Ethernet</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7731</TotalTime>
  <Words>3216</Words>
  <Application>Microsoft Office PowerPoint</Application>
  <PresentationFormat>Экран (16:9)</PresentationFormat>
  <Paragraphs>465</Paragraphs>
  <Slides>45</Slides>
  <Notes>43</Notes>
  <HiddenSlides>8</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45</vt:i4>
      </vt:variant>
    </vt:vector>
  </HeadingPairs>
  <TitlesOfParts>
    <vt:vector size="53" baseType="lpstr">
      <vt:lpstr>ＭＳ Ｐゴシック</vt:lpstr>
      <vt:lpstr>Arial</vt:lpstr>
      <vt:lpstr>Calibri</vt:lpstr>
      <vt:lpstr>CiscoSans</vt:lpstr>
      <vt:lpstr>CiscoSans ExtraLight</vt:lpstr>
      <vt:lpstr>CiscoSans Thin</vt:lpstr>
      <vt:lpstr>Wingdings</vt:lpstr>
      <vt:lpstr>Default Theme</vt:lpstr>
      <vt:lpstr>Модуль 7: Коммутация Ethernet</vt:lpstr>
      <vt:lpstr>Материалы для инструкторов. Модуль 7. Руководство по планированию</vt:lpstr>
      <vt:lpstr>В этом модуле</vt:lpstr>
      <vt:lpstr>В этом модуле (продолжение)</vt:lpstr>
      <vt:lpstr>«Проверьте свое понимание темы»</vt:lpstr>
      <vt:lpstr>Модуль 7: Задания</vt:lpstr>
      <vt:lpstr>Модуль 7: Рекомендации</vt:lpstr>
      <vt:lpstr>Модуль 7: Рекомендации (Продолжение)</vt:lpstr>
      <vt:lpstr>Модуль 7: Коммутация Ethernet</vt:lpstr>
      <vt:lpstr>Задачи модуля</vt:lpstr>
      <vt:lpstr>7.1 Кадры Ethernet</vt:lpstr>
      <vt:lpstr>Кадры Ethernet  Инкапсуляция Ethernet</vt:lpstr>
      <vt:lpstr>Кадры Ethernet Подуровни канала передачи данных</vt:lpstr>
      <vt:lpstr>Кадры Ethernet  Подуровень MAC</vt:lpstr>
      <vt:lpstr>Кадры Ethernet  Подуровень MAC</vt:lpstr>
      <vt:lpstr>Кадр Ethernet  Поля кадра Ethernet</vt:lpstr>
      <vt:lpstr>Кадр Ethernet  Лабораторная работа. Анализ кадров Ethernet с помощью программы Wireshark</vt:lpstr>
      <vt:lpstr>7.2 MAC-адрес Ethernet</vt:lpstr>
      <vt:lpstr>MAC-адреса Ethernet  MAC-адреса и шестнадцатеричные значения</vt:lpstr>
      <vt:lpstr>MAC-адрес Ethernet MAC-адрес Ethernet</vt:lpstr>
      <vt:lpstr>MAC-адреса Ethernet  Обработка кадров</vt:lpstr>
      <vt:lpstr>MAC-адреса Ethernet  Индивидуальный MAC-адрес</vt:lpstr>
      <vt:lpstr>MAC-адреса Ethernet  Широковещательный MAC-адрес</vt:lpstr>
      <vt:lpstr>MAC-адреса Ethernet  Групповой MAC-адрес</vt:lpstr>
      <vt:lpstr>MAC-адреса Ethernet  Лабораторная работа. Просмотр MAC-адресов сетевых устройств</vt:lpstr>
      <vt:lpstr>7.3 Таблица MAC-адресов</vt:lpstr>
      <vt:lpstr>Таблица MAC-адресов  Основная информация о коммутаторах</vt:lpstr>
      <vt:lpstr>Таблица MAC-адресов Переключение получения информации и пересылки</vt:lpstr>
      <vt:lpstr>Таблица MAC-адресов  Переключение получения информации и пересылки (Продолжение)</vt:lpstr>
      <vt:lpstr>Таблица MAC-адресов  Фильтрация кадров</vt:lpstr>
      <vt:lpstr>Таблица MAC-адресов  Видео - Таблицы MAC-адресов в соединенных между собой коммутаторах</vt:lpstr>
      <vt:lpstr>Таблица MAC-адресов  Видео - Отправка кадра на шлюз по умолчанию</vt:lpstr>
      <vt:lpstr>Таблица MAC-адресов  Лабораторная работа. Просмотр таблицы MAC-адресов коммутатора</vt:lpstr>
      <vt:lpstr>7.4 Скорость и способы пересылки на коммутаторах</vt:lpstr>
      <vt:lpstr>Способы переадресации на коммутаторах Способы переадресации кадров на коммутаторах Cisco</vt:lpstr>
      <vt:lpstr>Способы переадресации на коммутаторах  Сквозная коммутация</vt:lpstr>
      <vt:lpstr>Способы переадресации на коммутаторах  Буферизация памяти на коммутаторах</vt:lpstr>
      <vt:lpstr>Скорость и способы пересылки на коммутаторах  Настройка дуплексного режима и скорости</vt:lpstr>
      <vt:lpstr>Скорость и способы пересылки на коммутаторах  Настройка дуплексного режима и скорости</vt:lpstr>
      <vt:lpstr>Способы переадресации на коммутаторах  Функция Auto-MDIX</vt:lpstr>
      <vt:lpstr>7.5 Практика и контрольная работа модуля</vt:lpstr>
      <vt:lpstr>Практика и контрольная работа модуля  Что я изучил в этом модуле?</vt:lpstr>
      <vt:lpstr>Практика и контрольная работа модуля   Что я изучил в этом модуле? (продолжение)</vt:lpstr>
      <vt:lpstr>Модуль 7: Коммутация Ethernet Новые термины и команды</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Mi</cp:lastModifiedBy>
  <cp:revision>225</cp:revision>
  <dcterms:created xsi:type="dcterms:W3CDTF">2019-10-18T06:21:22Z</dcterms:created>
  <dcterms:modified xsi:type="dcterms:W3CDTF">2020-06-05T09:28:20Z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