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0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1"/>
  </p:notesMasterIdLst>
  <p:sldIdLst>
    <p:sldId id="513" r:id="rId2"/>
    <p:sldId id="1134" r:id="rId3"/>
    <p:sldId id="1135" r:id="rId4"/>
    <p:sldId id="1136" r:id="rId5"/>
    <p:sldId id="1137" r:id="rId6"/>
    <p:sldId id="924" r:id="rId7"/>
    <p:sldId id="1052" r:id="rId8"/>
    <p:sldId id="1054" r:id="rId9"/>
    <p:sldId id="1055" r:id="rId10"/>
    <p:sldId id="876" r:id="rId11"/>
    <p:sldId id="925" r:id="rId12"/>
    <p:sldId id="759" r:id="rId13"/>
    <p:sldId id="628" r:id="rId14"/>
    <p:sldId id="926" r:id="rId15"/>
    <p:sldId id="1059" r:id="rId16"/>
    <p:sldId id="1060" r:id="rId17"/>
    <p:sldId id="1061" r:id="rId18"/>
    <p:sldId id="1062" r:id="rId19"/>
    <p:sldId id="1123" r:id="rId20"/>
    <p:sldId id="927" r:id="rId21"/>
    <p:sldId id="788" r:id="rId22"/>
    <p:sldId id="1070" r:id="rId23"/>
    <p:sldId id="1124" r:id="rId24"/>
    <p:sldId id="1071" r:id="rId25"/>
    <p:sldId id="886" r:id="rId26"/>
    <p:sldId id="936" r:id="rId27"/>
    <p:sldId id="1072" r:id="rId28"/>
    <p:sldId id="1074" r:id="rId29"/>
    <p:sldId id="1075" r:id="rId30"/>
    <p:sldId id="1125" r:id="rId31"/>
    <p:sldId id="1076" r:id="rId32"/>
    <p:sldId id="942" r:id="rId33"/>
    <p:sldId id="957" r:id="rId34"/>
    <p:sldId id="1126" r:id="rId35"/>
    <p:sldId id="1078" r:id="rId36"/>
    <p:sldId id="1079" r:id="rId37"/>
    <p:sldId id="1081" r:id="rId38"/>
    <p:sldId id="952" r:id="rId39"/>
    <p:sldId id="966" r:id="rId40"/>
    <p:sldId id="1082" r:id="rId41"/>
    <p:sldId id="1083" r:id="rId42"/>
    <p:sldId id="1127" r:id="rId43"/>
    <p:sldId id="1086" r:id="rId44"/>
    <p:sldId id="1087" r:id="rId45"/>
    <p:sldId id="980" r:id="rId46"/>
    <p:sldId id="1107" r:id="rId47"/>
    <p:sldId id="1129" r:id="rId48"/>
    <p:sldId id="1130" r:id="rId49"/>
    <p:sldId id="1121" r:id="rId50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77" d="100"/>
          <a:sy n="77" d="100"/>
        </p:scale>
        <p:origin x="1276" y="60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b="0"/>
              <a:t>Программа Сетевой академии Cisco</a:t>
            </a:r>
          </a:p>
          <a:p>
            <a:pPr rtl="0">
              <a:buFontTx/>
              <a:buNone/>
            </a:pPr>
            <a:r>
              <a:rPr lang="ru-RU" b="0" baseline="0"/>
              <a:t>Введение в сетевые технологии v</a:t>
            </a:r>
            <a:r>
              <a:rPr lang="ru-RU" b="0"/>
              <a:t>7.0 (ITN)</a:t>
            </a:r>
          </a:p>
          <a:p>
            <a:pPr rtl="0">
              <a:buFontTx/>
              <a:buNone/>
            </a:pPr>
            <a:r>
              <a:rPr lang="ru-RU" sz="1200" b="0"/>
              <a:t>Модуль 8: Протоколы и модули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8.1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13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8.1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— </a:t>
            </a:r>
            <a:r>
              <a:rPr lang="ru-RU"/>
              <a:t>Сетевой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8.1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8.1.2</a:t>
            </a:r>
            <a:r>
              <a:rPr lang="ru-RU" baseline="0">
                <a:latin typeface="Arial" charset="0"/>
              </a:rPr>
              <a:t> </a:t>
            </a:r>
            <a:r>
              <a:rPr lang="ru-RU" sz="1200" b="0"/>
              <a:t>— </a:t>
            </a:r>
            <a:r>
              <a:rPr lang="ru-RU"/>
              <a:t>Инкапсуляция IP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15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8.1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8.1.3</a:t>
            </a:r>
            <a:r>
              <a:rPr lang="ru-RU" baseline="0">
                <a:latin typeface="Arial" charset="0"/>
              </a:rPr>
              <a:t> </a:t>
            </a:r>
            <a:r>
              <a:rPr lang="ru-RU" sz="1200" b="0"/>
              <a:t>– </a:t>
            </a:r>
            <a:r>
              <a:rPr lang="ru-RU"/>
              <a:t>Характеристики протокола IP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8.1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8.1.4</a:t>
            </a:r>
            <a:r>
              <a:rPr lang="ru-RU" baseline="0">
                <a:latin typeface="Arial" charset="0"/>
              </a:rPr>
              <a:t> </a:t>
            </a:r>
            <a:r>
              <a:rPr lang="ru-RU" sz="1200" b="0"/>
              <a:t>– </a:t>
            </a:r>
            <a:r>
              <a:rPr lang="ru-RU"/>
              <a:t>Без установления соединения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8.1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8.1.5</a:t>
            </a:r>
            <a:r>
              <a:rPr lang="ru-RU" baseline="0">
                <a:latin typeface="Arial" charset="0"/>
              </a:rPr>
              <a:t> </a:t>
            </a:r>
            <a:r>
              <a:rPr lang="ru-RU" sz="1200" b="0"/>
              <a:t>– </a:t>
            </a:r>
            <a:r>
              <a:rPr lang="ru-RU"/>
              <a:t>Негарантированная доставка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8.1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8.1.6</a:t>
            </a:r>
            <a:r>
              <a:rPr lang="ru-RU" baseline="0">
                <a:latin typeface="Arial" charset="0"/>
              </a:rPr>
              <a:t> </a:t>
            </a:r>
            <a:r>
              <a:rPr lang="ru-RU" sz="1200" b="0"/>
              <a:t>–</a:t>
            </a:r>
            <a:r>
              <a:rPr lang="ru-RU" sz="1200" b="0" baseline="0"/>
              <a:t> </a:t>
            </a:r>
            <a:r>
              <a:rPr lang="ru-RU"/>
              <a:t>Независимость от среды</a:t>
            </a:r>
          </a:p>
          <a:p>
            <a:pPr rtl="0">
              <a:buFontTx/>
              <a:buNone/>
            </a:pPr>
            <a:r>
              <a:rPr lang="ru-RU"/>
              <a:t>8.1.7</a:t>
            </a:r>
            <a:r>
              <a:rPr lang="ru-RU" baseline="0"/>
              <a:t> </a:t>
            </a:r>
            <a:r>
              <a:rPr lang="ru-RU" sz="1200">
                <a:effectLst/>
              </a:rPr>
              <a:t>Проверьте свое понимание —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характеристики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IP 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8.1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8.1.6</a:t>
            </a:r>
            <a:r>
              <a:rPr lang="ru-RU" baseline="0">
                <a:latin typeface="Arial" charset="0"/>
              </a:rPr>
              <a:t> </a:t>
            </a:r>
            <a:r>
              <a:rPr lang="ru-RU" sz="1200" b="0"/>
              <a:t>–</a:t>
            </a:r>
            <a:r>
              <a:rPr lang="ru-RU" sz="1200" b="0" baseline="0"/>
              <a:t> </a:t>
            </a:r>
            <a:r>
              <a:rPr lang="ru-RU"/>
              <a:t>Независимость от среды</a:t>
            </a:r>
          </a:p>
          <a:p>
            <a:pPr rtl="0">
              <a:buFontTx/>
              <a:buNone/>
            </a:pPr>
            <a:r>
              <a:rPr lang="ru-RU"/>
              <a:t>8.1.7</a:t>
            </a:r>
            <a:r>
              <a:rPr lang="ru-RU" baseline="0"/>
              <a:t> </a:t>
            </a:r>
            <a:r>
              <a:rPr lang="ru-RU" sz="1200">
                <a:effectLst/>
              </a:rPr>
              <a:t>Проверьте свое понимание темы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Характеристики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 IP</a:t>
            </a:r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8.2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21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8.2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>
              <a:rPr lang="ru-RU"/>
              <a:t>Заголовок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 rtl="0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19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22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8.2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-RU"/>
              <a:t>Поля заголовка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23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8.2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-RU"/>
              <a:t>Поля заголовка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24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8.2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8.2.3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-RU"/>
              <a:t>Видео. Пример заголовков IPv4 в программе Wireshark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8.2.4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>
                <a:effectLst/>
              </a:rPr>
              <a:t>— Проверьте ваше понимание темы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 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8.3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8.3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rtl="0"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ru-RU"/>
              <a:t>Ограничения IPv4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8.3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rtl="0"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ru-RU"/>
              <a:t> Обзор IPv6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8.3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rtl="0"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ru-RU"/>
              <a:t> Поля заголовков пакетов IPv4 в заголовке пакетов IPv6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8.3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rtl="0"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-RU"/>
              <a:t>Заголовок пакета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8.3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rtl="0"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 </a:t>
            </a:r>
            <a:r>
              <a:rPr lang="ru-RU"/>
              <a:t>Заголовок пакета IPv6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8.3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rtl="0"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8.3.5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-RU"/>
              <a:t> Видео. Пример заголовков IPv6 в программе Wireshark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8.3.6 </a:t>
            </a:r>
            <a:r>
              <a:rPr lang="ru-RU" sz="1200">
                <a:effectLst/>
              </a:rPr>
              <a:t>— Проверьте ваше понимание —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 rtl="0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747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8.4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Методы маршрутизации на хостах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8.4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Методы маршрутизации на хостах</a:t>
            </a:r>
          </a:p>
          <a:p>
            <a:pPr rtl="0"/>
            <a:r>
              <a:rPr lang="ru-RU" baseline="0"/>
              <a:t>8.4.1</a:t>
            </a:r>
            <a:r>
              <a:rPr lang="ru-RU"/>
              <a:t>. Решение о переадресации пакетов узлом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8.4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Методы маршрутизации на хостах</a:t>
            </a:r>
          </a:p>
          <a:p>
            <a:pPr rtl="0"/>
            <a:r>
              <a:rPr lang="ru-RU"/>
              <a:t>8.4.1</a:t>
            </a:r>
            <a:r>
              <a:rPr lang="ru-RU" baseline="0"/>
              <a:t> – </a:t>
            </a:r>
            <a:r>
              <a:rPr lang="ru-RU"/>
              <a:t>Решение о переадресации пакетов узлом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8.4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Методы маршрутизации на хостах</a:t>
            </a:r>
          </a:p>
          <a:p>
            <a:pPr rtl="0"/>
            <a:r>
              <a:rPr lang="ru-RU"/>
              <a:t>8.4.2</a:t>
            </a:r>
            <a:r>
              <a:rPr lang="ru-RU" baseline="0"/>
              <a:t> – </a:t>
            </a:r>
            <a:r>
              <a:rPr lang="ru-RU"/>
              <a:t>Шлюз по умолчанию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8.4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Методы маршрутизации на хостах</a:t>
            </a:r>
          </a:p>
          <a:p>
            <a:pPr rtl="0"/>
            <a:r>
              <a:rPr lang="ru-RU"/>
              <a:t>8.4.3</a:t>
            </a:r>
            <a:r>
              <a:rPr lang="ru-RU" baseline="0"/>
              <a:t> – </a:t>
            </a:r>
            <a:r>
              <a:rPr lang="ru-RU"/>
              <a:t>Использование шлюза по умолчанию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8.4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Методы маршрутизации на хостах</a:t>
            </a:r>
          </a:p>
          <a:p>
            <a:pPr rtl="0"/>
            <a:r>
              <a:rPr lang="ru-RU"/>
              <a:t>8.4.4</a:t>
            </a:r>
            <a:r>
              <a:rPr lang="ru-RU" baseline="0"/>
              <a:t> – </a:t>
            </a:r>
            <a:r>
              <a:rPr lang="ru-RU"/>
              <a:t>Таблицы маршрутизации хоста</a:t>
            </a:r>
          </a:p>
          <a:p>
            <a:pPr rtl="0"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>
                <a:effectLst/>
              </a:rPr>
              <a:t>— Проверьте ваше понимание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Методы маршрутизации на хостах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8.5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8.5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8.5.1 – </a:t>
            </a:r>
            <a:r>
              <a:rPr lang="ru-RU"/>
              <a:t>Решение о переадресации пакетов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8.5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8.5.2 — </a:t>
            </a:r>
            <a:r>
              <a:rPr lang="ru-RU"/>
              <a:t>Таблица маршрутизации IP-маршрутизатора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8.5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8.5.3 – </a:t>
            </a:r>
            <a:r>
              <a:rPr lang="ru-RU" sz="1200"/>
              <a:t>Статическая маршрутизация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8.5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8.5.4 – </a:t>
            </a:r>
            <a:r>
              <a:rPr lang="ru-RU" sz="1200"/>
              <a:t>Динамическая маршрутизация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8.5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8.5.5 – </a:t>
            </a:r>
            <a:r>
              <a:rPr lang="ru-RU"/>
              <a:t>Видео. Таблица маршрутизации маршрутизатора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8.5 —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8.5.6 — </a:t>
            </a:r>
            <a:r>
              <a:rPr lang="ru-RU"/>
              <a:t>Введение в таблицу маршрутизации IPv4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>
                <a:latin typeface="Arial" charset="0"/>
              </a:rPr>
              <a:t>8.5.7 – </a:t>
            </a:r>
            <a:r>
              <a:rPr lang="ru-RU" sz="1200">
                <a:effectLst/>
              </a:rPr>
              <a:t>Проверьте свое понимание темы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8.6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контрольная работа модуля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8.6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контрольная работа модуля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8.6.1</a:t>
            </a:r>
            <a:r>
              <a:rPr lang="ru-RU" baseline="0">
                <a:latin typeface="Arial" charset="0"/>
              </a:rPr>
              <a:t> – </a:t>
            </a:r>
            <a:r>
              <a:rPr lang="ru-RU"/>
              <a:t>Что я изучил в этом модуле?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/>
              <a:pPr rtl="0"/>
              <a:t>47</a:t>
            </a:fld>
            <a:endParaRPr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New Terms and Commands</a:t>
            </a:r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/>
              <a:pPr rtl="0"/>
              <a:t>48</a:t>
            </a:fld>
            <a:endParaRPr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New Terms and Commands</a:t>
            </a:r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7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96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>
                <a:solidFill>
                  <a:prstClr val="black"/>
                </a:solidFill>
              </a:rPr>
              <a:pPr algn="r" rtl="0"/>
              <a:t>8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19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>
                <a:solidFill>
                  <a:prstClr val="black"/>
                </a:solidFill>
              </a:rPr>
              <a:pPr algn="r" rtl="0"/>
              <a:t>9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04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b="0"/>
              <a:t>Программа Сетевой академии Cisco</a:t>
            </a:r>
          </a:p>
          <a:p>
            <a:pPr rtl="0">
              <a:buFontTx/>
              <a:buNone/>
            </a:pPr>
            <a:r>
              <a:rPr lang="ru-RU" b="0"/>
              <a:t>Введение в сетевые технологии v7.0 (ITN)</a:t>
            </a:r>
          </a:p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8: Сетевой уровень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11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ru-RU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</a:p>
          <a:p>
            <a:pPr rtl="0">
              <a:buFontTx/>
              <a:buNone/>
            </a:pPr>
            <a:r>
              <a:rPr lang="ru-RU" sz="1200" b="0"/>
              <a:t>8.0 - Введение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8.0.2 - </a:t>
            </a:r>
            <a:r>
              <a: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</a:t>
            </a: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буду изучать в этом модуле?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7190087" cy="1666626"/>
          </a:xfrm>
        </p:spPr>
        <p:txBody>
          <a:bodyPr/>
          <a:lstStyle/>
          <a:p>
            <a:pPr rtl="0"/>
            <a:r>
              <a:rPr lang="ru-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8: Сетевой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ru-RU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pPr rtl="0"/>
            <a:r>
              <a:rPr lang="ru-RU" sz="460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8: Сетевой уровень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rtl="0" eaLnBrk="1" hangingPunct="1"/>
            <a:r>
              <a:rPr lang="ru-RU"/>
              <a:t>Модуль 8: Темы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69026" cy="281711"/>
          </a:xfrm>
        </p:spPr>
        <p:txBody>
          <a:bodyPr/>
          <a:lstStyle/>
          <a:p>
            <a:pPr marL="0" indent="0" rtl="0">
              <a:spcBef>
                <a:spcPct val="30000"/>
              </a:spcBef>
              <a:buNone/>
            </a:pPr>
            <a:r>
              <a:rPr lang="ru-RU"/>
              <a:t>Что я буду изучать в этом модуле?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170"/>
              </p:ext>
            </p:extLst>
          </p:nvPr>
        </p:nvGraphicFramePr>
        <p:xfrm>
          <a:off x="522512" y="1140033"/>
          <a:ext cx="8348355" cy="3066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pPr rtl="0"/>
                      <a:r>
                        <a:rPr lang="ru-RU" b="1">
                          <a:effectLst/>
                        </a:rPr>
                        <a:t>Заголовок темы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Цель темы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Характеристики сетевого уровня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Объяснить, как IP-протоколы сетевого уровня обеспечивают надежную передачу данных.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Пакет IPv4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Объяснить, для чего нужны основные поля заголовков в пакете IPv4.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Пакет IPv6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Объяснить, для чего нужны основные поля заголовков в пакете IPv6.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Методы маршрутизации на хостах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Объяснить, как сетевые устройства используют таблицы маршрутизации для пересылки пакетов в сеть назначения.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Таблицы маршрутизации на маршрутизаторах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Объяснить, за что отвечают поля в таблице маршрутизации на маршрутизаторе.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8.1 Характеристики сетевого уровня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pPr rtl="0"/>
            <a:r>
              <a:rPr lang="ru-RU" sz="1600"/>
              <a:t>Характеристики сетевого уровня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Сетевой уровень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Предоставляет услуги, позволяющие конечным устройствам обмениваться данными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IP версии 4 (IPv4) и IP версии 6 (IPv6) являются протоколами связи основного сетевого уровня.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Сетевой слой выполняет четыре основные операции: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Адресация оконечных устройств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Инкапсуляция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Маршрутизация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 err="1"/>
              <a:t>Деинкапсуляция</a:t>
            </a:r>
            <a:endParaRPr lang="ru-RU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751" y="905949"/>
            <a:ext cx="5126909" cy="2906924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 dirty="0"/>
              <a:t>Характеристики сетевого уровня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IP инкапсуляция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4106569" cy="3764374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Протокол IP инкапсулирует сегмент транспортного уровня.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IP может использовать пакет IPv4 или IPv6 и не влияет на сегмент уровня 4.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IP-пакет будет проверяться всеми устройствами уровня 3 по мере прохождения сети.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IP-адресация не изменяется от источника к адресату.</a:t>
            </a:r>
          </a:p>
          <a:p>
            <a:pPr marL="0" indent="0" rtl="0">
              <a:buNone/>
            </a:pPr>
            <a:r>
              <a:rPr lang="ru-RU" sz="1600" b="1" dirty="0"/>
              <a:t>Примечание: </a:t>
            </a:r>
            <a:r>
              <a:rPr lang="ru-RU" sz="1600" dirty="0"/>
              <a:t>NAT изменит адресацию, но это подробнее еще будет  обсуждаться в другом модуле. </a:t>
            </a: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 dirty="0"/>
              <a:t>Характеристики сетевого </a:t>
            </a:r>
            <a:r>
              <a:rPr lang="ru-RU" sz="1600" dirty="0" smtClean="0"/>
              <a:t>уровня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Характеристики протокола </a:t>
            </a:r>
            <a:r>
              <a:rPr lang="ru-RU" dirty="0"/>
              <a:t>IP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marL="0" indent="0" rtl="0">
              <a:buNone/>
            </a:pPr>
            <a:r>
              <a:rPr lang="ru-RU" sz="1800" dirty="0"/>
              <a:t>IP предназначен для того, чтобы иметь низкие накладные расходы и может быть описан как:</a:t>
            </a:r>
          </a:p>
          <a:p>
            <a:pPr lvl="1" rtl="0"/>
            <a:r>
              <a:rPr lang="ru-RU" sz="1800" dirty="0"/>
              <a:t>Без установления соединения </a:t>
            </a:r>
          </a:p>
          <a:p>
            <a:pPr lvl="1" rtl="0"/>
            <a:r>
              <a:rPr lang="ru-RU" sz="1800" dirty="0"/>
              <a:t>Негарантированная доставка</a:t>
            </a:r>
          </a:p>
          <a:p>
            <a:pPr lvl="1" rtl="0"/>
            <a:r>
              <a:rPr lang="ru-RU" sz="1800" dirty="0"/>
              <a:t>Независимость от среды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Характеристики сетевого уровня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Без установления соединения.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Протокол IP. Без установления соединения.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IP не устанавливает соединение с пунктом назначения до отправки пакета.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Управляющая информация не требуется (синхронизация, подтверждения и т.д.).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Пункт назначения получит пакет, когда он прибудет, но предварительные уведомления по IP не отправляются.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Если существует потребность в трафике, ориентированном на соединение, то другой протокол будет обрабатывать это (обычно TCP на транспортном уровне).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24" y="3310667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 dirty="0"/>
              <a:t>Характеристики сетевого уровня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 smtClean="0"/>
              <a:t>Н</a:t>
            </a:r>
            <a:r>
              <a:rPr lang="ru-RU" dirty="0" smtClean="0"/>
              <a:t>егарантированная доставка</a:t>
            </a:r>
            <a:endParaRPr lang="ru-RU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marL="0" indent="0" rtl="0">
              <a:buNone/>
            </a:pPr>
            <a:r>
              <a:rPr lang="ru-RU" sz="1600"/>
              <a:t>IP - негарантированная доставка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IP не гарантирует доставку пакета.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Таким образом, IP сокращает накладные расходы, поскольку отсутствует механизм для повторной отправки данных, которые не получены.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IP не ожидает подтверждения.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IP не знает, работает ли другое устройство или получило ли другое устройство пакет.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84" y="971034"/>
            <a:ext cx="4774017" cy="3176718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Характеристики сетевого уровня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Независимость от среды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0" y="798945"/>
            <a:ext cx="5187142" cy="3851714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IP ненадежен:  </a:t>
            </a:r>
          </a:p>
          <a:p>
            <a:pPr lvl="1" rtl="0"/>
            <a:r>
              <a:rPr lang="ru-RU" sz="1500" dirty="0"/>
              <a:t>Он не может управлять или исправлять недоставленные или поврежденные пакеты.</a:t>
            </a:r>
          </a:p>
          <a:p>
            <a:pPr lvl="1" rtl="0"/>
            <a:r>
              <a:rPr lang="ru-RU" sz="1500" dirty="0"/>
              <a:t>IP не может повторно передать информацию после ошибки.</a:t>
            </a:r>
          </a:p>
          <a:p>
            <a:pPr lvl="1" rtl="0"/>
            <a:r>
              <a:rPr lang="ru-RU" sz="1500" dirty="0"/>
              <a:t>IP не может восстановить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последовательность </a:t>
            </a:r>
            <a:r>
              <a:rPr lang="ru-RU" sz="1500" dirty="0"/>
              <a:t>пакетов.</a:t>
            </a:r>
          </a:p>
          <a:p>
            <a:pPr lvl="1" rtl="0"/>
            <a:r>
              <a:rPr lang="ru-RU" sz="1500" dirty="0"/>
              <a:t>IP должен полагаться на другие </a:t>
            </a:r>
            <a:r>
              <a:rPr lang="ru-RU" sz="1500" dirty="0" smtClean="0"/>
              <a:t>протоколы</a:t>
            </a:r>
            <a:br>
              <a:rPr lang="ru-RU" sz="1500" dirty="0" smtClean="0"/>
            </a:br>
            <a:r>
              <a:rPr lang="ru-RU" sz="1500" dirty="0" smtClean="0"/>
              <a:t> </a:t>
            </a:r>
            <a:r>
              <a:rPr lang="ru-RU" sz="1500" dirty="0"/>
              <a:t>для этих функций.</a:t>
            </a:r>
          </a:p>
          <a:p>
            <a:pPr marL="0" indent="0" rtl="0">
              <a:buNone/>
            </a:pPr>
            <a:r>
              <a:rPr lang="ru-RU" dirty="0"/>
              <a:t>IP независим от среды.</a:t>
            </a:r>
          </a:p>
          <a:p>
            <a:pPr lvl="1" rtl="0"/>
            <a:r>
              <a:rPr lang="ru-RU" sz="1500" dirty="0"/>
              <a:t>IP не имеет отношения к типу кадра, необходимому на канальном уровне, или к типу носителя на физическом уровне.</a:t>
            </a:r>
          </a:p>
          <a:p>
            <a:pPr lvl="1" rtl="0"/>
            <a:r>
              <a:rPr lang="ru-RU" sz="1500" dirty="0"/>
              <a:t>IP может передаваться по любому типу носителя: медь, оптоволокно или беспроводные каналы.</a:t>
            </a:r>
          </a:p>
        </p:txBody>
      </p:sp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83" y="1104038"/>
            <a:ext cx="4774017" cy="3176718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Характеристики сетевого уровня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Независимость от среды (продолжение)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4778713" cy="3792213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Сетевой уровень устанавливает максимальный блок передачи </a:t>
            </a:r>
            <a:r>
              <a:rPr lang="ru-RU" sz="1600" dirty="0" err="1"/>
              <a:t>данныч</a:t>
            </a:r>
            <a:r>
              <a:rPr lang="ru-RU" sz="1600" dirty="0"/>
              <a:t> (MTU).</a:t>
            </a:r>
          </a:p>
          <a:p>
            <a:pPr lvl="1" rtl="0"/>
            <a:r>
              <a:rPr lang="ru-RU" sz="1600" dirty="0"/>
              <a:t>Сетевой уровень получает это из управляющей информации, отправленной канальным уровнем.</a:t>
            </a:r>
          </a:p>
          <a:p>
            <a:pPr lvl="1" rtl="0"/>
            <a:r>
              <a:rPr lang="ru-RU" sz="1600" dirty="0"/>
              <a:t>Затем сеть устанавливает размер MTU.</a:t>
            </a:r>
          </a:p>
          <a:p>
            <a:pPr marL="0" indent="0" rtl="0">
              <a:buNone/>
            </a:pPr>
            <a:r>
              <a:rPr lang="ru-RU" sz="1600" dirty="0"/>
              <a:t>Фрагментация — это когда уровень 3 </a:t>
            </a:r>
            <a:r>
              <a:rPr lang="ru-RU" sz="1600" dirty="0" smtClean="0"/>
              <a:t>разбивает </a:t>
            </a:r>
            <a:r>
              <a:rPr lang="ru-RU" sz="1600" dirty="0"/>
              <a:t>пакет IPv4 на более мелкие единицы.</a:t>
            </a:r>
          </a:p>
          <a:p>
            <a:pPr lvl="1" rtl="0"/>
            <a:r>
              <a:rPr lang="ru-RU" sz="1600" dirty="0"/>
              <a:t>Фрагментация вызывает задержку.</a:t>
            </a:r>
          </a:p>
          <a:p>
            <a:pPr lvl="1" rtl="0"/>
            <a:r>
              <a:rPr lang="ru-RU" sz="1600" dirty="0"/>
              <a:t>IPv6 не фрагментирует пакеты.</a:t>
            </a:r>
          </a:p>
          <a:p>
            <a:pPr lvl="1" rtl="0"/>
            <a:r>
              <a:rPr lang="ru-RU" sz="1600" dirty="0"/>
              <a:t>Пример. Маршрутизатор переходит от </a:t>
            </a:r>
            <a:r>
              <a:rPr lang="ru-RU" sz="1600" dirty="0" err="1"/>
              <a:t>Ethernet</a:t>
            </a:r>
            <a:r>
              <a:rPr lang="ru-RU" sz="1600" dirty="0"/>
              <a:t> к медленной глобальной сети с меньшим MTU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ru-RU" dirty="0"/>
              <a:t>Материалы для инструкторов. Модуль </a:t>
            </a:r>
            <a:r>
              <a:rPr lang="ru-RU" dirty="0" smtClean="0"/>
              <a:t>8. </a:t>
            </a:r>
            <a:r>
              <a:rPr lang="ru-RU" dirty="0"/>
              <a:t>Руководство по планированию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853286" cy="37476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 презентация </a:t>
            </a:r>
            <a:r>
              <a:rPr lang="en-US" dirty="0"/>
              <a:t>PowerPoint </a:t>
            </a:r>
            <a:r>
              <a:rPr lang="ru-RU" dirty="0"/>
              <a:t>состоит двух частей: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Руководство по планированию для инструкторов</a:t>
            </a:r>
          </a:p>
          <a:p>
            <a:pPr lvl="1"/>
            <a:r>
              <a:rPr lang="ru-RU" dirty="0"/>
              <a:t>Ознакомительная информация по модулю </a:t>
            </a:r>
          </a:p>
          <a:p>
            <a:pPr lvl="1"/>
            <a:r>
              <a:rPr lang="ru-RU" dirty="0"/>
              <a:t>Методические пособия</a:t>
            </a:r>
          </a:p>
          <a:p>
            <a:r>
              <a:rPr lang="ru-RU" dirty="0"/>
              <a:t>Презентация перед классом для инструктора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Дополнительные слайды, которые можно использовать в классе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Начало на слайде № </a:t>
            </a:r>
            <a:r>
              <a:rPr lang="ru-RU" dirty="0" smtClean="0"/>
              <a:t>10</a:t>
            </a:r>
            <a:br>
              <a:rPr lang="ru-RU" dirty="0" smtClean="0"/>
            </a:br>
            <a:endParaRPr lang="ru-RU" dirty="0"/>
          </a:p>
          <a:p>
            <a:pPr marL="142875" lvl="1" indent="0">
              <a:buNone/>
            </a:pPr>
            <a:r>
              <a:rPr lang="ru-RU" sz="1600" b="1" dirty="0" smtClean="0"/>
              <a:t>Примечание</a:t>
            </a:r>
            <a:r>
              <a:rPr lang="ru-RU" sz="1600" dirty="0"/>
              <a:t>: Перед предоставлением общего доступа удалите руководство по планированию из данной презентации.</a:t>
            </a:r>
          </a:p>
          <a:p>
            <a:pPr marL="142875" lvl="1" indent="0">
              <a:buNone/>
            </a:pPr>
            <a:r>
              <a:rPr lang="ru-RU" sz="1600" dirty="0">
                <a:solidFill>
                  <a:schemeClr val="accent4"/>
                </a:solidFill>
              </a:rPr>
              <a:t>Для получения дополнительной помощи и ресурсов перейдите на домашнюю страницу инструктора и ресурсы курса для этого курса. Вы также можете посетить сайт профессионального развития на netacad.com, официальную страницу </a:t>
            </a:r>
            <a:r>
              <a:rPr lang="ru-RU" sz="1600" dirty="0" err="1">
                <a:solidFill>
                  <a:schemeClr val="accent4"/>
                </a:solidFill>
              </a:rPr>
              <a:t>Cisco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Networking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Academy</a:t>
            </a:r>
            <a:r>
              <a:rPr lang="ru-RU" sz="1600" dirty="0">
                <a:solidFill>
                  <a:schemeClr val="accent4"/>
                </a:solidFill>
              </a:rPr>
              <a:t> в </a:t>
            </a:r>
            <a:r>
              <a:rPr lang="ru-RU" sz="1600" dirty="0" err="1">
                <a:solidFill>
                  <a:schemeClr val="accent4"/>
                </a:solidFill>
              </a:rPr>
              <a:t>Facebook</a:t>
            </a:r>
            <a:r>
              <a:rPr lang="ru-RU" sz="1600" dirty="0">
                <a:solidFill>
                  <a:schemeClr val="accent4"/>
                </a:solidFill>
              </a:rPr>
              <a:t> или группу FB только для инструкторов</a:t>
            </a:r>
            <a:r>
              <a:rPr lang="ru-RU" sz="1600" b="1" dirty="0">
                <a:solidFill>
                  <a:schemeClr val="accent4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57786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8.2 Пакет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Заголовок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marL="0" indent="0" rtl="0">
              <a:buNone/>
            </a:pPr>
            <a:r>
              <a:rPr lang="ru-RU" sz="1600"/>
              <a:t>IPv4 является одним из основных протоколов связи сетевого уровня.</a:t>
            </a:r>
          </a:p>
          <a:p>
            <a:pPr marL="0" indent="0" rtl="0">
              <a:buNone/>
            </a:pPr>
            <a:r>
              <a:rPr lang="ru-RU" sz="1600"/>
              <a:t>Сетевой заголовок имеет много целей:</a:t>
            </a:r>
          </a:p>
          <a:p>
            <a:pPr lvl="1" rtl="0"/>
            <a:r>
              <a:rPr lang="ru-RU" sz="1600"/>
              <a:t>Он гарантирует, что пакет отправляется в правильном направлении (к месту назначения).</a:t>
            </a:r>
          </a:p>
          <a:p>
            <a:pPr lvl="1" rtl="0"/>
            <a:r>
              <a:rPr lang="ru-RU" sz="1600"/>
              <a:t>Он содержит информацию для обработки сетевого уровня в различных полях.</a:t>
            </a:r>
          </a:p>
          <a:p>
            <a:pPr lvl="1" rtl="0"/>
            <a:r>
              <a:rPr lang="ru-RU" sz="1600"/>
              <a:t>Информация в заголовке используется всеми устройствами уровня 3, которые обрабатывают пакет</a:t>
            </a:r>
          </a:p>
          <a:p>
            <a:pPr lvl="1"/>
            <a:endParaRPr lang="en-US" altLang="en-US" sz="1600" dirty="0"/>
          </a:p>
          <a:p>
            <a:pPr marL="0" indent="0" rtl="0">
              <a:buNone/>
            </a:pPr>
            <a:r>
              <a:rPr lang="ru-RU" sz="16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pPr rtl="0"/>
            <a:r>
              <a:rPr lang="ru-RU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Заголовок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marL="0" indent="0" rtl="0">
              <a:buNone/>
            </a:pPr>
            <a:r>
              <a:rPr lang="ru-RU" sz="1600"/>
              <a:t>Характеристики сетевого заголовка IPv4:</a:t>
            </a:r>
          </a:p>
          <a:p>
            <a:pPr lvl="1" rtl="0"/>
            <a:r>
              <a:rPr lang="ru-RU" sz="1600"/>
              <a:t>Он показан в двоичном формате.</a:t>
            </a:r>
          </a:p>
          <a:p>
            <a:pPr lvl="1" rtl="0"/>
            <a:r>
              <a:rPr lang="ru-RU" sz="1600"/>
              <a:t>Содержит несколько полей информации</a:t>
            </a:r>
          </a:p>
          <a:p>
            <a:pPr lvl="1" rtl="0"/>
            <a:r>
              <a:rPr lang="ru-RU" sz="1600"/>
              <a:t>Диаграмма читается слева направо, 4 байта на строку</a:t>
            </a:r>
          </a:p>
          <a:p>
            <a:pPr lvl="1" rtl="0"/>
            <a:r>
              <a:rPr lang="ru-RU" sz="1600"/>
              <a:t>Двумя наиболее важными полями являются источник и пункт назначения.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 rtl="0">
              <a:buNone/>
            </a:pPr>
            <a:r>
              <a:rPr lang="ru-RU" sz="1600"/>
              <a:t>Протоколы могут иметь одну или несколько функций.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pPr rtl="0"/>
            <a:r>
              <a:rPr lang="ru-RU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Заголовок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marL="0" indent="0" rtl="0">
              <a:buNone/>
            </a:pPr>
            <a:r>
              <a:rPr lang="ru-RU" sz="1600"/>
              <a:t>Среди наиболее важных полей в заголовке IPv4 можно выделить следующие.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1830"/>
              </p:ext>
            </p:extLst>
          </p:nvPr>
        </p:nvGraphicFramePr>
        <p:xfrm>
          <a:off x="164592" y="1417319"/>
          <a:ext cx="8750808" cy="329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Версия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Это</a:t>
                      </a:r>
                      <a:r>
                        <a:rPr lang="ru-RU" baseline="0"/>
                        <a:t> для v4, в отличие от v6, 4-битное поле = 0100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Дифференцированные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Используется для QoS</a:t>
                      </a:r>
                      <a:r>
                        <a:rPr lang="ru-RU" baseline="0"/>
                        <a:t>: DiffServ — поле DS или старый IntServ — ToS или тип обслуживания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Контрольная сумма заголовка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Обнаружение повреждения в заголовке IPv4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Время существования (TTL)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Количество прыжков 3-го уровня. Когда он становится нулевым, маршрутизатор</a:t>
                      </a:r>
                      <a:r>
                        <a:rPr lang="ru-RU" baseline="0"/>
                        <a:t> отбрасывает пакет.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Протокол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I.D.s</a:t>
                      </a:r>
                      <a:r>
                        <a:rPr lang="ru-RU" baseline="0"/>
                        <a:t> протокол следующего уровня: ICMP, TCP, UDP и т.д.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IPv4-адрес источника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32-битный адрес источника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IP-адрес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32-битный</a:t>
                      </a:r>
                      <a:r>
                        <a:rPr lang="ru-RU" baseline="0"/>
                        <a:t> адрес</a:t>
                      </a:r>
                      <a:r>
                        <a:rPr lang="ru-RU"/>
                        <a:t>назначения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829464"/>
          </a:xfrm>
        </p:spPr>
        <p:txBody>
          <a:bodyPr/>
          <a:lstStyle/>
          <a:p>
            <a:pPr rtl="0"/>
            <a:r>
              <a:rPr lang="ru-RU" sz="1600"/>
              <a:t>Пакет IPv4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Видео. Пример заголовков IPv4 в программе Wireshark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0"/>
            <a:ext cx="8593327" cy="2103701"/>
          </a:xfrm>
        </p:spPr>
        <p:txBody>
          <a:bodyPr/>
          <a:lstStyle/>
          <a:p>
            <a:pPr marL="0" indent="0" rtl="0">
              <a:buNone/>
            </a:pPr>
            <a:r>
              <a:rPr lang="ru-RU" sz="1600"/>
              <a:t>Это видео будет охватывать следующее: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Пакеты Ethernet IPv4 в Wireshark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Управление информацией сети.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Разница между пакетами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8.3 Пакеты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Пакеты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Ограничения пакетов IPv4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marL="0" indent="0" rtl="0">
              <a:buNone/>
            </a:pPr>
            <a:r>
              <a:rPr lang="ru-RU" sz="1600"/>
              <a:t>IPv4 имеет три основных ограничения:</a:t>
            </a:r>
          </a:p>
          <a:p>
            <a:pPr lvl="1" rtl="0"/>
            <a:r>
              <a:rPr lang="ru-RU" sz="1600"/>
              <a:t>Истощение адресов IPv4 — в настотящее время исчерпали возможности IPv4 адресации.</a:t>
            </a:r>
          </a:p>
          <a:p>
            <a:pPr lvl="1" rtl="0"/>
            <a:r>
              <a:rPr lang="ru-RU" sz="1600"/>
              <a:t>Отсутствие сквозного подключения - чтобы IPv4 существовал так долго, были созданы частная адресация и NAT. Это положило конец прямой связи с публичной адрессацией.</a:t>
            </a:r>
          </a:p>
          <a:p>
            <a:pPr lvl="1" rtl="0"/>
            <a:r>
              <a:rPr lang="ru-RU" sz="1600"/>
              <a:t>Повышенная сложность сети — NAT была задумана как временное решение, она создает такие проблемы в сети как побочный эффект манипулирования адресацией сетевых заголовков. NAT вызывает проблемы с задержкой и устранением неполадок.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 dirty="0"/>
              <a:t>Пакеты </a:t>
            </a:r>
            <a:r>
              <a:rPr lang="ru-RU" sz="1600" dirty="0" smtClean="0"/>
              <a:t>IPv6</a:t>
            </a:r>
            <a:br>
              <a:rPr lang="ru-RU" sz="1600" dirty="0" smtClean="0"/>
            </a:br>
            <a:r>
              <a:rPr lang="ru-RU" dirty="0" smtClean="0"/>
              <a:t>ОбзорIPv6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-1" y="867946"/>
            <a:ext cx="4555375" cy="3841213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dirty="0"/>
              <a:t>Рабочая группа инженеров по интернет-технологиям (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Engineering</a:t>
            </a:r>
            <a:r>
              <a:rPr lang="ru-RU" dirty="0"/>
              <a:t> </a:t>
            </a:r>
            <a:r>
              <a:rPr lang="ru-RU" dirty="0" err="1"/>
              <a:t>Task</a:t>
            </a:r>
            <a:r>
              <a:rPr lang="ru-RU" dirty="0"/>
              <a:t> </a:t>
            </a:r>
            <a:r>
              <a:rPr lang="ru-RU" dirty="0" err="1" smtClean="0"/>
              <a:t>Force</a:t>
            </a:r>
            <a:r>
              <a:rPr lang="ru-RU" dirty="0" smtClean="0"/>
              <a:t>)</a:t>
            </a:r>
            <a:endParaRPr lang="ru-RU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dirty="0"/>
              <a:t>IPv6 преодолевает ограничения IPv4.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dirty="0"/>
              <a:t>Преимущества, которые обеспечивает IPv6: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500" b="1" dirty="0"/>
              <a:t>Увеличено адресное пространство </a:t>
            </a:r>
            <a:r>
              <a:rPr lang="ru-RU" sz="1500" dirty="0"/>
              <a:t>— на основе 128-битного адреса, а не 32 битного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500" b="1" dirty="0"/>
              <a:t>Улучшенная обработка пакетов. </a:t>
            </a:r>
            <a:r>
              <a:rPr lang="ru-RU" sz="1500" dirty="0"/>
              <a:t>Структура заголовка IPv6 была упрощена благодаря уменьшению количества полей.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500" b="1" dirty="0"/>
              <a:t>Устраняет необходимость в NAT </a:t>
            </a:r>
            <a:r>
              <a:rPr lang="ru-RU" sz="1500" dirty="0"/>
              <a:t>— поскольку существует огромное количество адресации, нет необходимости использовать частную адресацию внутри и сопоставляться с общим публичным адресом</a:t>
            </a:r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67" y="822959"/>
            <a:ext cx="4777234" cy="379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Пакеты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IPv6 Поля заголовков пакетов IPv4 в заголовке пакетов IPv6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-66502" y="867947"/>
            <a:ext cx="3683747" cy="3733082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Заголовок IPv6 упрощен, но не меньше по размеру.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Заголовок фиксируется с длиной 40 байт или октетов.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Несколько полей IPv4 были удалены для повышения производительности.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Некоторые поля IPv4 были удалены для повышения производительности:</a:t>
            </a:r>
          </a:p>
          <a:p>
            <a:pPr lvl="1" rtl="0"/>
            <a:r>
              <a:rPr lang="ru-RU" sz="1600" dirty="0"/>
              <a:t>Флаг</a:t>
            </a:r>
          </a:p>
          <a:p>
            <a:pPr lvl="1" rtl="0"/>
            <a:r>
              <a:rPr lang="ru-RU" sz="1600" dirty="0"/>
              <a:t>Смещение фрагмента</a:t>
            </a:r>
          </a:p>
          <a:p>
            <a:pPr lvl="1" rtl="0"/>
            <a:r>
              <a:rPr lang="ru-RU" sz="1600" dirty="0"/>
              <a:t>Контрольная сумма заголовка</a:t>
            </a:r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Заголовок пакета IPv6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457933"/>
          </a:xfrm>
        </p:spPr>
        <p:txBody>
          <a:bodyPr/>
          <a:lstStyle/>
          <a:p>
            <a:pPr marL="0" indent="0" rtl="0">
              <a:buNone/>
            </a:pPr>
            <a:r>
              <a:rPr lang="ru-RU" sz="1600"/>
              <a:t>Среди наиболее важных полей в заголовке IPv4 можно выделить следующие.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82612"/>
              </p:ext>
            </p:extLst>
          </p:nvPr>
        </p:nvGraphicFramePr>
        <p:xfrm>
          <a:off x="219456" y="1449174"/>
          <a:ext cx="8750808" cy="351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Версия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Это</a:t>
                      </a:r>
                      <a:r>
                        <a:rPr lang="ru-RU" baseline="0"/>
                        <a:t> для IPv6, в отличие от v4, 4-битное поле = 0110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Класс трафика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Используется для QoS</a:t>
                      </a:r>
                      <a:r>
                        <a:rPr lang="ru-RU" baseline="0"/>
                        <a:t>: эквивалентно поле DiffServ — 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Метка потока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baseline="0"/>
                        <a:t>Сообщает устройству обрабатывать идентичные метки потока таким же образом, </a:t>
                      </a:r>
                      <a:r>
                        <a:rPr lang="ru-RU"/>
                        <a:t>20-битное поле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Длина полезной нагрузки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Это 16-битное поле указывает длину блока данных или полезной нагрузки пакета IPv6.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Следующий заголовок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I.D.s</a:t>
                      </a:r>
                      <a:r>
                        <a:rPr lang="ru-RU" baseline="0"/>
                        <a:t> протокол следующего уровня: ICMP, TCP, UDP и т.д.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Предел переходов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Заменяет</a:t>
                      </a:r>
                      <a:r>
                        <a:rPr lang="ru-RU" baseline="0"/>
                        <a:t> поле TTL </a:t>
                      </a:r>
                      <a:r>
                        <a:rPr lang="ru-RU"/>
                        <a:t>Счетчик переходов уровня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IPv4-адрес источника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128-битный адрес источника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ru-RU" b="1"/>
                        <a:t>IP-адрес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128-битный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адрес</a:t>
                      </a:r>
                      <a:r>
                        <a:rPr lang="ru-RU" dirty="0" err="1"/>
                        <a:t>назначения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ru-RU" dirty="0"/>
              <a:t>В этом модуле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 в GUI: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1944" y="1278314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Анимация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Видео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«Проверьте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свое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понимание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Онлайн</a:t>
                      </a:r>
                      <a:r>
                        <a:rPr lang="ru-RU" baseline="0" dirty="0" smtClean="0"/>
                        <a:t>-к</a:t>
                      </a:r>
                      <a:r>
                        <a:rPr lang="ru-RU" dirty="0" smtClean="0"/>
                        <a:t>онтрольная по теме,</a:t>
                      </a:r>
                      <a:r>
                        <a:rPr lang="ru-RU" baseline="0" dirty="0" smtClean="0"/>
                        <a:t> чтобы помочь ученикам самостоятельно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Интерактивные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задания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Задания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азных форматов, чтобы помочь ученикам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Проверка синтаксиса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Небольшие симуляции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 отработки навыков настройки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командной строке </a:t>
                      </a:r>
                      <a:r>
                        <a:rPr lang="ru-RU" dirty="0" err="1" smtClean="0"/>
                        <a:t>Cisco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Задания в PT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Моделирование сетей, предназначенных для изучения, приобретения, укрепления и расширения навыков.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395495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Пакет IPv6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Заголовок пакета IPv6 (продолжение)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3073117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IPv6 пакет также может содержать заголовки расширений (EH). </a:t>
            </a:r>
          </a:p>
          <a:p>
            <a:pPr marL="0" indent="0" rtl="0">
              <a:buNone/>
            </a:pPr>
            <a:r>
              <a:rPr lang="ru-RU" sz="1600" dirty="0"/>
              <a:t>Характеристики заголовков EH: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предоставляют дополнительную информацию о сетевом уровне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являются необязательными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помещаются между заголовком IPv6 и полезной нагрузкой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используются для фрагментации, обеспечения безопасности, поддержки мобильности и многого другого.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0" indent="0" rtl="0">
              <a:buNone/>
            </a:pPr>
            <a:r>
              <a:rPr lang="ru-RU" sz="1600" b="1" dirty="0" smtClean="0"/>
              <a:t>Примечание</a:t>
            </a:r>
            <a:r>
              <a:rPr lang="ru-RU" sz="1600" b="1" dirty="0"/>
              <a:t>: </a:t>
            </a:r>
            <a:r>
              <a:rPr lang="ru-RU" sz="1600" dirty="0"/>
              <a:t>В отличие от IPv4, маршрутизаторы не делят на части направленные IPv6-пакеты.</a:t>
            </a:r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Пакет IPv6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Видео. Пример заголовков IPv6 в программе Wireshark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581514" cy="2131285"/>
          </a:xfrm>
        </p:spPr>
        <p:txBody>
          <a:bodyPr/>
          <a:lstStyle/>
          <a:p>
            <a:pPr marL="0" indent="0" rtl="0">
              <a:buNone/>
            </a:pPr>
            <a:r>
              <a:rPr lang="ru-RU" sz="1600"/>
              <a:t>Это видео будет охватывать следующее: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Пакеты Ethernet IPv6 в Wireshark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Управление информацией сети.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/>
              <a:t>Разница между пакетами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Методы маршрутизации на хостах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rtl="0"/>
            <a:r>
              <a:rPr lang="ru-RU" sz="1600"/>
              <a:t>Маршрутизация пакетов на узле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/>
              <a:t> Решение о переадресации пакетов узлом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516566" cy="2250825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Пакеты всегда создаются в источнике.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Каждое хост-устройство создает свою собственную таблицу маршрутизации.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Хост может отправлять пакеты следующим образом:</a:t>
            </a:r>
          </a:p>
          <a:p>
            <a:pPr lvl="1" rtl="0"/>
            <a:r>
              <a:rPr lang="ru-RU" sz="1600" dirty="0"/>
              <a:t>Сам — 127.0.0.1 (IPv4),: :1 (IPv6)</a:t>
            </a:r>
          </a:p>
          <a:p>
            <a:pPr lvl="1" rtl="0"/>
            <a:r>
              <a:rPr lang="ru-RU" sz="1600" dirty="0"/>
              <a:t>Локальные узлы — место назначения находится в одной локальной сети</a:t>
            </a:r>
          </a:p>
          <a:p>
            <a:pPr lvl="1" rtl="0"/>
            <a:r>
              <a:rPr lang="ru-RU" sz="1600" dirty="0"/>
              <a:t>Удаленные хосты — устройства не находятся в одной локальной сети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70" y="3072057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rtl="0"/>
            <a:r>
              <a:rPr lang="ru-RU" sz="1600"/>
              <a:t>Маршрутизация пакетов на узле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/>
              <a:t> Решение о переадресации пакетов узлом (Продолжение)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400" dirty="0"/>
              <a:t>Исходное устройство определяет, является ли место назначения локальным или удаленным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400" dirty="0"/>
              <a:t>Метод определения: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dirty="0"/>
              <a:t>IPv4 — Источник использует свой собственный IP-адрес и маску подсети, а также IP-адрес назначения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dirty="0"/>
              <a:t>IPv6 — Источник использует сетевой адрес и префикс, объявленные локальным маршрутизатором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400" dirty="0"/>
              <a:t>Локальный трафик сбрасывается из интерфейса хоста для обработки промежуточным устройством.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400" dirty="0"/>
              <a:t>Удаленный трафик перенаправляется непосредственно на шлюз по умолчанию в локальной сети.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3" y="3329608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ru-RU" sz="1600" dirty="0"/>
              <a:t>Маршрутизация пакетов на узле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 dirty="0"/>
              <a:t> Шлюз по умолчанию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marL="0" indent="0" rtl="0">
              <a:buNone/>
            </a:pPr>
            <a:r>
              <a:rPr lang="ru-RU" sz="1800" dirty="0"/>
              <a:t>Маршрутизатор или коммутатор уровня 3 может быть шлюзом по умолчанию.</a:t>
            </a:r>
          </a:p>
          <a:p>
            <a:pPr marL="0" indent="0" rtl="0">
              <a:buNone/>
            </a:pPr>
            <a:r>
              <a:rPr lang="ru-RU" sz="1800" dirty="0"/>
              <a:t>Особенности шлюза по умолчанию (DGW):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700" dirty="0"/>
              <a:t>Он должен иметь IP-адрес в том же диапазоне, что и остальная часть локальной сети.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700" dirty="0"/>
              <a:t>Он может принимать данные из локальной сети и способен перенаправлять трафик из локальной сети.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700" dirty="0"/>
              <a:t>Он может маршрутизировать в другие сети.</a:t>
            </a:r>
          </a:p>
          <a:p>
            <a:pPr marL="0" indent="0" rtl="0">
              <a:buNone/>
            </a:pPr>
            <a:r>
              <a:rPr lang="ru-RU" sz="1800" dirty="0"/>
              <a:t>Если устройство не имеет шлюза по умолчанию или плохого шлюза по умолчанию, его трафик не сможет покинуть локальную сеть.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ru-RU" sz="1600"/>
              <a:t>Методы маршрутизации на хостах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/>
              <a:t>Использование шлюза по умолчанию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4115747" cy="3794491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Хост будет знать шлюз по умолчанию (DGW) либо статически, либо через DHCP в IPv4.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IPv6 отправляет DGW через маршрутизатор запроса (RS) или может быть настроен вручную.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 DGW — это статический маршрут, который будет маршрутом последней надежды в таблице маршрутизации.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Все устройства в локальной сети будут нуждаться в DGW маршрутизаторе, если они намерены отправлять трафик удаленно.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ru-RU" sz="1600"/>
              <a:t>Маршрутизация пакетов на хосте 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/>
              <a:t>Таблицы маршрутизации хоста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3558110" cy="3794491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700" dirty="0"/>
              <a:t>В </a:t>
            </a:r>
            <a:r>
              <a:rPr lang="ru-RU" sz="1700" dirty="0" err="1"/>
              <a:t>Windows</a:t>
            </a:r>
            <a:r>
              <a:rPr lang="ru-RU" sz="1700" dirty="0"/>
              <a:t> печать маршрута или </a:t>
            </a:r>
            <a:r>
              <a:rPr lang="ru-RU" sz="1700" dirty="0" err="1"/>
              <a:t>netstat</a:t>
            </a:r>
            <a:r>
              <a:rPr lang="ru-RU" sz="1700" dirty="0"/>
              <a:t> -r для отображения таблицы маршрутизации ПК</a:t>
            </a:r>
          </a:p>
          <a:p>
            <a:pPr marL="0" indent="0" rtl="0">
              <a:buNone/>
            </a:pPr>
            <a:r>
              <a:rPr lang="ru-RU" sz="1700" dirty="0"/>
              <a:t>Три раздела, отображаемые этими двумя командами:</a:t>
            </a:r>
          </a:p>
          <a:p>
            <a:pPr lvl="1" rtl="0"/>
            <a:r>
              <a:rPr lang="ru-RU" sz="1600" dirty="0"/>
              <a:t>Список интерфейсов — все потенциальные интерфейсы и MAC-адресация</a:t>
            </a:r>
          </a:p>
          <a:p>
            <a:pPr lvl="1" rtl="0"/>
            <a:r>
              <a:rPr lang="ru-RU" sz="1600" dirty="0"/>
              <a:t>Т</a:t>
            </a:r>
            <a:r>
              <a:rPr lang="ru-RU" sz="1600" dirty="0" smtClean="0"/>
              <a:t>аблица </a:t>
            </a:r>
            <a:r>
              <a:rPr lang="ru-RU" sz="1600" dirty="0"/>
              <a:t>маршрутизации IPv4</a:t>
            </a:r>
          </a:p>
          <a:p>
            <a:pPr lvl="1" rtl="0"/>
            <a:r>
              <a:rPr lang="ru-RU" sz="1600" dirty="0"/>
              <a:t>Таблица маршрутизации </a:t>
            </a:r>
            <a:r>
              <a:rPr lang="ru-RU" sz="1600" dirty="0" smtClean="0"/>
              <a:t>IPv6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4" y="932688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8.5 Введение в маршрутизацию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 dirty="0"/>
              <a:t>Введение </a:t>
            </a:r>
            <a:r>
              <a:rPr lang="ru-RU" sz="1600" dirty="0" smtClean="0"/>
              <a:t>в маршрутизацию</a:t>
            </a:r>
            <a:br>
              <a:rPr lang="ru-RU" sz="1600" dirty="0" smtClean="0"/>
            </a:br>
            <a:r>
              <a:rPr lang="ru-RU" dirty="0" smtClean="0"/>
              <a:t>Решение </a:t>
            </a:r>
            <a:r>
              <a:rPr lang="ru-RU" dirty="0"/>
              <a:t>о переадресации </a:t>
            </a:r>
            <a:r>
              <a:rPr lang="ru-RU" dirty="0" smtClean="0"/>
              <a:t>пакетов маршрутизатора</a:t>
            </a:r>
            <a:endParaRPr lang="ru-RU" sz="16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marL="0" indent="0" rtl="0">
              <a:buNone/>
            </a:pPr>
            <a:r>
              <a:rPr lang="ru-RU"/>
              <a:t>Что происходит, когда маршрутизатор получает кадр от хост-устройства?</a:t>
            </a:r>
          </a:p>
          <a:p>
            <a:pPr lvl="1"/>
            <a:endParaRPr lang="en-CA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361067"/>
            <a:ext cx="5439072" cy="3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ru-RU" dirty="0"/>
              <a:t>В этом модуле (продолжение)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0" y="664250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функции: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756" y="1279280"/>
          <a:ext cx="8595235" cy="25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Практические лабораторные работы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Лабораторные</a:t>
                      </a:r>
                      <a:r>
                        <a:rPr lang="ru-RU" baseline="0" dirty="0" smtClean="0"/>
                        <a:t> работы</a:t>
                      </a:r>
                      <a:r>
                        <a:rPr lang="ru-RU" dirty="0" smtClean="0"/>
                        <a:t>, предназначенные для работы с физическим оборудованием.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Работа в классе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Они находятся на странице ресурсов для инструкторов. Занятия в классе предназначены для облегчения обучения, обсуждения в классе и совместной</a:t>
                      </a:r>
                      <a:r>
                        <a:rPr lang="ru-RU" baseline="0" dirty="0" smtClean="0"/>
                        <a:t> работы учащихся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работа по модулю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Работы</a:t>
                      </a:r>
                      <a:r>
                        <a:rPr lang="ru-RU" baseline="0" dirty="0" smtClean="0"/>
                        <a:t> для с</a:t>
                      </a:r>
                      <a:r>
                        <a:rPr lang="ru-RU" dirty="0" smtClean="0"/>
                        <a:t>амооценки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концепций и навыков, полученных в рамках серии тем, представленных в модуле.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Краткое содержание модуля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Конспект материалов модуля.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546992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 dirty="0"/>
              <a:t>Введение </a:t>
            </a:r>
            <a:r>
              <a:rPr lang="ru-RU" sz="1600" dirty="0" smtClean="0"/>
              <a:t>в маршрутизацию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 smtClean="0"/>
              <a:t>Таблица маршрутизации IP-маршрутизатора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98944"/>
            <a:ext cx="9385068" cy="2422943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В таблице маршрутизации маршрутизатора есть три типа маршрутов: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b="1" dirty="0"/>
              <a:t>Прямое подключение </a:t>
            </a:r>
            <a:r>
              <a:rPr lang="ru-RU" dirty="0"/>
              <a:t>— эти маршруты автоматически добавляются маршрутизатором при условии, что интерфейс активен и имеет адресации.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b="1" dirty="0" smtClean="0"/>
              <a:t>Удаленные</a:t>
            </a:r>
            <a:r>
              <a:rPr lang="ru-RU" b="1" dirty="0"/>
              <a:t> маршруты </a:t>
            </a:r>
            <a:r>
              <a:rPr lang="ru-RU" dirty="0" smtClean="0"/>
              <a:t>— эти маршруты </a:t>
            </a:r>
            <a:r>
              <a:rPr lang="ru-RU" dirty="0"/>
              <a:t>не имеет прямого </a:t>
            </a:r>
            <a:r>
              <a:rPr lang="ru-RU" dirty="0" smtClean="0"/>
              <a:t>подключения, они </a:t>
            </a:r>
            <a:r>
              <a:rPr lang="ru-RU" dirty="0"/>
              <a:t>могут быть изучены: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dirty="0"/>
              <a:t>Вручную — со статическим маршрутом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dirty="0"/>
              <a:t>Динамически — используя протокол маршрутизации, чтобы маршрутизаторы делились информацией друг с другом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b="1" dirty="0"/>
              <a:t>Маршрут по умолчанию </a:t>
            </a:r>
            <a:r>
              <a:rPr lang="ru-RU" dirty="0"/>
              <a:t>— это перенаправляет весь трафик в определенное направление, если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таблице маршрутизации нет совпадения 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83" y="3496207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73" y="305181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5478086" cy="757551"/>
          </a:xfrm>
        </p:spPr>
        <p:txBody>
          <a:bodyPr/>
          <a:lstStyle/>
          <a:p>
            <a:pPr rtl="0"/>
            <a:r>
              <a:rPr lang="ru-RU" sz="1600" dirty="0"/>
              <a:t>Введение в маршрутизацию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sz="2400" dirty="0" smtClean="0"/>
              <a:t>Статическая </a:t>
            </a:r>
            <a:r>
              <a:rPr lang="ru-RU" sz="2400" dirty="0"/>
              <a:t>маршрутизация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4319870" cy="3066474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Характеристики статического маршрута: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Настраивается вручную.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Необходимо настроить администратором вручную при изменении топологии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Подходит для небольших сетей без резервирования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Часто используется в сочетании с протоколом динамической маршрутизации для настройки маршрута по умолчанию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26447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7473141" cy="757551"/>
          </a:xfrm>
        </p:spPr>
        <p:txBody>
          <a:bodyPr/>
          <a:lstStyle/>
          <a:p>
            <a:pPr rtl="0"/>
            <a:r>
              <a:rPr lang="ru-RU" sz="1600" dirty="0"/>
              <a:t>Введение в маршрутизацию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 dirty="0" smtClean="0"/>
              <a:t>Динамическая </a:t>
            </a:r>
            <a:r>
              <a:rPr lang="ru-RU" dirty="0"/>
              <a:t>маршрутизация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798945"/>
            <a:ext cx="3965171" cy="2962564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Динамические маршруты автоматически обеспечивают: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Обнаружение удаленных сетей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Обновление данных маршрутизации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Выбор оптимального пути к сетям назначения.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Поиск новых наилучших путей при изменении топологии</a:t>
            </a:r>
          </a:p>
          <a:p>
            <a:pPr marL="0" indent="0" rtl="0">
              <a:buNone/>
            </a:pPr>
            <a:r>
              <a:rPr lang="ru-RU" sz="1600" dirty="0"/>
              <a:t>Динамическая маршрутизация также может совместно использовать статические маршруты по умолчанию с другими маршрутизаторами.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Введение в маршрутизацию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Видео — Таблицы IPv4 маршрутизации маршрутизаторов IPv4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9383" y="798944"/>
            <a:ext cx="8427026" cy="30933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rtl="0">
              <a:buNone/>
            </a:pPr>
            <a:r>
              <a:rPr lang="ru-RU" sz="1800"/>
              <a:t>В этом видео будет объяснена информация в таблице маршрутизации маршрутизатора IPv4.</a:t>
            </a:r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Введение вмаршрутизацию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Введение в таблицу маршрутизации IPv4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1" y="817311"/>
            <a:ext cx="4104409" cy="3723515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Команда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ip</a:t>
            </a:r>
            <a:r>
              <a:rPr lang="ru-RU" b="1" dirty="0"/>
              <a:t> </a:t>
            </a:r>
            <a:r>
              <a:rPr lang="ru-RU" b="1" dirty="0" err="1"/>
              <a:t>route</a:t>
            </a:r>
            <a:r>
              <a:rPr lang="ru-RU" b="1" dirty="0"/>
              <a:t> </a:t>
            </a:r>
            <a:r>
              <a:rPr lang="ru-RU" dirty="0"/>
              <a:t>показывает следующие источники маршрутов:</a:t>
            </a:r>
          </a:p>
          <a:p>
            <a:pPr lvl="1" rtl="0"/>
            <a:r>
              <a:rPr lang="ru-RU" b="1" dirty="0"/>
              <a:t>L</a:t>
            </a:r>
            <a:r>
              <a:rPr lang="ru-RU" dirty="0"/>
              <a:t> - IP-адрес локального интерфейса с прямым подключением</a:t>
            </a:r>
          </a:p>
          <a:p>
            <a:pPr lvl="1" rtl="0"/>
            <a:r>
              <a:rPr lang="ru-RU" b="1" dirty="0"/>
              <a:t>C</a:t>
            </a:r>
            <a:r>
              <a:rPr lang="ru-RU" dirty="0"/>
              <a:t> – Присоединенная напрямую сеть</a:t>
            </a:r>
          </a:p>
          <a:p>
            <a:pPr lvl="1" rtl="0"/>
            <a:r>
              <a:rPr lang="ru-RU" b="1" dirty="0"/>
              <a:t>S</a:t>
            </a:r>
            <a:r>
              <a:rPr lang="ru-RU" dirty="0"/>
              <a:t> — Статический маршрут был вручную настроен администратором</a:t>
            </a:r>
          </a:p>
          <a:p>
            <a:pPr lvl="1" rtl="0"/>
            <a:r>
              <a:rPr lang="ru-RU" b="1" dirty="0"/>
              <a:t>O</a:t>
            </a:r>
            <a:r>
              <a:rPr lang="ru-RU" dirty="0"/>
              <a:t> – OSPF</a:t>
            </a:r>
          </a:p>
          <a:p>
            <a:pPr lvl="1" rtl="0"/>
            <a:r>
              <a:rPr lang="ru-RU" b="1" dirty="0"/>
              <a:t>D</a:t>
            </a:r>
            <a:r>
              <a:rPr lang="ru-RU" dirty="0"/>
              <a:t> – EIGRP</a:t>
            </a:r>
          </a:p>
          <a:p>
            <a:pPr marL="0" indent="0" rtl="0">
              <a:buNone/>
            </a:pPr>
            <a:r>
              <a:rPr lang="ru-RU" dirty="0"/>
              <a:t>Эта команда показывает типы маршрутов:</a:t>
            </a:r>
          </a:p>
          <a:p>
            <a:pPr lvl="1" rtl="0"/>
            <a:r>
              <a:rPr lang="ru-RU" dirty="0"/>
              <a:t>Присоединенная напрямую сеть – C и L</a:t>
            </a:r>
          </a:p>
          <a:p>
            <a:pPr lvl="1" rtl="0"/>
            <a:r>
              <a:rPr lang="ru-RU" dirty="0" err="1"/>
              <a:t>Remoteмаршруты</a:t>
            </a:r>
            <a:r>
              <a:rPr lang="ru-RU" dirty="0"/>
              <a:t> до удаленных сетей – O, D, и пр.</a:t>
            </a:r>
          </a:p>
          <a:p>
            <a:pPr lvl="1" rtl="0"/>
            <a:r>
              <a:rPr lang="ru-RU" dirty="0"/>
              <a:t>Маршруты по умолчанию – S*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8.6 Практика и контрольная работа модуля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pPr rtl="0"/>
            <a:r>
              <a:rPr lang="ru-RU" sz="1600"/>
              <a:t>Практика и контрольная работа модуля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Что я изучил в этом модуле?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-157942" y="801475"/>
            <a:ext cx="9476509" cy="3874434"/>
          </a:xfrm>
        </p:spPr>
        <p:txBody>
          <a:bodyPr/>
          <a:lstStyle/>
          <a:p>
            <a:pPr lvl="2" rtl="0"/>
            <a:r>
              <a:rPr lang="ru-RU" sz="1600" dirty="0"/>
              <a:t>Характеристики IP: без установления соединения, негарантированная доставка и независимость от среды.</a:t>
            </a:r>
          </a:p>
          <a:p>
            <a:pPr lvl="2" rtl="0"/>
            <a:r>
              <a:rPr lang="ru-RU" sz="1600" dirty="0"/>
              <a:t>Доставка пакета не гарантируется.</a:t>
            </a:r>
          </a:p>
          <a:p>
            <a:pPr lvl="2" rtl="0"/>
            <a:r>
              <a:rPr lang="ru-RU" sz="1600" dirty="0"/>
              <a:t>Заголовок пакета IPv4 состоит из нескольких полей, включающих информацию о пакете.</a:t>
            </a:r>
          </a:p>
          <a:p>
            <a:pPr lvl="2" rtl="0"/>
            <a:r>
              <a:rPr lang="ru-RU" sz="1600" dirty="0"/>
              <a:t>IPv6 преодолевает недостаток сквозного подключения IPv4 и повышенную сложность сети.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600" dirty="0"/>
              <a:t>Устройство определит, является ли место назначения самим, другим локальным узлом и удаленным узлом.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600" dirty="0"/>
              <a:t>Шлюз по умолчанию — это маршрутизатор, который является частью локальной сети и будет использоваться как вход в другие сети.</a:t>
            </a:r>
          </a:p>
          <a:p>
            <a:pPr lvl="2" rtl="0"/>
            <a:r>
              <a:rPr lang="ru-RU" sz="1600" dirty="0"/>
              <a:t>Таблица маршрутизации содержит список всех известных сетевых адресов (префиксов) и куда пересылать пакет.</a:t>
            </a:r>
          </a:p>
          <a:p>
            <a:pPr lvl="2" rtl="0"/>
            <a:r>
              <a:rPr lang="ru-RU" sz="1600" dirty="0"/>
              <a:t>Маршрутизатор использует самую длинную маску подсети или совпадение префиксов.</a:t>
            </a:r>
          </a:p>
          <a:p>
            <a:pPr lvl="2" rtl="0"/>
            <a:r>
              <a:rPr lang="ru-RU" sz="1600" dirty="0"/>
              <a:t>Таблица маршрутизации содержит три типа записей маршрутов: напрямую подключенные сети, удаленные сети и маршрут по умолчанию.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r>
              <a:rPr lang="ru-RU" sz="1800" dirty="0"/>
              <a:t>Модуль 8: Сетевой уровень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 dirty="0">
                <a:latin typeface="Arial" charset="0"/>
              </a:rPr>
              <a:t>Новые термины и команды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/>
              <a:t>Encapsulation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/>
              <a:t>Routing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/>
              <a:t>De-encapsulation</a:t>
            </a:r>
          </a:p>
          <a:p>
            <a:pPr rtl="0"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/>
              <a:t>Data payload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/>
              <a:t>Packet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/>
              <a:t>Internet Protocol Version 4 (IPv4)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/>
              <a:t>Internet Protocol Version 6 (IPv6)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/>
              <a:t>Network Layer PDU = IP Packet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/>
              <a:t>IP Header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c="http://schemas.openxmlformats.org/drawingml/2006/chart" xmlns:c15="http://schemas.microsoft.com/office/drawing/2012/chart"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Best effort delivery</a:t>
            </a:r>
          </a:p>
          <a:p>
            <a:pPr rtl="0"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Media independent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Connectionless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Unreliable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Maximum Transmission Unit (MTU)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Version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Differentiated Services (DS)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Time-to-Live (TTL)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Internet Control Message Protocol (ICMP)</a:t>
            </a: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657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c="http://schemas.openxmlformats.org/drawingml/2006/chart" xmlns:c15="http://schemas.microsoft.com/office/drawing/2012/chart"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Identification, Flags, Fragment Offset fields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Network Address Translation (NAT)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Traffic Class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Flow Label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Payload Length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Next Header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Hop Limit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Extension Headers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Local host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Remote host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Default Gateway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latin typeface="Arial" charset="0"/>
              </a:rPr>
              <a:t>Модуль 8: Сетевой уровень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 dirty="0">
                <a:latin typeface="Arial" charset="0"/>
              </a:rPr>
              <a:t>Новые термины и команды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019059"/>
            <a:ext cx="2721476" cy="3709769"/>
          </a:xfrm>
          <a:ln>
            <a:solidFill>
              <a:srgbClr val="000000"/>
            </a:solidFill>
          </a:ln>
        </p:spPr>
        <p:txBody>
          <a:bodyPr/>
          <a:lstStyle/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netstat</a:t>
            </a:r>
            <a:r>
              <a:rPr lang="ru-RU" sz="1600" dirty="0"/>
              <a:t> –r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route</a:t>
            </a:r>
            <a:r>
              <a:rPr lang="ru-RU" sz="1600" dirty="0"/>
              <a:t> </a:t>
            </a:r>
            <a:r>
              <a:rPr lang="ru-RU" sz="1600" dirty="0" err="1"/>
              <a:t>print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interface</a:t>
            </a:r>
            <a:r>
              <a:rPr lang="ru-RU" sz="1600" dirty="0"/>
              <a:t> </a:t>
            </a:r>
            <a:r>
              <a:rPr lang="ru-RU" sz="1600" dirty="0" err="1"/>
              <a:t>list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IPv4 </a:t>
            </a:r>
            <a:r>
              <a:rPr lang="ru-RU" sz="1600" dirty="0" err="1"/>
              <a:t>Route</a:t>
            </a:r>
            <a:r>
              <a:rPr lang="ru-RU" sz="1600" dirty="0"/>
              <a:t> </a:t>
            </a:r>
            <a:r>
              <a:rPr lang="ru-RU" sz="1600" dirty="0" err="1"/>
              <a:t>Table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IPv6 </a:t>
            </a:r>
            <a:r>
              <a:rPr lang="ru-RU" sz="1600" dirty="0" err="1"/>
              <a:t>Route</a:t>
            </a:r>
            <a:r>
              <a:rPr lang="ru-RU" sz="1600" dirty="0"/>
              <a:t> </a:t>
            </a:r>
            <a:r>
              <a:rPr lang="ru-RU" sz="1600" dirty="0" err="1"/>
              <a:t>Table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directly-connected</a:t>
            </a:r>
            <a:r>
              <a:rPr lang="ru-RU" sz="1600" dirty="0"/>
              <a:t> </a:t>
            </a:r>
            <a:r>
              <a:rPr lang="ru-RU" sz="1600" dirty="0" err="1"/>
              <a:t>routes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remote</a:t>
            </a:r>
            <a:r>
              <a:rPr lang="ru-RU" sz="1600" dirty="0"/>
              <a:t> </a:t>
            </a:r>
            <a:r>
              <a:rPr lang="ru-RU" sz="1600" dirty="0" err="1"/>
              <a:t>routes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default</a:t>
            </a:r>
            <a:r>
              <a:rPr lang="ru-RU" sz="1600" dirty="0"/>
              <a:t> </a:t>
            </a:r>
            <a:r>
              <a:rPr lang="ru-RU" sz="1600" dirty="0" err="1"/>
              <a:t>route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show</a:t>
            </a:r>
            <a:r>
              <a:rPr lang="ru-RU" sz="1600" dirty="0"/>
              <a:t> </a:t>
            </a:r>
            <a:r>
              <a:rPr lang="ru-RU" sz="1600" dirty="0" err="1"/>
              <a:t>ip</a:t>
            </a:r>
            <a:r>
              <a:rPr lang="ru-RU" sz="1600" dirty="0"/>
              <a:t> </a:t>
            </a:r>
            <a:r>
              <a:rPr lang="ru-RU" sz="1600" dirty="0" err="1"/>
              <a:t>route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route</a:t>
            </a:r>
            <a:r>
              <a:rPr lang="ru-RU" sz="1600" dirty="0"/>
              <a:t> </a:t>
            </a:r>
            <a:r>
              <a:rPr lang="ru-RU" sz="1600" dirty="0" err="1"/>
              <a:t>source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destination</a:t>
            </a:r>
            <a:r>
              <a:rPr lang="ru-RU" sz="1600" dirty="0"/>
              <a:t> </a:t>
            </a:r>
            <a:r>
              <a:rPr lang="ru-RU" sz="1600" dirty="0" err="1"/>
              <a:t>network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outgoing</a:t>
            </a:r>
            <a:r>
              <a:rPr lang="ru-RU" sz="1600" dirty="0"/>
              <a:t> </a:t>
            </a:r>
            <a:r>
              <a:rPr lang="ru-RU" sz="1600" dirty="0" err="1"/>
              <a:t>interface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administrative</a:t>
            </a:r>
            <a:r>
              <a:rPr lang="ru-RU" sz="1600" dirty="0"/>
              <a:t> </a:t>
            </a:r>
            <a:r>
              <a:rPr lang="ru-RU" sz="1600" dirty="0" err="1"/>
              <a:t>distance</a:t>
            </a:r>
            <a:endParaRPr lang="ru-RU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metric</a:t>
            </a:r>
            <a:endParaRPr lang="ru-RU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5998" y="1019058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c="http://schemas.openxmlformats.org/drawingml/2006/chart" xmlns:c15="http://schemas.microsoft.com/office/drawing/2012/chart"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next-hop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route timestamp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«Проверьте свое понимание темы»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предназначены для того, чтобы ученики могли быстро определить, поняли ли они содержание темы и могут ли они переходить к следующей, или им нужно вернуться и пересмотреть текущую тему.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</a:t>
            </a:r>
            <a:r>
              <a:rPr lang="ru-RU" sz="1400" b="1" i="1" dirty="0"/>
              <a:t>не влияют </a:t>
            </a:r>
            <a:r>
              <a:rPr lang="ru-RU" sz="1400" dirty="0"/>
              <a:t>на оценки учащихся.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Для этих упражнений нет отдельных слайдов в презентации для инструкторов. Они перечислены в области заметок слайда перед их началом.</a:t>
            </a:r>
            <a:endParaRPr lang="en-US" dirty="0"/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832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568207"/>
          </a:xfrm>
        </p:spPr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8: </a:t>
            </a:r>
            <a:r>
              <a:rPr lang="ru-RU" dirty="0"/>
              <a:t>Задания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36631" y="609600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/>
              <a:t>Какие задания представлены в этом модуле?</a:t>
            </a:r>
            <a:endParaRPr lang="en-US" dirty="0"/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4844"/>
              </p:ext>
            </p:extLst>
          </p:nvPr>
        </p:nvGraphicFramePr>
        <p:xfrm>
          <a:off x="535742" y="1029939"/>
          <a:ext cx="8425377" cy="326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972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177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788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Страница </a:t>
                      </a:r>
                      <a:r>
                        <a:rPr lang="ru-RU" sz="1200" dirty="0"/>
                        <a:t>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задания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Название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Функционал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8.1.7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b="0" dirty="0" smtClean="0"/>
                        <a:t>Характеристики </a:t>
                      </a:r>
                      <a:r>
                        <a:rPr lang="en-US" sz="1100" b="0" dirty="0" smtClean="0"/>
                        <a:t>IP</a:t>
                      </a:r>
                      <a:endParaRPr lang="ru-RU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8.2.3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b="0" dirty="0" smtClean="0"/>
                        <a:t>Пример заголовков IPv4 в программе </a:t>
                      </a:r>
                      <a:r>
                        <a:rPr lang="ru-RU" sz="1100" b="0" dirty="0" err="1" smtClean="0"/>
                        <a:t>Wireshark</a:t>
                      </a:r>
                      <a:endParaRPr lang="ru-RU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725069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8.2.4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Пакет </a:t>
                      </a:r>
                      <a:r>
                        <a:rPr lang="en-US" sz="1100" dirty="0" smtClean="0"/>
                        <a:t>IPv4</a:t>
                      </a:r>
                      <a:endParaRPr lang="ru-RU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4984366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8.3.5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b="0" dirty="0" smtClean="0"/>
                        <a:t>Пример заголовков IPv6 в программе </a:t>
                      </a:r>
                      <a:r>
                        <a:rPr lang="ru-RU" sz="1100" b="0" dirty="0" err="1" smtClean="0"/>
                        <a:t>Wireshark</a:t>
                      </a:r>
                      <a:endParaRPr lang="ru-RU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74708435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8.3.6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Пакет </a:t>
                      </a:r>
                      <a:r>
                        <a:rPr lang="en-US" sz="1100" dirty="0" smtClean="0"/>
                        <a:t>IPv6</a:t>
                      </a:r>
                      <a:endParaRPr lang="ru-RU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8.4.5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Маршрутизация хоста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61252496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8.5.5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Таблица маршрутизации маршрутизатора </a:t>
                      </a:r>
                      <a:r>
                        <a:rPr lang="en-US" sz="1100" b="0" dirty="0" smtClean="0"/>
                        <a:t>IPv4</a:t>
                      </a:r>
                      <a:endParaRPr lang="ru-RU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8.5.7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Введение в маршрутизацию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46538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8: </a:t>
            </a:r>
            <a:r>
              <a:rPr lang="ru-RU" dirty="0"/>
              <a:t>Рекомендации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Перед обучением по модулю </a:t>
            </a:r>
            <a:r>
              <a:rPr lang="ru-RU" sz="1600" dirty="0" smtClean="0"/>
              <a:t>8 </a:t>
            </a:r>
            <a:r>
              <a:rPr lang="ru-RU" sz="1600" dirty="0"/>
              <a:t>инструктор должен: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Просмотреть задания и лабораторные работы для этого модуля.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Постараться включить как можно больше вопросов, чтобы привлечь внимание учащихся во время презентации в классе.</a:t>
            </a:r>
          </a:p>
          <a:p>
            <a:pPr marL="0" indent="0" rtl="0">
              <a:buNone/>
            </a:pPr>
            <a:r>
              <a:rPr lang="ru-RU" sz="1600" dirty="0" smtClean="0"/>
              <a:t>Тема </a:t>
            </a:r>
            <a:r>
              <a:rPr lang="ru-RU" sz="1600" dirty="0"/>
              <a:t>8.1</a:t>
            </a:r>
          </a:p>
          <a:p>
            <a:pPr lvl="1"/>
            <a:r>
              <a:rPr lang="ru-RU" sz="1600" dirty="0"/>
              <a:t>Используйте </a:t>
            </a:r>
            <a:r>
              <a:rPr lang="ru-RU" sz="1600" dirty="0" smtClean="0"/>
              <a:t>аналогию </a:t>
            </a:r>
            <a:r>
              <a:rPr lang="ru-RU" sz="1600" dirty="0"/>
              <a:t>с обычной </a:t>
            </a:r>
            <a:r>
              <a:rPr lang="ru-RU" sz="1600" dirty="0" smtClean="0"/>
              <a:t>почтой.</a:t>
            </a:r>
            <a:endParaRPr lang="ru-RU" sz="1600" dirty="0"/>
          </a:p>
          <a:p>
            <a:pPr lvl="1"/>
            <a:r>
              <a:rPr lang="ru-RU" sz="1600" dirty="0" smtClean="0"/>
              <a:t>Почта (аналогия):</a:t>
            </a:r>
            <a:endParaRPr lang="ru-RU" sz="1600" dirty="0"/>
          </a:p>
          <a:p>
            <a:pPr lvl="1"/>
            <a:r>
              <a:rPr lang="ru-RU" sz="1600" dirty="0"/>
              <a:t>Отправитель не знает, присутствует ли получатель, пришло ли письмо или может ли получатель прочитать письмо</a:t>
            </a:r>
          </a:p>
          <a:p>
            <a:pPr lvl="1"/>
            <a:r>
              <a:rPr lang="ru-RU" sz="1600" dirty="0"/>
              <a:t>Получатель не знает, когда </a:t>
            </a:r>
            <a:r>
              <a:rPr lang="ru-RU" sz="1600" dirty="0" smtClean="0"/>
              <a:t>письмо придет</a:t>
            </a: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661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8: </a:t>
            </a:r>
            <a:r>
              <a:rPr lang="ru-RU" dirty="0" smtClean="0"/>
              <a:t>Рекомендации (Продолжение)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798944"/>
            <a:ext cx="8853286" cy="3928920"/>
          </a:xfrm>
        </p:spPr>
        <p:txBody>
          <a:bodyPr/>
          <a:lstStyle/>
          <a:p>
            <a:pPr marL="0" lvl="0" indent="0" rtl="0">
              <a:buNone/>
            </a:pPr>
            <a:r>
              <a:rPr lang="ru-RU" sz="1600" dirty="0" smtClean="0"/>
              <a:t>Тема </a:t>
            </a:r>
            <a:r>
              <a:rPr lang="ru-RU" sz="1600" dirty="0"/>
              <a:t>8.2</a:t>
            </a:r>
          </a:p>
          <a:p>
            <a:pPr lvl="1"/>
            <a:r>
              <a:rPr lang="ru-RU" sz="1600" dirty="0"/>
              <a:t>Обсудите поля пакета IPv4.</a:t>
            </a:r>
          </a:p>
          <a:p>
            <a:pPr lvl="1"/>
            <a:r>
              <a:rPr lang="ru-RU" sz="1600" dirty="0"/>
              <a:t>Обратите внимание, что поле «Идентификация» </a:t>
            </a:r>
            <a:r>
              <a:rPr lang="ru-RU" sz="1600" dirty="0" smtClean="0"/>
              <a:t>используется не </a:t>
            </a:r>
            <a:r>
              <a:rPr lang="ru-RU" sz="1600" dirty="0"/>
              <a:t>для последовательности, как TCP (1 из 5, 2 из 5 и т. </a:t>
            </a:r>
            <a:r>
              <a:rPr lang="ru-RU" sz="1600" dirty="0" smtClean="0"/>
              <a:t>д.). </a:t>
            </a:r>
            <a:endParaRPr lang="ru-RU" sz="1600" dirty="0"/>
          </a:p>
          <a:p>
            <a:pPr marL="0" indent="0" rtl="0">
              <a:buNone/>
            </a:pPr>
            <a:r>
              <a:rPr lang="ru-RU" sz="1600" dirty="0" smtClean="0"/>
              <a:t>Тема </a:t>
            </a:r>
            <a:r>
              <a:rPr lang="ru-RU" sz="1600" dirty="0"/>
              <a:t>8.3</a:t>
            </a:r>
          </a:p>
          <a:p>
            <a:pPr lvl="1"/>
            <a:r>
              <a:rPr lang="ru-RU" sz="1600" dirty="0"/>
              <a:t>Объясните многие ограничения IPv4.</a:t>
            </a:r>
          </a:p>
          <a:p>
            <a:pPr lvl="1"/>
            <a:r>
              <a:rPr lang="ru-RU" sz="1600" dirty="0"/>
              <a:t>Сравните простоту IPv6 со сложностью </a:t>
            </a:r>
            <a:r>
              <a:rPr lang="ru-RU" sz="1600" dirty="0" smtClean="0"/>
              <a:t>IPv4.</a:t>
            </a:r>
            <a:endParaRPr lang="ru-RU" sz="1600" dirty="0"/>
          </a:p>
          <a:p>
            <a:pPr lvl="1"/>
            <a:r>
              <a:rPr lang="ru-RU" sz="1600" dirty="0"/>
              <a:t>Объясните, почему исключены определенные поля, и это улучшает IPv6, например, контрольную сумму, фрагментацию и т. </a:t>
            </a:r>
            <a:r>
              <a:rPr lang="ru-RU" sz="1600" dirty="0" smtClean="0"/>
              <a:t>д.</a:t>
            </a:r>
            <a:endParaRPr lang="ru-RU" sz="1600" dirty="0"/>
          </a:p>
          <a:p>
            <a:pPr lvl="1"/>
            <a:r>
              <a:rPr lang="ru-RU" sz="1600" dirty="0"/>
              <a:t>Объясните использование поля EH.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68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394"/>
            <a:ext cx="9144000" cy="635940"/>
          </a:xfrm>
        </p:spPr>
        <p:txBody>
          <a:bodyPr/>
          <a:lstStyle/>
          <a:p>
            <a:r>
              <a:rPr lang="ru-RU" dirty="0"/>
              <a:t>Модуль 8: Рекомендации (Продолжение)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77334"/>
            <a:ext cx="8853286" cy="3790757"/>
          </a:xfrm>
        </p:spPr>
        <p:txBody>
          <a:bodyPr/>
          <a:lstStyle/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 smtClean="0"/>
              <a:t>Тема </a:t>
            </a:r>
            <a:r>
              <a:rPr lang="ru-RU" sz="1600" dirty="0"/>
              <a:t>8.4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dirty="0" smtClean="0"/>
              <a:t>Используйте аналогию с почтой </a:t>
            </a:r>
            <a:r>
              <a:rPr lang="ru-RU" dirty="0"/>
              <a:t>для объяснения маршрутизации </a:t>
            </a:r>
            <a:r>
              <a:rPr lang="ru-RU" dirty="0" smtClean="0"/>
              <a:t>хоста - три письма (</a:t>
            </a:r>
            <a:r>
              <a:rPr lang="ru-RU" dirty="0" err="1" smtClean="0"/>
              <a:t>internal</a:t>
            </a:r>
            <a:r>
              <a:rPr lang="ru-RU" dirty="0" smtClean="0"/>
              <a:t>(внутренне) – получатель живет вместе с вами, не отправляется по почте = 127.0.0.1; </a:t>
            </a:r>
            <a:r>
              <a:rPr lang="ru-RU" dirty="0" err="1" smtClean="0"/>
              <a:t>local</a:t>
            </a:r>
            <a:r>
              <a:rPr lang="ru-RU" dirty="0" smtClean="0"/>
              <a:t> (локальное)– друзья с тем же самым почтовым индексом), обработка внутри почтового отделения = отправка данных через свой интерфейс; </a:t>
            </a:r>
            <a:r>
              <a:rPr lang="ru-RU" dirty="0" err="1" smtClean="0"/>
              <a:t>remote</a:t>
            </a:r>
            <a:r>
              <a:rPr lang="ru-RU" dirty="0" smtClean="0"/>
              <a:t> (удаленное ) – друзья с почтовым индексом отличным от вашего, использует обработку через главпочтамт = отправка через шлюз по умолчанию.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dirty="0"/>
              <a:t>Объясните DGW, рассмотрите </a:t>
            </a:r>
            <a:r>
              <a:rPr lang="ru-RU" dirty="0" smtClean="0"/>
              <a:t>сложную сеть </a:t>
            </a:r>
            <a:r>
              <a:rPr lang="ru-RU" dirty="0"/>
              <a:t>с видимой IP-адресацией на маршрутизаторах и попросите студентов </a:t>
            </a:r>
            <a:r>
              <a:rPr lang="ru-RU" dirty="0" smtClean="0"/>
              <a:t>задать </a:t>
            </a:r>
            <a:r>
              <a:rPr lang="ru-RU" dirty="0"/>
              <a:t>DGW для разных устройств.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dirty="0"/>
              <a:t>Убедитесь, что учащиеся понимают, что </a:t>
            </a:r>
            <a:r>
              <a:rPr lang="ru-RU" dirty="0" smtClean="0"/>
              <a:t>коммутаторы </a:t>
            </a:r>
            <a:r>
              <a:rPr lang="ru-RU" dirty="0"/>
              <a:t>L2 также нуждаются в </a:t>
            </a:r>
            <a:r>
              <a:rPr lang="ru-RU" dirty="0" smtClean="0"/>
              <a:t>DGW.</a:t>
            </a:r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400" dirty="0" smtClean="0"/>
              <a:t>Тема </a:t>
            </a:r>
            <a:r>
              <a:rPr lang="ru-RU" sz="1400" dirty="0"/>
              <a:t>8.5</a:t>
            </a:r>
          </a:p>
          <a:p>
            <a:pPr lvl="1"/>
            <a:r>
              <a:rPr lang="ru-RU" dirty="0"/>
              <a:t>Объясните разницу между таблицей маршрутизации хоста и </a:t>
            </a:r>
            <a:r>
              <a:rPr lang="ru-RU" dirty="0" smtClean="0"/>
              <a:t>маршрутизатора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Объясните, как маршрутизатор будет строить свою </a:t>
            </a:r>
            <a:r>
              <a:rPr lang="ru-RU" dirty="0" smtClean="0"/>
              <a:t>таблицу и использовать </a:t>
            </a:r>
            <a:r>
              <a:rPr lang="ru-RU" dirty="0"/>
              <a:t>ее. </a:t>
            </a:r>
            <a:r>
              <a:rPr lang="ru-RU" dirty="0" smtClean="0"/>
              <a:t>Напомните, </a:t>
            </a:r>
            <a:r>
              <a:rPr lang="ru-RU" dirty="0"/>
              <a:t>что таблица маршрутизации L3 имеет две основные функции для пересылки или фильтрации. Если пункт назначения сопоставляет таблицу маршрутизации, он будет переадресован, а при отсутствии совпадения он отбрасывается.</a:t>
            </a:r>
          </a:p>
          <a:p>
            <a:pPr lvl="1"/>
            <a:r>
              <a:rPr lang="ru-RU" dirty="0"/>
              <a:t>Сравните и сопоставьте статическую и динамическую маршрутизацию при изучении удаленных маршрутов. Сильные стороны одного - это слабые стороны другого, и наоборот.</a:t>
            </a: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2120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21700</TotalTime>
  <Words>3323</Words>
  <Application>Microsoft Office PowerPoint</Application>
  <PresentationFormat>Экран (16:9)</PresentationFormat>
  <Paragraphs>575</Paragraphs>
  <Slides>49</Slides>
  <Notes>46</Notes>
  <HiddenSlides>10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Модуль 8: Сетевой уровень</vt:lpstr>
      <vt:lpstr>Материалы для инструкторов. Модуль 8. Руководство по планированию</vt:lpstr>
      <vt:lpstr>В этом модуле</vt:lpstr>
      <vt:lpstr>В этом модуле (продолжение)</vt:lpstr>
      <vt:lpstr>«Проверьте свое понимание темы»</vt:lpstr>
      <vt:lpstr>Модуль 8: Задания</vt:lpstr>
      <vt:lpstr>Модуль 8: Рекомендации</vt:lpstr>
      <vt:lpstr>Модуль 8: Рекомендации (Продолжение)</vt:lpstr>
      <vt:lpstr>Модуль 8: Рекомендации (Продолжение)</vt:lpstr>
      <vt:lpstr>Модуль 8: Сетевой уровень</vt:lpstr>
      <vt:lpstr>Модуль 8: Темы</vt:lpstr>
      <vt:lpstr>8.1 Характеристики сетевого уровня</vt:lpstr>
      <vt:lpstr>Характеристики сетевого уровня Сетевой уровень</vt:lpstr>
      <vt:lpstr>Характеристики сетевого уровня IP инкапсуляция</vt:lpstr>
      <vt:lpstr>Характеристики сетевого уровня Характеристики протокола IP</vt:lpstr>
      <vt:lpstr>Характеристики сетевого уровня Без установления соединения.</vt:lpstr>
      <vt:lpstr>Характеристики сетевого уровня Негарантированная доставка</vt:lpstr>
      <vt:lpstr>Характеристики сетевого уровня Независимость от среды</vt:lpstr>
      <vt:lpstr>Характеристики сетевого уровня Независимость от среды (продолжение)</vt:lpstr>
      <vt:lpstr>8.2 Пакет IPv4</vt:lpstr>
      <vt:lpstr>Пакет IPv4 Заголовок пакета IPv4</vt:lpstr>
      <vt:lpstr>Пакет IPv4 Заголовок пакета IPv4</vt:lpstr>
      <vt:lpstr>Пакет IPv4 Заголовок пакета IPv4</vt:lpstr>
      <vt:lpstr>Пакет IPv4  Видео. Пример заголовков IPv4 в программе Wireshark</vt:lpstr>
      <vt:lpstr>8.3 Пакеты IPv6</vt:lpstr>
      <vt:lpstr>Пакеты IPv6 Ограничения пакетов IPv4 </vt:lpstr>
      <vt:lpstr>Пакеты IPv6 ОбзорIPv6</vt:lpstr>
      <vt:lpstr>Пакеты IPv6 Поля заголовков пакетов IPv4 в заголовке пакетов IPv6</vt:lpstr>
      <vt:lpstr>Пакет IPv6 Заголовок пакета IPv6</vt:lpstr>
      <vt:lpstr>Пакет IPv6  Заголовок пакета IPv6 (продолжение)</vt:lpstr>
      <vt:lpstr>Пакет IPv6  Видео. Пример заголовков IPv6 в программе Wireshark</vt:lpstr>
      <vt:lpstr>Методы маршрутизации на хостах</vt:lpstr>
      <vt:lpstr>Маршрутизация пакетов на узле  Решение о переадресации пакетов узлом</vt:lpstr>
      <vt:lpstr>Маршрутизация пакетов на узле  Решение о переадресации пакетов узлом (Продолжение)</vt:lpstr>
      <vt:lpstr>Маршрутизация пакетов на узле  Шлюз по умолчанию</vt:lpstr>
      <vt:lpstr>Методы маршрутизации на хостах Использование шлюза по умолчанию</vt:lpstr>
      <vt:lpstr>Маршрутизация пакетов на хосте  Таблицы маршрутизации хоста</vt:lpstr>
      <vt:lpstr>8.5 Введение в маршрутизацию</vt:lpstr>
      <vt:lpstr>Введение в маршрутизацию Решение о переадресации пакетов маршрутизатора</vt:lpstr>
      <vt:lpstr>Введение в маршрутизацию Таблица маршрутизации IP-маршрутизатора</vt:lpstr>
      <vt:lpstr>Введение в маршрутизацию Статическая маршрутизация</vt:lpstr>
      <vt:lpstr>Введение в маршрутизацию Динамическая маршрутизация</vt:lpstr>
      <vt:lpstr>Введение в маршрутизацию Видео — Таблицы IPv4 маршрутизации маршрутизаторов IPv4</vt:lpstr>
      <vt:lpstr>Введение вмаршрутизацию Введение в таблицу маршрутизации IPv4</vt:lpstr>
      <vt:lpstr>8.6 Практика и контрольная работа модуля</vt:lpstr>
      <vt:lpstr>Практика и контрольная работа модуля  Что я изучил в этом модуле?</vt:lpstr>
      <vt:lpstr>Модуль 8: Сетевой уровень Новые термины и команды</vt:lpstr>
      <vt:lpstr>Модуль 8: Сетевой уровень Новые термины и команды</vt:lpstr>
      <vt:lpstr>Презентация PowerPoint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Mi</cp:lastModifiedBy>
  <cp:revision>1037</cp:revision>
  <dcterms:created xsi:type="dcterms:W3CDTF">2016-08-22T22:27:36Z</dcterms:created>
  <dcterms:modified xsi:type="dcterms:W3CDTF">2020-06-05T09:29:09Z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