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5"/>
  </p:notesMasterIdLst>
  <p:sldIdLst>
    <p:sldId id="513" r:id="rId2"/>
    <p:sldId id="1104" r:id="rId3"/>
    <p:sldId id="1105" r:id="rId4"/>
    <p:sldId id="1106" r:id="rId5"/>
    <p:sldId id="1107" r:id="rId6"/>
    <p:sldId id="763" r:id="rId7"/>
    <p:sldId id="1052" r:id="rId8"/>
    <p:sldId id="1069" r:id="rId9"/>
    <p:sldId id="876" r:id="rId10"/>
    <p:sldId id="860" r:id="rId11"/>
    <p:sldId id="759" r:id="rId12"/>
    <p:sldId id="1054" r:id="rId13"/>
    <p:sldId id="1090" r:id="rId14"/>
    <p:sldId id="1101" r:id="rId15"/>
    <p:sldId id="1056" r:id="rId16"/>
    <p:sldId id="1057" r:id="rId17"/>
    <p:sldId id="1091" r:id="rId18"/>
    <p:sldId id="1092" r:id="rId19"/>
    <p:sldId id="1093" r:id="rId20"/>
    <p:sldId id="1094" r:id="rId21"/>
    <p:sldId id="1095" r:id="rId22"/>
    <p:sldId id="1096" r:id="rId23"/>
    <p:sldId id="1097" r:id="rId24"/>
    <p:sldId id="1102" r:id="rId25"/>
    <p:sldId id="1063" r:id="rId26"/>
    <p:sldId id="1098" r:id="rId27"/>
    <p:sldId id="1099" r:id="rId28"/>
    <p:sldId id="1100" r:id="rId29"/>
    <p:sldId id="1103" r:id="rId30"/>
    <p:sldId id="957" r:id="rId31"/>
    <p:sldId id="958" r:id="rId32"/>
    <p:sldId id="874" r:id="rId33"/>
    <p:sldId id="29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77285" autoAdjust="0"/>
  </p:normalViewPr>
  <p:slideViewPr>
    <p:cSldViewPr snapToGrid="0" showGuides="1">
      <p:cViewPr varScale="1">
        <p:scale>
          <a:sx n="70" d="100"/>
          <a:sy n="70" d="100"/>
        </p:scale>
        <p:origin x="1312" y="5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/>
              <a:t>Введение в сетевые технологии v7.0 (ITN)</a:t>
            </a:r>
          </a:p>
          <a:p>
            <a:pPr rtl="0">
              <a:buFontTx/>
              <a:buNone/>
            </a:pPr>
            <a:r>
              <a:rPr lang="ru-RU" sz="1200" b="0"/>
              <a:t>Модуль 9: Разрешение адресов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9.1 MAC- и IP-адреса</a:t>
            </a:r>
          </a:p>
          <a:p>
            <a:pPr rtl="0"/>
            <a:r>
              <a:rPr lang="ru-RU"/>
              <a:t>9.1.1 – Устройство назначения в той же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9.1 MAC- и IP-адреса</a:t>
            </a:r>
          </a:p>
          <a:p>
            <a:pPr rtl="0"/>
            <a:r>
              <a:rPr lang="ru-RU"/>
              <a:t>9.1.2. Устройства назначения в удаленной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00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9: Разрешение адресов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9.1 MAC- и IP-адреса</a:t>
            </a:r>
          </a:p>
          <a:p>
            <a:pPr rtl="0"/>
            <a:r>
              <a:rPr lang="ru-RU"/>
              <a:t>9.1.3 Packet Tracer. Идентификация МАС- и IP-адресов</a:t>
            </a:r>
          </a:p>
          <a:p>
            <a:pPr rtl="0"/>
            <a:r>
              <a:rPr lang="ru-RU"/>
              <a:t>9.1.4 — Проверьте ваше понимание темы — MAC и 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238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 b="0"/>
              <a:t>9: Разрешение адресов</a:t>
            </a:r>
          </a:p>
          <a:p>
            <a:pPr rtl="0">
              <a:buFontTx/>
              <a:buNone/>
            </a:pPr>
            <a:r>
              <a:rPr lang="ru-RU" sz="1200" b="0"/>
              <a:t>9.2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9.2.1 — Обзор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9.2.2. Функции протокола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125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9.2.3 — Видео — запрос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97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9.2.4. Видео. Принцип работы протокола ARP — ARP-ответ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47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9.2.5. Видео. Роль ARP в процессе удаленного обмена данными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416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9.2.6. Удаление записей из таблицы 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66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261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9.2.7. Таблицы ARP на сетевых устройствах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9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9.2.8 — Проблемы ARP широковещательная рассылка ARP и ARP-спуфинг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902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9.2 ARP</a:t>
            </a:r>
          </a:p>
          <a:p>
            <a:pPr rtl="0"/>
            <a:r>
              <a:rPr lang="ru-RU"/>
              <a:t>9.2.9 – Cisco Packet Tracer. Изучение таблицы АRP</a:t>
            </a:r>
          </a:p>
          <a:p>
            <a:pPr rtl="0"/>
            <a:r>
              <a:rPr lang="ru-RU"/>
              <a:t>9.2.10 – Проверьте свое понимание темы - 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679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 b="0"/>
              <a:t>9: Разрешение адресов</a:t>
            </a:r>
          </a:p>
          <a:p>
            <a:pPr rtl="0">
              <a:buFontTx/>
              <a:buNone/>
            </a:pPr>
            <a:r>
              <a:rPr lang="ru-RU" sz="1200" b="0"/>
              <a:t>9.3 Медные кабели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9: Разрешение адресов</a:t>
            </a:r>
          </a:p>
          <a:p>
            <a:pPr rtl="0"/>
            <a:r>
              <a:rPr lang="ru-RU" dirty="0"/>
              <a:t>9.3 – Обнаружение соседних IPv6 устройств</a:t>
            </a:r>
          </a:p>
          <a:p>
            <a:pPr rtl="0"/>
            <a:r>
              <a:rPr lang="ru-RU" dirty="0"/>
              <a:t>9.3.1 – Видео - Обнаружение соседних IPv6 устройств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039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9.3 – Обнаружение соседних IPv6 устройств</a:t>
            </a:r>
          </a:p>
          <a:p>
            <a:pPr rtl="0"/>
            <a:r>
              <a:rPr lang="ru-RU"/>
              <a:t>9.3.2 — Сообщения обнаружения соседей по протоколу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065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9.3 – Обнаружение соседних IPv6 устройств</a:t>
            </a:r>
          </a:p>
          <a:p>
            <a:pPr rtl="0"/>
            <a:r>
              <a:rPr lang="ru-RU"/>
              <a:t>9.3.3 — Обнаружение соседей по протоколу IPv6 — разрешение адресов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29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9: Разрешение адресов</a:t>
            </a:r>
          </a:p>
          <a:p>
            <a:pPr rtl="0"/>
            <a:r>
              <a:rPr lang="ru-RU" dirty="0"/>
              <a:t>9.3 – Обнаружение соседних IPv6 устройств</a:t>
            </a:r>
          </a:p>
          <a:p>
            <a:pPr rtl="0"/>
            <a:r>
              <a:rPr lang="ru-RU" dirty="0"/>
              <a:t>9.3.4 — </a:t>
            </a:r>
            <a:r>
              <a:rPr lang="ru-RU" dirty="0" err="1"/>
              <a:t>Packet</a:t>
            </a:r>
            <a:r>
              <a:rPr lang="ru-RU" dirty="0"/>
              <a:t> </a:t>
            </a:r>
            <a:r>
              <a:rPr lang="ru-RU" dirty="0" err="1"/>
              <a:t>Tracer</a:t>
            </a:r>
            <a:r>
              <a:rPr lang="ru-RU" dirty="0"/>
              <a:t> — Обнаружение соседей по протоколу IPv6</a:t>
            </a:r>
          </a:p>
          <a:p>
            <a:pPr rtl="0"/>
            <a:r>
              <a:rPr lang="ru-RU" dirty="0"/>
              <a:t>9.3.5 — Проверьте ваше понимание темы — Обнаружение соседей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659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 b="0"/>
              <a:t>9: Разрешение адресов</a:t>
            </a:r>
          </a:p>
          <a:p>
            <a:pPr rtl="0">
              <a:buFontTx/>
              <a:buNone/>
            </a:pPr>
            <a:r>
              <a:rPr lang="ru-RU" sz="1200" b="0"/>
              <a:t>9.4 Практика и контрольная работа модуля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31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/>
              <a:t>9: Разрешение адресов</a:t>
            </a:r>
          </a:p>
          <a:p>
            <a:pPr rtl="0"/>
            <a:r>
              <a:rPr lang="ru-RU"/>
              <a:t>9.4 – Практика и контрольная работа модуля</a:t>
            </a:r>
          </a:p>
          <a:p>
            <a:pPr rtl="0"/>
            <a:r>
              <a:rPr lang="ru-RU"/>
              <a:t>9.4.1 – Что я изучил в этом модуле?</a:t>
            </a:r>
          </a:p>
          <a:p>
            <a:pPr rtl="0"/>
            <a:r>
              <a:rPr lang="ru-RU"/>
              <a:t>9.4.2 — Контрольная по модулю - Разрешение адресов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 rtl="0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608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32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b="0"/>
              <a:t>Программа Сетевой академии Cisco</a:t>
            </a:r>
          </a:p>
          <a:p>
            <a:pPr rtl="0">
              <a:buFontTx/>
              <a:buNone/>
            </a:pPr>
            <a:r>
              <a:rPr lang="ru-RU" b="0"/>
              <a:t>Введение в сетевые технологии v7.0 (ITN)</a:t>
            </a:r>
          </a:p>
          <a:p>
            <a:pPr rtl="0">
              <a:buFontTx/>
              <a:buNone/>
            </a:pPr>
            <a:r>
              <a:rPr lang="ru-RU" sz="1200" b="0"/>
              <a:t>Модуль 9: Разрешение адресов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10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 sz="1200" b="0"/>
              <a:t>9: Разрешение адресов</a:t>
            </a:r>
          </a:p>
          <a:p>
            <a:pPr rtl="0">
              <a:buFontTx/>
              <a:buNone/>
            </a:pPr>
            <a:r>
              <a:rPr lang="ru-RU" sz="1200" b="0"/>
              <a:t>9.0.2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ru-RU" sz="1200" b="0"/>
              <a:t>9: Разрешение адресов</a:t>
            </a:r>
          </a:p>
          <a:p>
            <a:pPr rtl="0">
              <a:buFontTx/>
              <a:buNone/>
            </a:pPr>
            <a:r>
              <a:rPr lang="ru-RU" sz="1200" b="0"/>
              <a:t>9.1 MAC- и IP-адреса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9: Разрешение адресов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ru-RU"/>
              <a:t>Задачи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Разрешение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адресов.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Цели модуля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Объяснить, как ARP и ND обеспечивают обмен данными в локальной сети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48902"/>
              </p:ext>
            </p:extLst>
          </p:nvPr>
        </p:nvGraphicFramePr>
        <p:xfrm>
          <a:off x="349704" y="1952562"/>
          <a:ext cx="8444592" cy="152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92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8066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3232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Заголовок 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Цель темы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MAC- и IP-адреса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Сравнить роли MAC- и IP-адресов.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926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⁪Протокол </a:t>
                      </a:r>
                      <a:r>
                        <a:rPr lang="ru-RU" sz="1200" dirty="0">
                          <a:effectLst/>
                        </a:rPr>
                        <a:t>ARP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Объяснить назначение протокола разрешения адресов (ARP).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4769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</a:t>
                      </a:r>
                      <a:r>
                        <a:rPr lang="ru-RU" sz="1200" dirty="0" smtClean="0">
                          <a:effectLst/>
                        </a:rPr>
                        <a:t>бнаружение </a:t>
                      </a:r>
                      <a:r>
                        <a:rPr lang="ru-RU" sz="1200" dirty="0">
                          <a:effectLst/>
                        </a:rPr>
                        <a:t>соседа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Рассказать о принципах обнаружения соседей при использовании протокола IPv6.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9.1 MAC- и IP-адреса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MAC- и IP-адреса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Устройства назначения в той же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731838"/>
            <a:ext cx="8532920" cy="2341300"/>
          </a:xfrm>
        </p:spPr>
        <p:txBody>
          <a:bodyPr/>
          <a:lstStyle/>
          <a:p>
            <a:pPr marL="0" indent="0" algn="l" rtl="0"/>
            <a:r>
              <a:rPr lang="ru-RU" sz="1600">
                <a:solidFill>
                  <a:srgbClr val="000000"/>
                </a:solidFill>
              </a:rPr>
              <a:t>Устройству</a:t>
            </a:r>
            <a:r>
              <a:rPr lang="ru-RU" sz="1600"/>
              <a:t> </a:t>
            </a:r>
            <a:r>
              <a:rPr lang="ru-RU" sz="1600">
                <a:solidFill>
                  <a:srgbClr val="000000"/>
                </a:solidFill>
              </a:rPr>
              <a:t> в локальной сети Ethernet присваиваются два основных адреса.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rgbClr val="000000"/>
                </a:solidFill>
              </a:rPr>
              <a:t>Физический адрес (MAC-адрес)</a:t>
            </a:r>
            <a:r>
              <a:rPr lang="ru-RU" sz="1600">
                <a:solidFill>
                  <a:srgbClr val="000000"/>
                </a:solidFill>
              </a:rPr>
              <a:t> используется для обмена данными между сетевыми платами Ethernet устройств, находящихся в одной сети.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rgbClr val="000000"/>
                </a:solidFill>
              </a:rPr>
              <a:t>Логический адрес (IP-адрес) </a:t>
            </a:r>
            <a:r>
              <a:rPr lang="ru-RU" sz="1600">
                <a:solidFill>
                  <a:srgbClr val="000000"/>
                </a:solidFill>
              </a:rPr>
              <a:t>используется для отправки пакетов от источника к назначению.</a:t>
            </a:r>
            <a:r>
              <a:rPr lang="ru-RU" sz="1600" b="1">
                <a:solidFill>
                  <a:srgbClr val="000000"/>
                </a:solidFill>
              </a:rPr>
              <a:t> </a:t>
            </a:r>
          </a:p>
          <a:p>
            <a:pPr marL="73085" lvl="1" indent="0" rtl="0">
              <a:buNone/>
            </a:pPr>
            <a:r>
              <a:rPr lang="ru-RU" sz="1600">
                <a:solidFill>
                  <a:srgbClr val="000000"/>
                </a:solidFill>
              </a:rPr>
              <a:t>Адреса уровня 2 используются для доставки кадров из одного сетевого адаптера в другой сетевой адаптер в той же сети. Если IP-адрес назначения находится в той же сети, то MAC-адресом назначения является адрес устройства назначения.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295B7-4667-438E-A1A4-0A077F09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8" y="3157730"/>
            <a:ext cx="4352544" cy="17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 dirty="0" smtClean="0"/>
              <a:t>MAC- </a:t>
            </a:r>
            <a:r>
              <a:rPr lang="ru-RU" sz="1600" dirty="0"/>
              <a:t>и IP-адреса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Устройства </a:t>
            </a:r>
            <a:r>
              <a:rPr lang="ru-RU" sz="2400" dirty="0"/>
              <a:t>назначения в удаленной сети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10" y="731837"/>
            <a:ext cx="8448078" cy="1589524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rgbClr val="000000"/>
                </a:solidFill>
              </a:rPr>
              <a:t>Если IP-адрес назначения находится в удаленной сети, то MAC-адресом назначения является адрес шлюза хоста по умолчанию.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ARP используется IPv4 для связывания IPv4 адреса устройства с MAC-адресом NIC устройства.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ICMPv6 используется IPv6 для связывания IPv6 адреса устройства с MAC-адресом сетевого адаптера устройства.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49E9-3366-4B53-A2F7-3D40251C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16" y="2440233"/>
            <a:ext cx="6481000" cy="24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0F6F2-5F50-4815-836B-1D55C67A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" y="67935"/>
            <a:ext cx="9068585" cy="731837"/>
          </a:xfrm>
        </p:spPr>
        <p:txBody>
          <a:bodyPr/>
          <a:lstStyle/>
          <a:p>
            <a:pPr rtl="0"/>
            <a:r>
              <a:rPr lang="ru-RU" sz="1600"/>
              <a:t>MAC- и IP-адреса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Packet Tracer. Идентификация МАС- и IP-адресов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5AFC9-8905-4194-A13B-BB325537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21544"/>
            <a:ext cx="8280057" cy="3073946"/>
          </a:xfrm>
        </p:spPr>
        <p:txBody>
          <a:bodyPr/>
          <a:lstStyle/>
          <a:p>
            <a:pPr algn="l" rtl="0"/>
            <a:r>
              <a:rPr lang="ru-RU">
                <a:solidFill>
                  <a:srgbClr val="000000"/>
                </a:solidFill>
              </a:rPr>
              <a:t>В рамках данного упражнения Packet Tracer необходимо решить следующие задачи: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Сбор информации PDU для локальной сети связи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Сбор информации PDU для удаленной сетевой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4225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9.2 ARP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Обзор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844061"/>
            <a:ext cx="4488179" cy="3039781"/>
          </a:xfrm>
        </p:spPr>
        <p:txBody>
          <a:bodyPr/>
          <a:lstStyle/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Устройство использует ARP для определения MAC-адреса назначения локального устройства, когда оно знает свой IPv4 адрес.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Протокол ARP выполняет две основные функции.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</a:rPr>
              <a:t>Сопоставление IPv4-адресов и МАС-адресов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</a:rPr>
              <a:t>Ведение ARP-таблицы  соответствий  IPv4 с MAC-адресами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1986A-C605-432D-B527-C5259DB4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915" y="844061"/>
            <a:ext cx="4079662" cy="27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Протокол разрешения адресов (ARP)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Функции протокола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ru-RU" sz="1600" dirty="0" smtClean="0">
                <a:solidFill>
                  <a:srgbClr val="000000"/>
                </a:solidFill>
              </a:rPr>
              <a:t>При </a:t>
            </a:r>
            <a:r>
              <a:rPr lang="ru-RU" sz="1600" dirty="0">
                <a:solidFill>
                  <a:srgbClr val="000000"/>
                </a:solidFill>
              </a:rPr>
              <a:t>передачи кадра, устройство ищет в своей таблице ARP IPv4-адрес назначения и соответствующий MAC-адрес.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Если IPv4-адрес назначения пакета находится в той же сети, что и IPv4-адрес источника, устройство ищет в таблице ARP IPv4-</a:t>
            </a:r>
            <a:r>
              <a:rPr lang="ru-RU" sz="1600" dirty="0" smtClean="0">
                <a:solidFill>
                  <a:srgbClr val="000000"/>
                </a:solidFill>
              </a:rPr>
              <a:t>-</a:t>
            </a:r>
            <a:r>
              <a:rPr lang="ru-RU" sz="1600" dirty="0">
                <a:solidFill>
                  <a:srgbClr val="000000"/>
                </a:solidFill>
              </a:rPr>
              <a:t>адрес назначения.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Если IPv4-адрес назначения находится в другой сети, устройство ищет IPv4-адрес шлюза по умолчанию.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Если устройство находит IPv4-адрес, то в качестве MAC-адреса в кадре используется соответствующий MAC-адрес.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Если запись не найдена, устройство отправляет ARP-запрос.</a:t>
            </a:r>
          </a:p>
        </p:txBody>
      </p:sp>
    </p:spTree>
    <p:extLst>
      <p:ext uri="{BB962C8B-B14F-4D97-AF65-F5344CB8AC3E}">
        <p14:creationId xmlns:p14="http://schemas.microsoft.com/office/powerpoint/2010/main" val="740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Видео.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Принцип работы протокола ARP — ARP-запрос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ru-RU" sz="1800">
                <a:solidFill>
                  <a:srgbClr val="000000"/>
                </a:solidFill>
              </a:rPr>
              <a:t>В этом видео будет рассмотрен запрос ARP для MAC-адреса.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Протокол разрешения адресов (ARP)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Видео. Принцип работы протокола ARP — ARP-ответ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ru-RU" sz="1800">
                <a:solidFill>
                  <a:srgbClr val="000000"/>
                </a:solidFill>
              </a:rPr>
              <a:t>В этом видео будет показан ответ ARP в ответ на запрос ARP.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ru-RU" dirty="0"/>
              <a:t>Материалы для инструкторов. Модуль 9</a:t>
            </a:r>
            <a:r>
              <a:rPr lang="ru-RU" dirty="0" smtClean="0"/>
              <a:t>. </a:t>
            </a:r>
            <a:r>
              <a:rPr lang="ru-RU" dirty="0"/>
              <a:t>Руководство по планированию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37476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 презентация </a:t>
            </a:r>
            <a:r>
              <a:rPr lang="en-US" dirty="0"/>
              <a:t>PowerPoint </a:t>
            </a:r>
            <a:r>
              <a:rPr lang="ru-RU" dirty="0"/>
              <a:t>состоит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Руководство по планированию для инструкторов</a:t>
            </a:r>
          </a:p>
          <a:p>
            <a:pPr lvl="1"/>
            <a:r>
              <a:rPr lang="ru-RU" dirty="0"/>
              <a:t>Ознакомительная информация по модулю </a:t>
            </a:r>
          </a:p>
          <a:p>
            <a:pPr lvl="1"/>
            <a:r>
              <a:rPr lang="ru-RU" dirty="0"/>
              <a:t>Методические пособия</a:t>
            </a:r>
          </a:p>
          <a:p>
            <a:r>
              <a:rPr lang="ru-RU" dirty="0"/>
              <a:t>Презентация перед классом для инструктора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Дополнительные слайды, которые можно использовать в классе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Начало на слайде № 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142875" lvl="1" indent="0">
              <a:buNone/>
            </a:pPr>
            <a:r>
              <a:rPr lang="ru-RU" sz="1600" b="1" dirty="0" smtClean="0"/>
              <a:t>Примечание</a:t>
            </a:r>
            <a:r>
              <a:rPr lang="ru-RU" sz="1600" dirty="0"/>
              <a:t>: Перед предоставлением общего доступа удалите руководство по планированию из данной презентации.</a:t>
            </a:r>
          </a:p>
          <a:p>
            <a:pPr marL="142875" lvl="1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Для получения дополнительной помощи и ресурсов перейдите на домашнюю страницу инструктора и ресурсы курса для этого курса. Вы также можете посетить сайт профессионального развития на netacad.com, официальную страницу </a:t>
            </a:r>
            <a:r>
              <a:rPr lang="ru-RU" sz="1600" dirty="0" err="1">
                <a:solidFill>
                  <a:schemeClr val="accent4"/>
                </a:solidFill>
              </a:rPr>
              <a:t>Cisco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Networking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Academy</a:t>
            </a:r>
            <a:r>
              <a:rPr lang="ru-RU" sz="1600" dirty="0">
                <a:solidFill>
                  <a:schemeClr val="accent4"/>
                </a:solidFill>
              </a:rPr>
              <a:t> в </a:t>
            </a:r>
            <a:r>
              <a:rPr lang="ru-RU" sz="1600" dirty="0" err="1">
                <a:solidFill>
                  <a:schemeClr val="accent4"/>
                </a:solidFill>
              </a:rPr>
              <a:t>Facebook</a:t>
            </a:r>
            <a:r>
              <a:rPr lang="ru-RU" sz="1600" dirty="0">
                <a:solidFill>
                  <a:schemeClr val="accent4"/>
                </a:solidFill>
              </a:rPr>
              <a:t> или группу FB только для инструкторов</a:t>
            </a:r>
            <a:r>
              <a:rPr lang="ru-RU" sz="1600" b="1" dirty="0">
                <a:solidFill>
                  <a:schemeClr val="accent4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54727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44584" cy="731837"/>
          </a:xfrm>
        </p:spPr>
        <p:txBody>
          <a:bodyPr/>
          <a:lstStyle/>
          <a:p>
            <a:pPr rtl="0"/>
            <a:r>
              <a:rPr lang="ru-RU" sz="1600" dirty="0"/>
              <a:t>Протокол разрешения адресов (ARP)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Видео. Роль ARP в процессе удаленного обмена данными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969264"/>
            <a:ext cx="8280057" cy="3452470"/>
          </a:xfrm>
        </p:spPr>
        <p:txBody>
          <a:bodyPr/>
          <a:lstStyle/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В этом видео будет показано, как запрос ARP предоставит узлу MAC-адрес шлюза по умолчанию.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Протокол разрешения адресов (ARP)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Удаление записей из таблицы ARP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844062"/>
            <a:ext cx="8951976" cy="113450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Записи в таблице ARP не являются постоянными и удаляются, когда таймер кэша ARP истекает по истечении указанного периода времени.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Этот период может быть разным в зависимости от операционной системы устройства.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Записи таблицы ARP также могут быть удалены администратором вручную. 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1F9DB-BF06-458F-943E-47F1D805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92" y="1978568"/>
            <a:ext cx="4998720" cy="26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Протокол разрешения адресов (ARP)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Таблицы ARP на сетевых устройствах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731837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На маршрутизаторе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для просмотра таблицы ARP используется команда</a:t>
            </a:r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Команда </a:t>
            </a:r>
            <a:r>
              <a:rPr lang="ru-RU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ru-RU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—a</a:t>
            </a:r>
            <a:r>
              <a:rPr lang="ru-RU" sz="1600" dirty="0">
                <a:solidFill>
                  <a:srgbClr val="000000"/>
                </a:solidFill>
              </a:rPr>
              <a:t> отображает таблицу ARP на ПК с </a:t>
            </a:r>
            <a:r>
              <a:rPr lang="ru-RU" sz="1600" dirty="0" err="1">
                <a:solidFill>
                  <a:srgbClr val="000000"/>
                </a:solidFill>
              </a:rPr>
              <a:t>Windows</a:t>
            </a:r>
            <a:r>
              <a:rPr lang="ru-RU" sz="1600" dirty="0">
                <a:solidFill>
                  <a:srgbClr val="000000"/>
                </a:solidFill>
              </a:rPr>
              <a:t> 10.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4B50D-6EE1-40FE-8374-1A9F3109A798}"/>
              </a:ext>
            </a:extLst>
          </p:cNvPr>
          <p:cNvSpPr txBox="1"/>
          <p:nvPr/>
        </p:nvSpPr>
        <p:spPr>
          <a:xfrm>
            <a:off x="629914" y="1878163"/>
            <a:ext cx="7715574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rtl="0"/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ru-RU" sz="1200" b="1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ru-RU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ru-RU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arp</a:t>
            </a:r>
            <a:r>
              <a:rPr lang="ru-RU" sz="1200" b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rtl="0"/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Hardware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endParaRPr lang="ru-RU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ru-RU" sz="1200" dirty="0" err="1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Internet</a:t>
            </a:r>
            <a:r>
              <a:rPr lang="ru-RU" sz="1200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192.168.10.1 - a0e0.af0d.e140 ARPA GigabitEthernet0/0/0</a:t>
            </a:r>
          </a:p>
          <a:p>
            <a:endParaRPr lang="en-US" sz="1200" dirty="0">
              <a:solidFill>
                <a:schemeClr val="bg1"/>
              </a:solidFill>
              <a:highlight>
                <a:srgbClr val="0000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87D4-C52D-48F9-8660-B3A9C2BB16B8}"/>
              </a:ext>
            </a:extLst>
          </p:cNvPr>
          <p:cNvSpPr txBox="1"/>
          <p:nvPr/>
        </p:nvSpPr>
        <p:spPr>
          <a:xfrm>
            <a:off x="629914" y="3011424"/>
            <a:ext cx="7715574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ru-RU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C:\Users\PC &gt; </a:t>
            </a:r>
            <a:r>
              <a:rPr lang="ru-RU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 -a</a:t>
            </a:r>
          </a:p>
          <a:p>
            <a:pPr rtl="0"/>
            <a:r>
              <a:rPr lang="ru-RU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rtl="0"/>
            <a:r>
              <a:rPr lang="ru-RU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Interface: 192.168.1.124 --- 0x10</a:t>
            </a:r>
          </a:p>
          <a:p>
            <a:pPr rtl="0"/>
            <a:r>
              <a:rPr lang="ru-RU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Physical Address Type</a:t>
            </a:r>
          </a:p>
          <a:p>
            <a:pPr rtl="0"/>
            <a:r>
              <a:rPr lang="ru-RU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 c8-d7-19-cc-a0-86 dynamic</a:t>
            </a:r>
          </a:p>
          <a:p>
            <a:pPr rtl="0"/>
            <a:r>
              <a:rPr lang="ru-RU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192.168.1.101 08-3e-0c-f5-f7-77 dynamic</a:t>
            </a:r>
          </a:p>
        </p:txBody>
      </p:sp>
    </p:spTree>
    <p:extLst>
      <p:ext uri="{BB962C8B-B14F-4D97-AF65-F5344CB8AC3E}">
        <p14:creationId xmlns:p14="http://schemas.microsoft.com/office/powerpoint/2010/main" val="26513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08592" cy="941832"/>
          </a:xfrm>
        </p:spPr>
        <p:txBody>
          <a:bodyPr/>
          <a:lstStyle/>
          <a:p>
            <a:pPr rtl="0"/>
            <a:r>
              <a:rPr lang="ru-RU" sz="1600" dirty="0"/>
              <a:t>ARP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Проблемы </a:t>
            </a:r>
            <a:r>
              <a:rPr lang="ru-RU" sz="2400" dirty="0"/>
              <a:t>ARP широковещательная рассылка ARP и ARP-</a:t>
            </a:r>
            <a:r>
              <a:rPr lang="ru-RU" sz="2400" dirty="0" err="1"/>
              <a:t>спуфинг</a:t>
            </a:r>
            <a:endParaRPr lang="ru-RU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4062"/>
            <a:ext cx="9144000" cy="1210981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Поскольку ARP-запрос является кадром широковещательной рассылки, его получают и обрабатывают все устройства в локальной сети.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Чрезмерное распространение ARP может привести </a:t>
            </a:r>
            <a:r>
              <a:rPr lang="ru-RU" sz="1600" dirty="0" smtClean="0">
                <a:solidFill>
                  <a:srgbClr val="000000"/>
                </a:solidFill>
              </a:rPr>
              <a:t>к снижению </a:t>
            </a:r>
            <a:r>
              <a:rPr lang="ru-RU" sz="1600" dirty="0">
                <a:solidFill>
                  <a:srgbClr val="000000"/>
                </a:solidFill>
              </a:rPr>
              <a:t>производительности.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Злоумышленник может использовать ARP </a:t>
            </a:r>
            <a:r>
              <a:rPr lang="ru-RU" sz="1600" dirty="0" err="1">
                <a:solidFill>
                  <a:srgbClr val="000000"/>
                </a:solidFill>
              </a:rPr>
              <a:t>spoofing</a:t>
            </a:r>
            <a:r>
              <a:rPr lang="ru-RU" sz="1600" dirty="0">
                <a:solidFill>
                  <a:srgbClr val="000000"/>
                </a:solidFill>
              </a:rPr>
              <a:t> для </a:t>
            </a:r>
            <a:r>
              <a:rPr lang="ru-RU" sz="1600" dirty="0" smtClean="0">
                <a:solidFill>
                  <a:srgbClr val="000000"/>
                </a:solidFill>
              </a:rPr>
              <a:t>атаки </a:t>
            </a:r>
            <a:r>
              <a:rPr lang="ru-RU" sz="1600" dirty="0">
                <a:solidFill>
                  <a:srgbClr val="000000"/>
                </a:solidFill>
              </a:rPr>
              <a:t>«отравление» ARP-</a:t>
            </a:r>
            <a:r>
              <a:rPr lang="ru-RU" sz="1600" dirty="0" err="1">
                <a:solidFill>
                  <a:srgbClr val="000000"/>
                </a:solidFill>
              </a:rPr>
              <a:t>кеша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Коммутаторы уровня предприятия включают методы снижения уровня защиты от атак ARP.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F65C2E-4429-4EE0-B587-6BE1F19A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36" y="2492726"/>
            <a:ext cx="5023104" cy="26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381FF45-3B65-47D1-8A90-CFC6E13D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8585" cy="731837"/>
          </a:xfrm>
        </p:spPr>
        <p:txBody>
          <a:bodyPr/>
          <a:lstStyle/>
          <a:p>
            <a:pPr rtl="0"/>
            <a:r>
              <a:rPr lang="ru-RU" sz="1600"/>
              <a:t>ARP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Packet Tracer. Изучение таблицы АRP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873196-5222-45C6-8B28-9A608C212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149825"/>
            <a:ext cx="8280057" cy="3073946"/>
          </a:xfrm>
        </p:spPr>
        <p:txBody>
          <a:bodyPr/>
          <a:lstStyle/>
          <a:p>
            <a:pPr algn="l" rtl="0"/>
            <a:r>
              <a:rPr lang="ru-RU">
                <a:solidFill>
                  <a:srgbClr val="000000"/>
                </a:solidFill>
              </a:rPr>
              <a:t>В рамках данного упражнения Packet Tracer необходимо решить следующие задачи: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Анализ ARP-запроса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Изучение таблицы MAC-адресов коммутатора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Анализ процесса ARP в удаленных подключениях</a:t>
            </a:r>
          </a:p>
        </p:txBody>
      </p:sp>
    </p:spTree>
    <p:extLst>
      <p:ext uri="{BB962C8B-B14F-4D97-AF65-F5344CB8AC3E}">
        <p14:creationId xmlns:p14="http://schemas.microsoft.com/office/powerpoint/2010/main" val="3754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9.3 Медные кабели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-RU" sz="1600" dirty="0"/>
              <a:t>Обнаружение соседних IPv6 </a:t>
            </a:r>
            <a:r>
              <a:rPr lang="ru-RU" sz="1600" dirty="0" smtClean="0"/>
              <a:t>устройств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Видео. Обнаружения </a:t>
            </a:r>
            <a:r>
              <a:rPr lang="ru-RU" sz="2400" dirty="0"/>
              <a:t>соседей по протоколу </a:t>
            </a:r>
            <a:r>
              <a:rPr lang="ru-RU" sz="2400" dirty="0" smtClean="0"/>
              <a:t>IPv6.</a:t>
            </a:r>
            <a:endParaRPr lang="ru-RU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48412"/>
            <a:ext cx="8547329" cy="3573322"/>
          </a:xfrm>
        </p:spPr>
        <p:txBody>
          <a:bodyPr/>
          <a:lstStyle/>
          <a:p>
            <a:pPr marL="0" indent="0" algn="l" rtl="0"/>
            <a:r>
              <a:rPr lang="ru-RU" sz="1800" dirty="0">
                <a:solidFill>
                  <a:srgbClr val="000000"/>
                </a:solidFill>
              </a:rPr>
              <a:t>Вместо протокола ARP разрешение адресов IPv6 использует ICMPv6-сообщения типа </a:t>
            </a:r>
            <a:r>
              <a:rPr lang="ru-RU" sz="1800" dirty="0" err="1">
                <a:solidFill>
                  <a:srgbClr val="000000"/>
                </a:solidFill>
              </a:rPr>
              <a:t>Neighbor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Solicitation</a:t>
            </a:r>
            <a:r>
              <a:rPr lang="ru-RU" sz="1800" dirty="0">
                <a:solidFill>
                  <a:srgbClr val="000000"/>
                </a:solidFill>
              </a:rPr>
              <a:t> и </a:t>
            </a:r>
            <a:r>
              <a:rPr lang="ru-RU" sz="1800" dirty="0" err="1">
                <a:solidFill>
                  <a:srgbClr val="000000"/>
                </a:solidFill>
              </a:rPr>
              <a:t>Neighbor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Advertisement</a:t>
            </a:r>
            <a:r>
              <a:rPr lang="ru-RU" sz="1800" dirty="0">
                <a:solidFill>
                  <a:srgbClr val="000000"/>
                </a:solidFill>
              </a:rPr>
              <a:t> (запрос и объявление о соседях).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-RU" sz="1600" dirty="0"/>
              <a:t>Обнаружение соседних IPv6 </a:t>
            </a:r>
            <a:r>
              <a:rPr lang="ru-RU" sz="1600" dirty="0" smtClean="0"/>
              <a:t>устройств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Видео. Обнаружение </a:t>
            </a:r>
            <a:r>
              <a:rPr lang="ru-RU" sz="2400" dirty="0"/>
              <a:t>соседей по протоколу </a:t>
            </a:r>
            <a:r>
              <a:rPr lang="ru-RU" sz="2400" dirty="0" smtClean="0"/>
              <a:t>IPv6</a:t>
            </a:r>
            <a:endParaRPr lang="ru-RU" sz="2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80057" cy="3577672"/>
          </a:xfrm>
        </p:spPr>
        <p:txBody>
          <a:bodyPr/>
          <a:lstStyle/>
          <a:p>
            <a:pPr marL="0" indent="0" algn="l" rtl="0"/>
            <a:r>
              <a:rPr lang="ru-RU" sz="1800">
                <a:solidFill>
                  <a:srgbClr val="000000"/>
                </a:solidFill>
              </a:rPr>
              <a:t>Протокол обнаружения соседей IPv6 (ND) обеспечивает: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</a:rPr>
              <a:t>Разрешение адресов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</a:rPr>
              <a:t>Обнаружение маршрутизатора 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</a:rPr>
              <a:t>Услуги по перенаправлению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</a:rPr>
              <a:t>«Запрос соседнего узла» и «Ответ соседнего узла» используются для обмена сообщениями между устройствами, например разрешения адресов (аналогично ARP для IPv6).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</a:rPr>
              <a:t>Сообщения ICMTPv6 Router Solicitation (RS) и Router Advertisement (RA) используются для обмена сообщениями между устройствами и маршрутизаторами для обнаружения маршрутизаторов.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</a:rPr>
              <a:t>Сообщения перенаправления ICMPv6 используются маршрутизаторами для лучшего выбора следующего перехода.</a:t>
            </a:r>
          </a:p>
        </p:txBody>
      </p:sp>
    </p:spTree>
    <p:extLst>
      <p:ext uri="{BB962C8B-B14F-4D97-AF65-F5344CB8AC3E}">
        <p14:creationId xmlns:p14="http://schemas.microsoft.com/office/powerpoint/2010/main" val="37219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08008" cy="905256"/>
          </a:xfrm>
        </p:spPr>
        <p:txBody>
          <a:bodyPr/>
          <a:lstStyle/>
          <a:p>
            <a:pPr rtl="0"/>
            <a:r>
              <a:rPr lang="ru-RU" sz="1600" dirty="0"/>
              <a:t>Обнаружение соседей по протоколу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IPv6 Обнаружение соседей по протоколу IPv6 — разрешение адресов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8B5E9F-9DE2-44EC-A706-1764B80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730" y="1042416"/>
            <a:ext cx="3773496" cy="3273552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</a:rPr>
              <a:t>IPv6 устройства используют ND для разрешения MAC-адреса известного IPv6 адреса.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</a:rPr>
              <a:t>Сообщения ICMPv6 </a:t>
            </a:r>
            <a:r>
              <a:rPr lang="ru-RU" sz="1800" dirty="0" err="1">
                <a:solidFill>
                  <a:srgbClr val="000000"/>
                </a:solidFill>
              </a:rPr>
              <a:t>Neighbor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Solicitation</a:t>
            </a:r>
            <a:r>
              <a:rPr lang="ru-RU" sz="1800" dirty="0">
                <a:solidFill>
                  <a:srgbClr val="000000"/>
                </a:solidFill>
              </a:rPr>
              <a:t> отправляются с помощью специальных адресов многоадресной рассылки </a:t>
            </a:r>
            <a:r>
              <a:rPr lang="ru-RU" sz="1800" dirty="0" err="1">
                <a:solidFill>
                  <a:srgbClr val="000000"/>
                </a:solidFill>
              </a:rPr>
              <a:t>Ethernet</a:t>
            </a:r>
            <a:r>
              <a:rPr lang="ru-RU" sz="1800" dirty="0">
                <a:solidFill>
                  <a:srgbClr val="000000"/>
                </a:solidFill>
              </a:rPr>
              <a:t> и IPv6.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4A0AF-0003-44FE-BC39-5B53008F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5" y="1127640"/>
            <a:ext cx="4776067" cy="33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FB63644-4EEA-4181-89E6-657F8BF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3" y="923582"/>
            <a:ext cx="8280057" cy="3073946"/>
          </a:xfrm>
        </p:spPr>
        <p:txBody>
          <a:bodyPr/>
          <a:lstStyle/>
          <a:p>
            <a:pPr algn="l" rtl="0"/>
            <a:r>
              <a:rPr lang="ru-RU">
                <a:solidFill>
                  <a:srgbClr val="000000"/>
                </a:solidFill>
              </a:rPr>
              <a:t>В рамках данного упражнения Packet Tracer необходимо решить следующие задачи: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Часть 1: Обнаружение соседних IPv6 устройств в локальной сети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00000"/>
                </a:solidFill>
              </a:rPr>
              <a:t>Часть 2: Обнаружение соседей IPv6 удаленная сеть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7E5C6E2-3BAE-4B94-9B14-1208CF2D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36"/>
            <a:ext cx="9068585" cy="855646"/>
          </a:xfrm>
        </p:spPr>
        <p:txBody>
          <a:bodyPr/>
          <a:lstStyle/>
          <a:p>
            <a:r>
              <a:rPr lang="ru-RU" sz="1600" dirty="0"/>
              <a:t>Обнаружение соседних IPv6 </a:t>
            </a:r>
            <a:r>
              <a:rPr lang="ru-RU" sz="1600" dirty="0" smtClean="0"/>
              <a:t>устройств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Packet</a:t>
            </a:r>
            <a:r>
              <a:rPr lang="ru-RU" sz="2400" dirty="0" smtClean="0"/>
              <a:t> </a:t>
            </a:r>
            <a:r>
              <a:rPr lang="ru-RU" sz="2400" dirty="0" err="1"/>
              <a:t>Tracer</a:t>
            </a:r>
            <a:r>
              <a:rPr lang="ru-RU" sz="2400" dirty="0"/>
              <a:t> — Обнаружение соседей по протоколу IPv6</a:t>
            </a:r>
          </a:p>
        </p:txBody>
      </p:sp>
    </p:spTree>
    <p:extLst>
      <p:ext uri="{BB962C8B-B14F-4D97-AF65-F5344CB8AC3E}">
        <p14:creationId xmlns:p14="http://schemas.microsoft.com/office/powerpoint/2010/main" val="6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ru-RU" dirty="0"/>
              <a:t>В этом модуле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 в GUI: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944" y="1278314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Анимация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«Проверьте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понимание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Онлайн</a:t>
                      </a:r>
                      <a:r>
                        <a:rPr lang="ru-RU" baseline="0" dirty="0" smtClean="0"/>
                        <a:t>-к</a:t>
                      </a:r>
                      <a:r>
                        <a:rPr lang="ru-RU" dirty="0" smtClean="0"/>
                        <a:t>онтрольная по теме,</a:t>
                      </a:r>
                      <a:r>
                        <a:rPr lang="ru-RU" baseline="0" dirty="0" smtClean="0"/>
                        <a:t> чтобы помочь ученикам самостоятельно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азных форматов, чтобы помочь ученикам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синтаксиса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Небольшие симуляции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отработки навыков настройки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командной строке </a:t>
                      </a:r>
                      <a:r>
                        <a:rPr lang="ru-RU" dirty="0" err="1" smtClean="0"/>
                        <a:t>Cisco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Задания в PT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Моделирование сетей, предназначенных для изучения, приобретения, укрепления и расширения навыков.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73093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9.4 Практика и контрольная работа модуля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Что я изучил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ARP-</a:t>
            </a:r>
            <a:r>
              <a:rPr lang="ru-RU" dirty="0" smtClean="0"/>
              <a:t>запросы </a:t>
            </a:r>
            <a:r>
              <a:rPr lang="ru-RU" dirty="0"/>
              <a:t>используются для доставки кадра, передаваемого по каналу в инкапсулированном IP-пакете, от одной сетевой интерфейсной платы к другой в той же сети. 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Если IP-адрес назначения находится в той же сети, то MAC-адресом назначения является адрес устройства назначения. 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Если IP-адрес назначения находится в удаленной сети, то MAC-адресом назначения является адрес шлюза хоста по умолчанию.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Устройство использует ARP для определения MAC-адреса назначения локального устройства, когда оно знает свой IPv4 адрес.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ARP предоставляет две основные функции: разрешение IPv4 адресов для MAC-адресов и ведение таблицы сопоставлений IPv4 для MAC-адресов.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После получения ARP-ответа устройство добавит адрес IPv4 и соответствующий MAC-адрес в свою таблицу ARP.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В каждом устройстве есть таймер </a:t>
            </a:r>
            <a:r>
              <a:rPr lang="ru-RU" dirty="0" err="1"/>
              <a:t>кеша</a:t>
            </a:r>
            <a:r>
              <a:rPr lang="ru-RU" dirty="0"/>
              <a:t> ARP, который удаляет записи из таблицы ARP, не используемые в течение указанного периода времени.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IPv6 не использует ARP, он использует протокол ND для разрешения MAC-адресов. 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Устройство IPv6 использует ICMPv6 </a:t>
            </a:r>
            <a:r>
              <a:rPr lang="ru-RU" dirty="0" err="1"/>
              <a:t>Neighbor</a:t>
            </a:r>
            <a:r>
              <a:rPr lang="ru-RU" dirty="0"/>
              <a:t> </a:t>
            </a:r>
            <a:r>
              <a:rPr lang="ru-RU" dirty="0" err="1"/>
              <a:t>Discovery</a:t>
            </a:r>
            <a:r>
              <a:rPr lang="ru-RU" dirty="0"/>
              <a:t> для определения MAC-адреса назначения локального устройства, если оно знает свой IPv6 адрес.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r>
              <a:rPr lang="ru-RU" sz="1400" dirty="0">
                <a:latin typeface="Arial" charset="0"/>
              </a:rPr>
              <a:t>Модуль 9: Разрешение адресов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6135"/>
              </p:ext>
            </p:extLst>
          </p:nvPr>
        </p:nvGraphicFramePr>
        <p:xfrm>
          <a:off x="144463" y="798513"/>
          <a:ext cx="8853486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674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Address Resolution Protocol (ARP)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ARP table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show ip arp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arpr -a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ICMPv6 Neighbor Discovery protocol (ND)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ICMPv6 Neighbor Solicitation (NS)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ICMPv6 Neighbor Advertisement (NA)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ICMPv6 Router Solicitation (RS) message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ICMPv6 Router Advertisement (RA) message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ICMPv6 Redirect Message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ru-RU" dirty="0"/>
              <a:t>В этом модуле (продолжение)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0" y="664250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Практические лабораторные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Лабораторные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ru-RU" dirty="0" smtClean="0"/>
                        <a:t>, предназначенные для работы с физическим оборудованием.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Работа в классе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Они находятся на странице ресурсов для инструкторов. Занятия в классе предназначены для облегчения обучения, обсуждения в классе и совместной</a:t>
                      </a:r>
                      <a:r>
                        <a:rPr lang="ru-RU" baseline="0" dirty="0" smtClean="0"/>
                        <a:t> работы учащихся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работа по модулю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Работы</a:t>
                      </a:r>
                      <a:r>
                        <a:rPr lang="ru-RU" baseline="0" dirty="0" smtClean="0"/>
                        <a:t> для с</a:t>
                      </a:r>
                      <a:r>
                        <a:rPr lang="ru-RU" dirty="0" smtClean="0"/>
                        <a:t>амооценки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концепций и навыков, полученных в рамках серии тем, представленных в модуле.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Краткое содержание модуля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Конспект материалов модуля.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72766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«Проверьте свое понимание темы»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предназначены для того, чтобы ученики могли быстро определить, поняли ли они содержание темы и могут ли они переходить к следующей, или им нужно вернуться и пересмотреть текущую тему.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</a:t>
            </a:r>
            <a:r>
              <a:rPr lang="ru-RU" sz="1400" b="1" i="1" dirty="0"/>
              <a:t>не влияют </a:t>
            </a:r>
            <a:r>
              <a:rPr lang="ru-RU" sz="1400" dirty="0"/>
              <a:t>на оценки учащихся.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Для этих упражнений нет отдельных слайдов в презентации для инструкторов. Они перечислены в области заметок слайда перед их началом.</a:t>
            </a: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881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495935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9: </a:t>
            </a:r>
            <a:r>
              <a:rPr lang="ru-RU" dirty="0"/>
              <a:t>Задания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431965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/>
              <a:t>Какие задания представлены в этом модуле?</a:t>
            </a:r>
            <a:endParaRPr lang="en-US" dirty="0"/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076527"/>
              </p:ext>
            </p:extLst>
          </p:nvPr>
        </p:nvGraphicFramePr>
        <p:xfrm>
          <a:off x="248861" y="780379"/>
          <a:ext cx="8485542" cy="387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877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362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434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Определение </a:t>
                      </a:r>
                      <a:r>
                        <a:rPr lang="en-US" sz="1100" dirty="0" smtClean="0"/>
                        <a:t>MAC- </a:t>
                      </a:r>
                      <a:r>
                        <a:rPr lang="ru-RU" sz="1100" dirty="0" smtClean="0"/>
                        <a:t>и </a:t>
                      </a:r>
                      <a:r>
                        <a:rPr lang="en-US" sz="1100" dirty="0" smtClean="0"/>
                        <a:t>IP-</a:t>
                      </a:r>
                      <a:r>
                        <a:rPr lang="ru-RU" sz="1100" dirty="0" smtClean="0"/>
                        <a:t>адресов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/>
                        <a:t>MAC </a:t>
                      </a:r>
                      <a:r>
                        <a:rPr lang="ru-RU" sz="1100" dirty="0" smtClean="0"/>
                        <a:t>и </a:t>
                      </a:r>
                      <a:r>
                        <a:rPr lang="ru-RU" sz="1100" dirty="0"/>
                        <a:t>IP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1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Принцип работы протокола ARP — ARP-запрос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359291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Принцип работы протокола ARP — ARP-ответ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8063314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Роль ARP в обмене данными с удаленными сетями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8279249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Изучение таблицы А</a:t>
                      </a:r>
                      <a:r>
                        <a:rPr lang="en-US" sz="1100" dirty="0" smtClean="0"/>
                        <a:t>RP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9.2.10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ARP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Видео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Обнаружение соседних </a:t>
                      </a:r>
                      <a:r>
                        <a:rPr lang="en-US" sz="1100" dirty="0" smtClean="0"/>
                        <a:t>IPv6 </a:t>
                      </a:r>
                      <a:r>
                        <a:rPr lang="ru-RU" sz="1100" dirty="0" smtClean="0"/>
                        <a:t>устройств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042450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9.3.4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Обнаружение соседних </a:t>
                      </a:r>
                      <a:r>
                        <a:rPr lang="en-US" sz="1100" dirty="0" smtClean="0"/>
                        <a:t>IPv6 </a:t>
                      </a:r>
                      <a:r>
                        <a:rPr lang="ru-RU" sz="1100" dirty="0" smtClean="0"/>
                        <a:t>устройств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ctr" rtl="0"/>
                      <a:r>
                        <a:rPr lang="ru-RU" sz="1100" dirty="0"/>
                        <a:t>9.3.5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Обнаружение соседних </a:t>
                      </a:r>
                      <a:r>
                        <a:rPr lang="en-US" sz="1100" dirty="0" smtClean="0"/>
                        <a:t>IPv6 </a:t>
                      </a:r>
                      <a:r>
                        <a:rPr lang="ru-RU" sz="1100" dirty="0" smtClean="0"/>
                        <a:t>устройств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9: </a:t>
            </a:r>
            <a:r>
              <a:rPr lang="ru-RU" dirty="0"/>
              <a:t>Рекомендации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/>
              <a:t>Перед обучением по модулю </a:t>
            </a:r>
            <a:r>
              <a:rPr lang="ru-RU" sz="1400" dirty="0" smtClean="0"/>
              <a:t>9 </a:t>
            </a:r>
            <a:r>
              <a:rPr lang="ru-RU" sz="1400" dirty="0"/>
              <a:t>инструктор должен: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Просмотреть задания и лабораторные работы для этого модуля.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Постараться включить как можно больше вопросов, чтобы привлечь внимание учащихся во время презентации в классе.</a:t>
            </a:r>
          </a:p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dirty="0" smtClean="0"/>
              <a:t>Тема </a:t>
            </a:r>
            <a:r>
              <a:rPr lang="ru-RU" dirty="0"/>
              <a:t>9.1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Спросите студентов или проведите обсуждение в </a:t>
            </a:r>
            <a:r>
              <a:rPr lang="ru-RU" sz="1500" dirty="0" smtClean="0"/>
              <a:t>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Попросите учащихся обсудить IP-адреса и MAC-адреса от источника к месту назначения при наличии нескольких </a:t>
            </a:r>
            <a:r>
              <a:rPr lang="ru-RU" sz="1500" dirty="0" smtClean="0"/>
              <a:t>переходов.</a:t>
            </a:r>
            <a:endParaRPr lang="ru-RU" sz="1500" dirty="0"/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Опишите адреса уровня 2, используемые, когда пункт назначения находится в той же локальной сети, и когда пункт назначения находится в удаленной </a:t>
            </a:r>
            <a:r>
              <a:rPr lang="ru-RU" sz="1500" dirty="0" smtClean="0"/>
              <a:t>сети.</a:t>
            </a:r>
            <a:endParaRPr lang="ru-RU" sz="1500" dirty="0"/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dirty="0" smtClean="0"/>
              <a:t>Тема </a:t>
            </a:r>
            <a:r>
              <a:rPr lang="ru-RU" dirty="0"/>
              <a:t>9.2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Спросите студентов или проведите обсуждение в </a:t>
            </a:r>
            <a:r>
              <a:rPr lang="ru-RU" sz="1500" dirty="0" smtClean="0"/>
              <a:t>классе</a:t>
            </a:r>
            <a:endParaRPr lang="ru-RU" sz="1500" dirty="0"/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Какое влияние оказывают запросы ARP на сеть и другие локальные устройства?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500" dirty="0"/>
              <a:t>Какие риски </a:t>
            </a:r>
            <a:r>
              <a:rPr lang="ru-RU" sz="1500" dirty="0" smtClean="0"/>
              <a:t>связаны </a:t>
            </a:r>
            <a:r>
              <a:rPr lang="ru-RU" sz="1500" dirty="0"/>
              <a:t>с ARP?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9: </a:t>
            </a:r>
            <a:r>
              <a:rPr lang="ru-RU" dirty="0" smtClean="0"/>
              <a:t>Рекомендации (Продолжения)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Тема </a:t>
            </a:r>
            <a:r>
              <a:rPr lang="ru-RU" sz="1600" dirty="0"/>
              <a:t>9.3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</a:t>
            </a:r>
            <a:r>
              <a:rPr lang="ru-RU" sz="1600" dirty="0" smtClean="0"/>
              <a:t>классе</a:t>
            </a:r>
            <a:endParaRPr lang="ru-RU" sz="1600" dirty="0"/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Почему вы полагаете, что запросы соседей ICMPv6 отправляются как многоадресные, а не широковещательные?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Обсудите сходства и различия между процессами ARP и </a:t>
            </a:r>
            <a:r>
              <a:rPr lang="ru-RU" sz="1600" dirty="0" smtClean="0"/>
              <a:t>ICMPv6.</a:t>
            </a: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9: Разрешение адресов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9320</TotalTime>
  <Words>1854</Words>
  <Application>Microsoft Office PowerPoint</Application>
  <PresentationFormat>Экран (16:9)</PresentationFormat>
  <Paragraphs>348</Paragraphs>
  <Slides>33</Slides>
  <Notes>31</Notes>
  <HiddenSlides>8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Wingdings</vt:lpstr>
      <vt:lpstr>Default Theme</vt:lpstr>
      <vt:lpstr>Модуль 9: Разрешение адресов</vt:lpstr>
      <vt:lpstr>Материалы для инструкторов. Модуль 9. Руководство по планированию</vt:lpstr>
      <vt:lpstr>В этом модуле</vt:lpstr>
      <vt:lpstr>В этом модуле (продолжение)</vt:lpstr>
      <vt:lpstr>«Проверьте свое понимание темы»</vt:lpstr>
      <vt:lpstr>Модуль 9: Задания</vt:lpstr>
      <vt:lpstr>Модуль 9: Рекомендации</vt:lpstr>
      <vt:lpstr>Модуль 9: Рекомендации (Продолжения)</vt:lpstr>
      <vt:lpstr>Модуль 9: Разрешение адресов</vt:lpstr>
      <vt:lpstr>Задачи модуля</vt:lpstr>
      <vt:lpstr>9.1 MAC- и IP-адреса</vt:lpstr>
      <vt:lpstr>MAC- и IP-адреса Устройства назначения в той же сети</vt:lpstr>
      <vt:lpstr>MAC- и IP-адреса  Устройства назначения в удаленной сети</vt:lpstr>
      <vt:lpstr>MAC- и IP-адреса  Packet Tracer. Идентификация МАС- и IP-адресов</vt:lpstr>
      <vt:lpstr>9.2 ARP</vt:lpstr>
      <vt:lpstr>ARP Обзор ARP</vt:lpstr>
      <vt:lpstr>Протокол разрешения адресов (ARP) Функции протокола ARP</vt:lpstr>
      <vt:lpstr>Видео.  Принцип работы протокола ARP — ARP-запрос</vt:lpstr>
      <vt:lpstr>Протокол разрешения адресов (ARP) Видео. Принцип работы протокола ARP — ARP-ответ</vt:lpstr>
      <vt:lpstr>Протокол разрешения адресов (ARP) Видео. Роль ARP в процессе удаленного обмена данными</vt:lpstr>
      <vt:lpstr>Протокол разрешения адресов (ARP) Удаление записей из таблицы ARP</vt:lpstr>
      <vt:lpstr>Протокол разрешения адресов (ARP) Таблицы ARP на сетевых устройствах</vt:lpstr>
      <vt:lpstr>ARP Проблемы ARP широковещательная рассылка ARP и ARP-спуфинг</vt:lpstr>
      <vt:lpstr>ARP  Packet Tracer. Изучение таблицы АRP</vt:lpstr>
      <vt:lpstr>9.3 Медные кабели</vt:lpstr>
      <vt:lpstr>Обнаружение соседних IPv6 устройств Видео. Обнаружения соседей по протоколу IPv6.</vt:lpstr>
      <vt:lpstr>Обнаружение соседних IPv6 устройств Видео. Обнаружение соседей по протоколу IPv6</vt:lpstr>
      <vt:lpstr>Обнаружение соседей по протоколу IPv6 Обнаружение соседей по протоколу IPv6 — разрешение адресов</vt:lpstr>
      <vt:lpstr>Обнаружение соседних IPv6 устройств Packet Tracer — Обнаружение соседей по протоколу IPv6</vt:lpstr>
      <vt:lpstr>9.4 Практика и контрольная работа модуля</vt:lpstr>
      <vt:lpstr>Практика и контрольная работа модуля  Что я изучил в этом модуле?</vt:lpstr>
      <vt:lpstr>Модуль 9: Разрешение адресов Новые термины и команды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Mi</cp:lastModifiedBy>
  <cp:revision>252</cp:revision>
  <dcterms:created xsi:type="dcterms:W3CDTF">2019-10-18T06:21:22Z</dcterms:created>
  <dcterms:modified xsi:type="dcterms:W3CDTF">2020-06-05T09:29:39Z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