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8" r:id="rId3"/>
    <p:sldId id="267" r:id="rId4"/>
    <p:sldId id="266" r:id="rId5"/>
    <p:sldId id="288" r:id="rId6"/>
    <p:sldId id="261" r:id="rId7"/>
    <p:sldId id="259" r:id="rId8"/>
    <p:sldId id="257" r:id="rId9"/>
    <p:sldId id="289" r:id="rId10"/>
    <p:sldId id="260" r:id="rId11"/>
    <p:sldId id="262" r:id="rId12"/>
    <p:sldId id="264" r:id="rId13"/>
    <p:sldId id="265" r:id="rId14"/>
    <p:sldId id="263" r:id="rId15"/>
    <p:sldId id="268" r:id="rId16"/>
    <p:sldId id="279" r:id="rId17"/>
    <p:sldId id="276" r:id="rId18"/>
    <p:sldId id="277" r:id="rId19"/>
    <p:sldId id="292" r:id="rId20"/>
    <p:sldId id="278" r:id="rId21"/>
    <p:sldId id="293" r:id="rId22"/>
    <p:sldId id="269" r:id="rId23"/>
    <p:sldId id="270" r:id="rId24"/>
    <p:sldId id="274" r:id="rId25"/>
    <p:sldId id="271" r:id="rId26"/>
    <p:sldId id="291" r:id="rId27"/>
    <p:sldId id="275" r:id="rId28"/>
    <p:sldId id="294" r:id="rId29"/>
    <p:sldId id="273" r:id="rId30"/>
    <p:sldId id="280" r:id="rId31"/>
    <p:sldId id="281" r:id="rId32"/>
    <p:sldId id="282" r:id="rId33"/>
    <p:sldId id="283" r:id="rId34"/>
    <p:sldId id="284" r:id="rId35"/>
    <p:sldId id="285" r:id="rId36"/>
    <p:sldId id="286" r:id="rId37"/>
    <p:sldId id="287" r:id="rId38"/>
    <p:sldId id="290"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770F"/>
    <a:srgbClr val="F78009"/>
    <a:srgbClr val="1CBCD2"/>
    <a:srgbClr val="23ADAA"/>
    <a:srgbClr val="D17715"/>
    <a:srgbClr val="D2A914"/>
    <a:srgbClr val="1EBFD0"/>
    <a:srgbClr val="1FCBCF"/>
    <a:srgbClr val="1FC7C3"/>
    <a:srgbClr val="1EBC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44" y="-5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 name="TextBox 9"/>
          <p:cNvSpPr txBox="1"/>
          <p:nvPr userDrawn="1"/>
        </p:nvSpPr>
        <p:spPr>
          <a:xfrm rot="16946393">
            <a:off x="2048932" y="-43394"/>
            <a:ext cx="9805868" cy="4739880"/>
          </a:xfrm>
          <a:prstGeom prst="rect">
            <a:avLst/>
          </a:prstGeom>
          <a:noFill/>
          <a:effectLst>
            <a:glow rad="63500">
              <a:schemeClr val="accent3">
                <a:satMod val="175000"/>
                <a:alpha val="40000"/>
              </a:schemeClr>
            </a:glow>
          </a:effectLst>
        </p:spPr>
        <p:txBody>
          <a:bodyPr wrap="square" rtlCol="0">
            <a:prstTxWarp prst="textFadeDown">
              <a:avLst>
                <a:gd name="adj" fmla="val 31138"/>
              </a:avLst>
            </a:prstTxWarp>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smtClean="0">
                <a:ln>
                  <a:noFill/>
                </a:ln>
                <a:gradFill flip="none" rotWithShape="1">
                  <a:gsLst>
                    <a:gs pos="0">
                      <a:schemeClr val="tx1">
                        <a:lumMod val="65000"/>
                        <a:lumOff val="35000"/>
                      </a:schemeClr>
                    </a:gs>
                    <a:gs pos="50000">
                      <a:schemeClr val="bg1">
                        <a:lumMod val="75000"/>
                      </a:schemeClr>
                    </a:gs>
                    <a:gs pos="100000">
                      <a:schemeClr val="bg1">
                        <a:lumMod val="95000"/>
                        <a:alpha val="77000"/>
                      </a:schemeClr>
                    </a:gs>
                  </a:gsLst>
                  <a:path path="circle">
                    <a:fillToRect l="50000" t="50000" r="50000" b="50000"/>
                  </a:path>
                  <a:tileRect/>
                </a:gradFill>
                <a:effectLst>
                  <a:outerShdw blurRad="165100" dir="3480000" algn="t" rotWithShape="0">
                    <a:schemeClr val="bg1">
                      <a:lumMod val="65000"/>
                      <a:alpha val="48000"/>
                    </a:schemeClr>
                  </a:outerShdw>
                </a:effectLst>
                <a:uLnTx/>
                <a:uFillTx/>
                <a:latin typeface="Wingdings" pitchFamily="2" charset="2"/>
                <a:ea typeface="+mn-ea"/>
                <a:cs typeface="+mn-cs"/>
              </a:rPr>
              <a:t></a:t>
            </a:r>
            <a:r>
              <a:rPr kumimoji="0" lang="en-US" sz="3600" b="0" i="0" u="none" strike="noStrike" kern="1200" cap="none" spc="0" normalizeH="0" baseline="0" noProof="0" smtClean="0">
                <a:ln>
                  <a:noFill/>
                </a:ln>
                <a:gradFill flip="none" rotWithShape="1">
                  <a:gsLst>
                    <a:gs pos="0">
                      <a:schemeClr val="tx1">
                        <a:lumMod val="65000"/>
                        <a:lumOff val="35000"/>
                      </a:schemeClr>
                    </a:gs>
                    <a:gs pos="50000">
                      <a:schemeClr val="bg1">
                        <a:lumMod val="75000"/>
                      </a:schemeClr>
                    </a:gs>
                    <a:gs pos="100000">
                      <a:schemeClr val="bg1">
                        <a:lumMod val="95000"/>
                        <a:alpha val="77000"/>
                      </a:schemeClr>
                    </a:gs>
                  </a:gsLst>
                  <a:path path="circle">
                    <a:fillToRect l="50000" t="50000" r="50000" b="50000"/>
                  </a:path>
                  <a:tileRect/>
                </a:gradFill>
                <a:effectLst>
                  <a:outerShdw blurRad="165100" dir="3480000" algn="t" rotWithShape="0">
                    <a:schemeClr val="bg1">
                      <a:lumMod val="65000"/>
                      <a:alpha val="48000"/>
                    </a:schemeClr>
                  </a:outerShdw>
                </a:effectLst>
                <a:uLnTx/>
                <a:uFillTx/>
                <a:latin typeface="Wingdings" pitchFamily="2" charset="2"/>
                <a:ea typeface="+mn-ea"/>
                <a:cs typeface="+mn-cs"/>
              </a:rPr>
              <a:t></a:t>
            </a:r>
            <a:r>
              <a:rPr kumimoji="0" lang="en-US" sz="3200" b="0" i="0" u="none" strike="noStrike" kern="1200" cap="none" spc="0" normalizeH="0" baseline="0" noProof="0" smtClean="0">
                <a:ln>
                  <a:noFill/>
                </a:ln>
                <a:gradFill flip="none" rotWithShape="1">
                  <a:gsLst>
                    <a:gs pos="0">
                      <a:schemeClr val="tx1">
                        <a:lumMod val="65000"/>
                        <a:lumOff val="35000"/>
                      </a:schemeClr>
                    </a:gs>
                    <a:gs pos="50000">
                      <a:schemeClr val="bg1">
                        <a:lumMod val="75000"/>
                      </a:schemeClr>
                    </a:gs>
                    <a:gs pos="100000">
                      <a:schemeClr val="bg1">
                        <a:lumMod val="95000"/>
                        <a:alpha val="77000"/>
                      </a:schemeClr>
                    </a:gs>
                  </a:gsLst>
                  <a:path path="circle">
                    <a:fillToRect l="50000" t="50000" r="50000" b="50000"/>
                  </a:path>
                  <a:tileRect/>
                </a:gradFill>
                <a:effectLst>
                  <a:outerShdw blurRad="165100" dir="3480000" algn="t" rotWithShape="0">
                    <a:schemeClr val="bg1">
                      <a:lumMod val="65000"/>
                      <a:alpha val="48000"/>
                    </a:schemeClr>
                  </a:outerShdw>
                </a:effectLst>
                <a:uLnTx/>
                <a:uFillTx/>
                <a:latin typeface="Wingdings" pitchFamily="2" charset="2"/>
                <a:ea typeface="+mn-ea"/>
                <a:cs typeface="+mn-cs"/>
              </a:rPr>
              <a:t></a:t>
            </a:r>
            <a:r>
              <a:rPr kumimoji="0" lang="en-US" sz="2800" b="0" i="0" u="none" strike="noStrike" kern="1200" cap="none" spc="0" normalizeH="0" baseline="0" noProof="0" smtClean="0">
                <a:ln>
                  <a:noFill/>
                </a:ln>
                <a:gradFill flip="none" rotWithShape="1">
                  <a:gsLst>
                    <a:gs pos="0">
                      <a:schemeClr val="tx1">
                        <a:lumMod val="65000"/>
                        <a:lumOff val="35000"/>
                      </a:schemeClr>
                    </a:gs>
                    <a:gs pos="50000">
                      <a:schemeClr val="bg1">
                        <a:lumMod val="75000"/>
                      </a:schemeClr>
                    </a:gs>
                    <a:gs pos="100000">
                      <a:schemeClr val="bg1">
                        <a:lumMod val="95000"/>
                        <a:alpha val="77000"/>
                      </a:schemeClr>
                    </a:gs>
                  </a:gsLst>
                  <a:path path="circle">
                    <a:fillToRect l="50000" t="50000" r="50000" b="50000"/>
                  </a:path>
                  <a:tileRect/>
                </a:gradFill>
                <a:effectLst>
                  <a:outerShdw blurRad="165100" dir="3480000" algn="t" rotWithShape="0">
                    <a:schemeClr val="bg1">
                      <a:lumMod val="65000"/>
                      <a:alpha val="48000"/>
                    </a:schemeClr>
                  </a:outerShdw>
                </a:effectLst>
                <a:uLnTx/>
                <a:uFillTx/>
                <a:latin typeface="Wingdings" pitchFamily="2" charset="2"/>
                <a:ea typeface="+mn-ea"/>
                <a:cs typeface="+mn-cs"/>
              </a:rPr>
              <a:t></a:t>
            </a:r>
            <a:r>
              <a:rPr kumimoji="0" lang="en-US" sz="2400" b="0" i="0" u="none" strike="noStrike" kern="1200" cap="none" spc="0" normalizeH="0" baseline="0" noProof="0" smtClean="0">
                <a:ln>
                  <a:noFill/>
                </a:ln>
                <a:gradFill flip="none" rotWithShape="1">
                  <a:gsLst>
                    <a:gs pos="0">
                      <a:schemeClr val="tx1">
                        <a:lumMod val="65000"/>
                        <a:lumOff val="35000"/>
                      </a:schemeClr>
                    </a:gs>
                    <a:gs pos="50000">
                      <a:schemeClr val="bg1">
                        <a:lumMod val="75000"/>
                      </a:schemeClr>
                    </a:gs>
                    <a:gs pos="100000">
                      <a:schemeClr val="bg1">
                        <a:lumMod val="95000"/>
                        <a:alpha val="77000"/>
                      </a:schemeClr>
                    </a:gs>
                  </a:gsLst>
                  <a:path path="circle">
                    <a:fillToRect l="50000" t="50000" r="50000" b="50000"/>
                  </a:path>
                  <a:tileRect/>
                </a:gradFill>
                <a:effectLst>
                  <a:outerShdw blurRad="165100" dir="3480000" algn="t" rotWithShape="0">
                    <a:schemeClr val="bg1">
                      <a:lumMod val="65000"/>
                      <a:alpha val="48000"/>
                    </a:schemeClr>
                  </a:outerShdw>
                </a:effectLst>
                <a:uLnTx/>
                <a:uFillTx/>
                <a:latin typeface="Wingdings" pitchFamily="2" charset="2"/>
                <a:ea typeface="+mn-ea"/>
                <a:cs typeface="+mn-cs"/>
              </a:rPr>
              <a:t></a:t>
            </a:r>
            <a:r>
              <a:rPr kumimoji="0" lang="en-US" sz="2000" b="0" i="0" u="none" strike="noStrike" kern="1200" cap="none" spc="0" normalizeH="0" baseline="0" noProof="0" smtClean="0">
                <a:ln>
                  <a:noFill/>
                </a:ln>
                <a:gradFill flip="none" rotWithShape="1">
                  <a:gsLst>
                    <a:gs pos="0">
                      <a:schemeClr val="tx1">
                        <a:lumMod val="65000"/>
                        <a:lumOff val="35000"/>
                      </a:schemeClr>
                    </a:gs>
                    <a:gs pos="50000">
                      <a:schemeClr val="bg1">
                        <a:lumMod val="75000"/>
                      </a:schemeClr>
                    </a:gs>
                    <a:gs pos="100000">
                      <a:schemeClr val="bg1">
                        <a:lumMod val="95000"/>
                        <a:alpha val="77000"/>
                      </a:schemeClr>
                    </a:gs>
                  </a:gsLst>
                  <a:path path="circle">
                    <a:fillToRect l="50000" t="50000" r="50000" b="50000"/>
                  </a:path>
                  <a:tileRect/>
                </a:gradFill>
                <a:effectLst>
                  <a:outerShdw blurRad="165100" dir="3480000" algn="t" rotWithShape="0">
                    <a:schemeClr val="bg1">
                      <a:lumMod val="65000"/>
                      <a:alpha val="48000"/>
                    </a:schemeClr>
                  </a:outerShdw>
                </a:effectLst>
                <a:uLnTx/>
                <a:uFillTx/>
                <a:latin typeface="Wingdings" pitchFamily="2" charset="2"/>
                <a:ea typeface="+mn-ea"/>
                <a:cs typeface="+mn-cs"/>
              </a:rPr>
              <a:t></a:t>
            </a:r>
            <a:r>
              <a:rPr kumimoji="0" lang="en-US" sz="1800" b="0" i="0" u="none" strike="noStrike" kern="1200" cap="none" spc="0" normalizeH="0" baseline="0" noProof="0" smtClean="0">
                <a:ln>
                  <a:noFill/>
                </a:ln>
                <a:gradFill flip="none" rotWithShape="1">
                  <a:gsLst>
                    <a:gs pos="0">
                      <a:schemeClr val="tx1">
                        <a:lumMod val="65000"/>
                        <a:lumOff val="35000"/>
                      </a:schemeClr>
                    </a:gs>
                    <a:gs pos="50000">
                      <a:schemeClr val="bg1">
                        <a:lumMod val="75000"/>
                      </a:schemeClr>
                    </a:gs>
                    <a:gs pos="100000">
                      <a:schemeClr val="bg1">
                        <a:lumMod val="95000"/>
                        <a:alpha val="77000"/>
                      </a:schemeClr>
                    </a:gs>
                  </a:gsLst>
                  <a:path path="circle">
                    <a:fillToRect l="50000" t="50000" r="50000" b="50000"/>
                  </a:path>
                  <a:tileRect/>
                </a:gradFill>
                <a:effectLst>
                  <a:outerShdw blurRad="165100" dir="3480000" algn="t" rotWithShape="0">
                    <a:schemeClr val="bg1">
                      <a:lumMod val="65000"/>
                      <a:alpha val="48000"/>
                    </a:schemeClr>
                  </a:outerShdw>
                </a:effectLst>
                <a:uLnTx/>
                <a:uFillTx/>
                <a:latin typeface="Wingdings" pitchFamily="2" charset="2"/>
                <a:ea typeface="+mn-ea"/>
                <a:cs typeface="+mn-cs"/>
              </a:rPr>
              <a:t></a:t>
            </a:r>
            <a:r>
              <a:rPr kumimoji="0" lang="en-US" sz="1600" b="0" i="0" u="none" strike="noStrike" kern="1200" cap="none" spc="0" normalizeH="0" baseline="0" noProof="0" smtClean="0">
                <a:ln>
                  <a:noFill/>
                </a:ln>
                <a:gradFill flip="none" rotWithShape="1">
                  <a:gsLst>
                    <a:gs pos="0">
                      <a:schemeClr val="tx1">
                        <a:lumMod val="65000"/>
                        <a:lumOff val="35000"/>
                      </a:schemeClr>
                    </a:gs>
                    <a:gs pos="50000">
                      <a:schemeClr val="bg1">
                        <a:lumMod val="75000"/>
                      </a:schemeClr>
                    </a:gs>
                    <a:gs pos="100000">
                      <a:schemeClr val="bg1">
                        <a:lumMod val="95000"/>
                        <a:alpha val="77000"/>
                      </a:schemeClr>
                    </a:gs>
                  </a:gsLst>
                  <a:path path="circle">
                    <a:fillToRect l="50000" t="50000" r="50000" b="50000"/>
                  </a:path>
                  <a:tileRect/>
                </a:gradFill>
                <a:effectLst>
                  <a:outerShdw blurRad="165100" dir="3480000" algn="t" rotWithShape="0">
                    <a:schemeClr val="bg1">
                      <a:lumMod val="65000"/>
                      <a:alpha val="48000"/>
                    </a:schemeClr>
                  </a:outerShdw>
                </a:effectLst>
                <a:uLnTx/>
                <a:uFillTx/>
                <a:latin typeface="Wingdings" pitchFamily="2" charset="2"/>
                <a:ea typeface="+mn-ea"/>
                <a:cs typeface="+mn-cs"/>
              </a:rPr>
              <a:t></a:t>
            </a:r>
            <a:r>
              <a:rPr kumimoji="0" lang="en-US" sz="1400" b="0" i="0" u="none" strike="noStrike" kern="1200" cap="none" spc="0" normalizeH="0" baseline="0" noProof="0" smtClean="0">
                <a:ln>
                  <a:noFill/>
                </a:ln>
                <a:gradFill flip="none" rotWithShape="1">
                  <a:gsLst>
                    <a:gs pos="0">
                      <a:schemeClr val="tx1">
                        <a:lumMod val="65000"/>
                        <a:lumOff val="35000"/>
                      </a:schemeClr>
                    </a:gs>
                    <a:gs pos="50000">
                      <a:schemeClr val="bg1">
                        <a:lumMod val="75000"/>
                      </a:schemeClr>
                    </a:gs>
                    <a:gs pos="100000">
                      <a:schemeClr val="bg1">
                        <a:lumMod val="95000"/>
                        <a:alpha val="77000"/>
                      </a:schemeClr>
                    </a:gs>
                  </a:gsLst>
                  <a:path path="circle">
                    <a:fillToRect l="50000" t="50000" r="50000" b="50000"/>
                  </a:path>
                  <a:tileRect/>
                </a:gradFill>
                <a:effectLst>
                  <a:outerShdw blurRad="165100" dir="3480000" algn="t" rotWithShape="0">
                    <a:schemeClr val="bg1">
                      <a:lumMod val="65000"/>
                      <a:alpha val="48000"/>
                    </a:schemeClr>
                  </a:outerShdw>
                </a:effectLst>
                <a:uLnTx/>
                <a:uFillTx/>
                <a:latin typeface="Wingdings" pitchFamily="2" charset="2"/>
                <a:ea typeface="+mn-ea"/>
                <a:cs typeface="+mn-cs"/>
              </a:rPr>
              <a:t></a:t>
            </a:r>
            <a:r>
              <a:rPr kumimoji="0" lang="en-US" sz="1200" b="0" i="0" u="none" strike="noStrike" kern="1200" cap="none" spc="0" normalizeH="0" baseline="0" noProof="0" smtClean="0">
                <a:ln>
                  <a:noFill/>
                </a:ln>
                <a:gradFill flip="none" rotWithShape="1">
                  <a:gsLst>
                    <a:gs pos="0">
                      <a:schemeClr val="tx1">
                        <a:lumMod val="65000"/>
                        <a:lumOff val="35000"/>
                      </a:schemeClr>
                    </a:gs>
                    <a:gs pos="50000">
                      <a:schemeClr val="bg1">
                        <a:lumMod val="75000"/>
                      </a:schemeClr>
                    </a:gs>
                    <a:gs pos="100000">
                      <a:schemeClr val="bg1">
                        <a:lumMod val="95000"/>
                        <a:alpha val="77000"/>
                      </a:schemeClr>
                    </a:gs>
                  </a:gsLst>
                  <a:path path="circle">
                    <a:fillToRect l="50000" t="50000" r="50000" b="50000"/>
                  </a:path>
                  <a:tileRect/>
                </a:gradFill>
                <a:effectLst>
                  <a:outerShdw blurRad="165100" dir="3480000" algn="t" rotWithShape="0">
                    <a:schemeClr val="bg1">
                      <a:lumMod val="65000"/>
                      <a:alpha val="48000"/>
                    </a:schemeClr>
                  </a:outerShdw>
                </a:effectLst>
                <a:uLnTx/>
                <a:uFillTx/>
                <a:latin typeface="Wingdings" pitchFamily="2" charset="2"/>
                <a:ea typeface="+mn-ea"/>
                <a:cs typeface="+mn-cs"/>
              </a:rPr>
              <a:t></a:t>
            </a:r>
            <a:r>
              <a:rPr kumimoji="0" lang="en-US" sz="1000" b="0" i="0" u="none" strike="noStrike" kern="1200" cap="none" spc="0" normalizeH="0" baseline="0" noProof="0" smtClean="0">
                <a:ln>
                  <a:noFill/>
                </a:ln>
                <a:gradFill flip="none" rotWithShape="1">
                  <a:gsLst>
                    <a:gs pos="0">
                      <a:schemeClr val="tx1">
                        <a:lumMod val="65000"/>
                        <a:lumOff val="35000"/>
                      </a:schemeClr>
                    </a:gs>
                    <a:gs pos="50000">
                      <a:schemeClr val="bg1">
                        <a:lumMod val="75000"/>
                      </a:schemeClr>
                    </a:gs>
                    <a:gs pos="100000">
                      <a:schemeClr val="bg1">
                        <a:lumMod val="95000"/>
                        <a:alpha val="77000"/>
                      </a:schemeClr>
                    </a:gs>
                  </a:gsLst>
                  <a:path path="circle">
                    <a:fillToRect l="50000" t="50000" r="50000" b="50000"/>
                  </a:path>
                  <a:tileRect/>
                </a:gradFill>
                <a:effectLst>
                  <a:outerShdw blurRad="165100" dir="3480000" algn="t" rotWithShape="0">
                    <a:schemeClr val="bg1">
                      <a:lumMod val="65000"/>
                      <a:alpha val="48000"/>
                    </a:schemeClr>
                  </a:outerShdw>
                </a:effectLst>
                <a:uLnTx/>
                <a:uFillTx/>
                <a:latin typeface="Wingdings" pitchFamily="2" charset="2"/>
                <a:ea typeface="+mn-ea"/>
                <a:cs typeface="+mn-cs"/>
              </a:rPr>
              <a:t></a:t>
            </a:r>
            <a:endParaRPr lang="ru-RU" sz="1000">
              <a:ln>
                <a:noFill/>
              </a:ln>
              <a:gradFill flip="none" rotWithShape="1">
                <a:gsLst>
                  <a:gs pos="0">
                    <a:schemeClr val="tx1">
                      <a:lumMod val="65000"/>
                      <a:lumOff val="35000"/>
                    </a:schemeClr>
                  </a:gs>
                  <a:gs pos="50000">
                    <a:schemeClr val="bg1">
                      <a:lumMod val="75000"/>
                    </a:schemeClr>
                  </a:gs>
                  <a:gs pos="100000">
                    <a:schemeClr val="bg1">
                      <a:lumMod val="95000"/>
                      <a:alpha val="77000"/>
                    </a:schemeClr>
                  </a:gs>
                </a:gsLst>
                <a:path path="circle">
                  <a:fillToRect l="50000" t="50000" r="50000" b="50000"/>
                </a:path>
                <a:tileRect/>
              </a:gradFill>
              <a:effectLst>
                <a:outerShdw blurRad="165100" dir="3480000" algn="t" rotWithShape="0">
                  <a:schemeClr val="bg1">
                    <a:lumMod val="65000"/>
                    <a:alpha val="48000"/>
                  </a:schemeClr>
                </a:outerShdw>
              </a:effectLst>
            </a:endParaRPr>
          </a:p>
        </p:txBody>
      </p:sp>
      <p:sp>
        <p:nvSpPr>
          <p:cNvPr id="2" name="Title 1"/>
          <p:cNvSpPr>
            <a:spLocks noGrp="1"/>
          </p:cNvSpPr>
          <p:nvPr>
            <p:ph type="ctrTitle"/>
          </p:nvPr>
        </p:nvSpPr>
        <p:spPr>
          <a:xfrm>
            <a:off x="152400" y="2438400"/>
            <a:ext cx="8839200" cy="1219200"/>
          </a:xfrm>
        </p:spPr>
        <p:txBody>
          <a:bodyPr>
            <a:noAutofit/>
          </a:bodyPr>
          <a:lstStyle>
            <a:lvl1pPr algn="ctr">
              <a:defRPr lang="ru-RU" sz="4400" b="1" kern="1200" cap="none" spc="300">
                <a:ln w="38100"/>
                <a:solidFill>
                  <a:schemeClr val="bg1"/>
                </a:solidFill>
                <a:effectLst>
                  <a:glow rad="101600">
                    <a:srgbClr val="F78009"/>
                  </a:glow>
                  <a:reflection blurRad="6350" stA="55000" endA="300" endPos="45500" dir="5400000" sy="-100000" algn="bl" rotWithShape="0"/>
                </a:effectLst>
                <a:latin typeface="Arial Black" pitchFamily="34" charset="0"/>
                <a:ea typeface="+mj-ea"/>
                <a:cs typeface="+mj-cs"/>
              </a:defRPr>
            </a:lvl1pPr>
          </a:lstStyle>
          <a:p>
            <a:r>
              <a:rPr lang="ru-RU" smtClean="0"/>
              <a:t>Образец заголовка</a:t>
            </a:r>
            <a:endParaRPr lang="ru-RU"/>
          </a:p>
        </p:txBody>
      </p:sp>
      <p:sp>
        <p:nvSpPr>
          <p:cNvPr id="3" name="Subtitle 2"/>
          <p:cNvSpPr>
            <a:spLocks noGrp="1"/>
          </p:cNvSpPr>
          <p:nvPr>
            <p:ph type="subTitle" idx="1"/>
          </p:nvPr>
        </p:nvSpPr>
        <p:spPr>
          <a:xfrm>
            <a:off x="1219200" y="4267200"/>
            <a:ext cx="6400800" cy="762000"/>
          </a:xfrm>
        </p:spPr>
        <p:txBody>
          <a:bodyPr/>
          <a:lstStyle>
            <a:lvl1pPr marL="0" indent="0" algn="ctr">
              <a:buNone/>
              <a:defRPr b="1">
                <a:ln w="6350">
                  <a:solidFill>
                    <a:schemeClr val="bg1"/>
                  </a:solidFill>
                </a:ln>
                <a:solidFill>
                  <a:srgbClr val="1CBCD2"/>
                </a:solidFill>
                <a:effectLst>
                  <a:outerShdw blurRad="50800" dist="38100" dir="2700000" algn="tl" rotWithShape="0">
                    <a:prstClr val="black">
                      <a:alpha val="40000"/>
                    </a:prstClr>
                  </a:outerShdw>
                </a:effectLst>
                <a:latin typeface="AGLettericaCondensedLight" pitchFamily="2" charset="0"/>
                <a:ea typeface="MingLiU-ExtB" pitchFamily="18"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Date Placeholder 3"/>
          <p:cNvSpPr>
            <a:spLocks noGrp="1"/>
          </p:cNvSpPr>
          <p:nvPr>
            <p:ph type="dt" sz="half" idx="10"/>
          </p:nvPr>
        </p:nvSpPr>
        <p:spPr/>
        <p:txBody>
          <a:bodyPr/>
          <a:lstStyle/>
          <a:p>
            <a:fld id="{20E32677-9146-45CB-98FD-BBB9F5DBF0EE}" type="datetimeFigureOut">
              <a:rPr lang="ru-RU" smtClean="0"/>
              <a:pPr/>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F907A8-D264-495D-8E75-0C43517D21D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20E32677-9146-45CB-98FD-BBB9F5DBF0EE}" type="datetimeFigureOut">
              <a:rPr lang="ru-RU" smtClean="0"/>
              <a:pPr/>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F907A8-D264-495D-8E75-0C43517D21D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20E32677-9146-45CB-98FD-BBB9F5DBF0EE}" type="datetimeFigureOut">
              <a:rPr lang="ru-RU" smtClean="0"/>
              <a:pPr/>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F907A8-D264-495D-8E75-0C43517D21D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ru-RU" sz="4400" b="1" kern="1200" cap="none" spc="300">
                <a:ln w="38100"/>
                <a:solidFill>
                  <a:schemeClr val="bg1"/>
                </a:solidFill>
                <a:effectLst>
                  <a:glow rad="101600">
                    <a:srgbClr val="F5770F"/>
                  </a:glow>
                  <a:reflection blurRad="6350" stA="55000" endA="300" endPos="45500" dir="5400000" sy="-100000" algn="bl" rotWithShape="0"/>
                </a:effectLst>
                <a:latin typeface="Arial Black" pitchFamily="34" charset="0"/>
                <a:ea typeface="+mj-ea"/>
                <a:cs typeface="+mj-cs"/>
              </a:defRPr>
            </a:lvl1pPr>
          </a:lstStyle>
          <a:p>
            <a:r>
              <a:rPr lang="ru-RU" smtClean="0"/>
              <a:t>Образец заголовка</a:t>
            </a:r>
            <a:endParaRPr lang="ru-RU"/>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20E32677-9146-45CB-98FD-BBB9F5DBF0EE}" type="datetimeFigureOut">
              <a:rPr lang="ru-RU" smtClean="0"/>
              <a:pPr/>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F907A8-D264-495D-8E75-0C43517D21D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0E32677-9146-45CB-98FD-BBB9F5DBF0EE}" type="datetimeFigureOut">
              <a:rPr lang="ru-RU" smtClean="0"/>
              <a:pPr/>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F907A8-D264-495D-8E75-0C43517D21D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fld id="{20E32677-9146-45CB-98FD-BBB9F5DBF0EE}" type="datetimeFigureOut">
              <a:rPr lang="ru-RU" smtClean="0"/>
              <a:pPr/>
              <a:t>24.04.2020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4F907A8-D264-495D-8E75-0C43517D21D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fld id="{20E32677-9146-45CB-98FD-BBB9F5DBF0EE}" type="datetimeFigureOut">
              <a:rPr lang="ru-RU" smtClean="0"/>
              <a:pPr/>
              <a:t>24.04.2020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4F907A8-D264-495D-8E75-0C43517D21D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fld id="{20E32677-9146-45CB-98FD-BBB9F5DBF0EE}" type="datetimeFigureOut">
              <a:rPr lang="ru-RU" smtClean="0"/>
              <a:pPr/>
              <a:t>24.04.2020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4F907A8-D264-495D-8E75-0C43517D21D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32677-9146-45CB-98FD-BBB9F5DBF0EE}" type="datetimeFigureOut">
              <a:rPr lang="ru-RU" smtClean="0"/>
              <a:pPr/>
              <a:t>24.04.2020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4F907A8-D264-495D-8E75-0C43517D21D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0E32677-9146-45CB-98FD-BBB9F5DBF0EE}" type="datetimeFigureOut">
              <a:rPr lang="ru-RU" smtClean="0"/>
              <a:pPr/>
              <a:t>24.04.2020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4F907A8-D264-495D-8E75-0C43517D21D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0E32677-9146-45CB-98FD-BBB9F5DBF0EE}" type="datetimeFigureOut">
              <a:rPr lang="ru-RU" smtClean="0"/>
              <a:pPr/>
              <a:t>24.04.2020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4F907A8-D264-495D-8E75-0C43517D21D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rot="16867950">
            <a:off x="4082084" y="423268"/>
            <a:ext cx="9381269" cy="4169720"/>
          </a:xfrm>
          <a:prstGeom prst="rect">
            <a:avLst/>
          </a:prstGeom>
          <a:noFill/>
          <a:effectLst>
            <a:glow rad="63500">
              <a:schemeClr val="accent3">
                <a:satMod val="175000"/>
                <a:alpha val="40000"/>
              </a:schemeClr>
            </a:glow>
          </a:effectLst>
        </p:spPr>
        <p:txBody>
          <a:bodyPr vert="horz" wrap="none" rtlCol="0" anchor="t" anchorCtr="0">
            <a:prstTxWarp prst="textFadeDown">
              <a:avLst>
                <a:gd name="adj" fmla="val 34637"/>
              </a:avLst>
            </a:prstTxWarp>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smtClean="0">
                <a:ln>
                  <a:noFill/>
                </a:ln>
                <a:gradFill flip="none" rotWithShape="1">
                  <a:gsLst>
                    <a:gs pos="0">
                      <a:schemeClr val="tx1">
                        <a:lumMod val="65000"/>
                        <a:lumOff val="35000"/>
                        <a:alpha val="42000"/>
                      </a:schemeClr>
                    </a:gs>
                    <a:gs pos="50000">
                      <a:schemeClr val="bg1">
                        <a:lumMod val="75000"/>
                        <a:alpha val="41000"/>
                      </a:schemeClr>
                    </a:gs>
                    <a:gs pos="100000">
                      <a:schemeClr val="bg1">
                        <a:lumMod val="95000"/>
                        <a:alpha val="0"/>
                      </a:schemeClr>
                    </a:gs>
                  </a:gsLst>
                  <a:path path="circle">
                    <a:fillToRect l="50000" t="50000" r="50000" b="50000"/>
                  </a:path>
                  <a:tileRect/>
                </a:gradFill>
                <a:effectLst>
                  <a:outerShdw blurRad="165100" dir="3480000" algn="t" rotWithShape="0">
                    <a:schemeClr val="bg1">
                      <a:lumMod val="65000"/>
                      <a:alpha val="48000"/>
                    </a:schemeClr>
                  </a:outerShdw>
                </a:effectLst>
                <a:uLnTx/>
                <a:uFillTx/>
                <a:latin typeface="Wingdings" pitchFamily="2" charset="2"/>
                <a:ea typeface="+mn-ea"/>
                <a:cs typeface="+mn-cs"/>
              </a:rPr>
              <a:t></a:t>
            </a:r>
            <a:r>
              <a:rPr kumimoji="0" lang="en-US" sz="3600" b="0" i="0" u="none" strike="noStrike" kern="1200" cap="none" spc="0" normalizeH="0" baseline="0" noProof="0" smtClean="0">
                <a:ln>
                  <a:noFill/>
                </a:ln>
                <a:gradFill flip="none" rotWithShape="1">
                  <a:gsLst>
                    <a:gs pos="0">
                      <a:schemeClr val="tx1">
                        <a:lumMod val="65000"/>
                        <a:lumOff val="35000"/>
                        <a:alpha val="42000"/>
                      </a:schemeClr>
                    </a:gs>
                    <a:gs pos="50000">
                      <a:schemeClr val="bg1">
                        <a:lumMod val="75000"/>
                        <a:alpha val="41000"/>
                      </a:schemeClr>
                    </a:gs>
                    <a:gs pos="100000">
                      <a:schemeClr val="bg1">
                        <a:lumMod val="95000"/>
                        <a:alpha val="0"/>
                      </a:schemeClr>
                    </a:gs>
                  </a:gsLst>
                  <a:path path="circle">
                    <a:fillToRect l="50000" t="50000" r="50000" b="50000"/>
                  </a:path>
                  <a:tileRect/>
                </a:gradFill>
                <a:effectLst>
                  <a:outerShdw blurRad="165100" dir="3480000" algn="t" rotWithShape="0">
                    <a:schemeClr val="bg1">
                      <a:lumMod val="65000"/>
                      <a:alpha val="48000"/>
                    </a:schemeClr>
                  </a:outerShdw>
                </a:effectLst>
                <a:uLnTx/>
                <a:uFillTx/>
                <a:latin typeface="Wingdings" pitchFamily="2" charset="2"/>
                <a:ea typeface="+mn-ea"/>
                <a:cs typeface="+mn-cs"/>
              </a:rPr>
              <a:t></a:t>
            </a:r>
            <a:r>
              <a:rPr kumimoji="0" lang="en-US" sz="3200" b="0" i="0" u="none" strike="noStrike" kern="1200" cap="none" spc="0" normalizeH="0" baseline="0" noProof="0" smtClean="0">
                <a:ln>
                  <a:noFill/>
                </a:ln>
                <a:gradFill flip="none" rotWithShape="1">
                  <a:gsLst>
                    <a:gs pos="0">
                      <a:schemeClr val="tx1">
                        <a:lumMod val="65000"/>
                        <a:lumOff val="35000"/>
                        <a:alpha val="42000"/>
                      </a:schemeClr>
                    </a:gs>
                    <a:gs pos="50000">
                      <a:schemeClr val="bg1">
                        <a:lumMod val="75000"/>
                        <a:alpha val="41000"/>
                      </a:schemeClr>
                    </a:gs>
                    <a:gs pos="100000">
                      <a:schemeClr val="bg1">
                        <a:lumMod val="95000"/>
                        <a:alpha val="0"/>
                      </a:schemeClr>
                    </a:gs>
                  </a:gsLst>
                  <a:path path="circle">
                    <a:fillToRect l="50000" t="50000" r="50000" b="50000"/>
                  </a:path>
                  <a:tileRect/>
                </a:gradFill>
                <a:effectLst>
                  <a:outerShdw blurRad="165100" dir="3480000" algn="t" rotWithShape="0">
                    <a:schemeClr val="bg1">
                      <a:lumMod val="65000"/>
                      <a:alpha val="48000"/>
                    </a:schemeClr>
                  </a:outerShdw>
                </a:effectLst>
                <a:uLnTx/>
                <a:uFillTx/>
                <a:latin typeface="Wingdings" pitchFamily="2" charset="2"/>
                <a:ea typeface="+mn-ea"/>
                <a:cs typeface="+mn-cs"/>
              </a:rPr>
              <a:t></a:t>
            </a:r>
            <a:r>
              <a:rPr kumimoji="0" lang="en-US" sz="2800" b="0" i="0" u="none" strike="noStrike" kern="1200" cap="none" spc="0" normalizeH="0" baseline="0" noProof="0" smtClean="0">
                <a:ln>
                  <a:noFill/>
                </a:ln>
                <a:gradFill flip="none" rotWithShape="1">
                  <a:gsLst>
                    <a:gs pos="0">
                      <a:schemeClr val="tx1">
                        <a:lumMod val="65000"/>
                        <a:lumOff val="35000"/>
                        <a:alpha val="42000"/>
                      </a:schemeClr>
                    </a:gs>
                    <a:gs pos="50000">
                      <a:schemeClr val="bg1">
                        <a:lumMod val="75000"/>
                        <a:alpha val="41000"/>
                      </a:schemeClr>
                    </a:gs>
                    <a:gs pos="100000">
                      <a:schemeClr val="bg1">
                        <a:lumMod val="95000"/>
                        <a:alpha val="0"/>
                      </a:schemeClr>
                    </a:gs>
                  </a:gsLst>
                  <a:path path="circle">
                    <a:fillToRect l="50000" t="50000" r="50000" b="50000"/>
                  </a:path>
                  <a:tileRect/>
                </a:gradFill>
                <a:effectLst>
                  <a:outerShdw blurRad="165100" dir="3480000" algn="t" rotWithShape="0">
                    <a:schemeClr val="bg1">
                      <a:lumMod val="65000"/>
                      <a:alpha val="48000"/>
                    </a:schemeClr>
                  </a:outerShdw>
                </a:effectLst>
                <a:uLnTx/>
                <a:uFillTx/>
                <a:latin typeface="Wingdings" pitchFamily="2" charset="2"/>
                <a:ea typeface="+mn-ea"/>
                <a:cs typeface="+mn-cs"/>
              </a:rPr>
              <a:t></a:t>
            </a:r>
            <a:r>
              <a:rPr kumimoji="0" lang="en-US" sz="2400" b="0" i="0" u="none" strike="noStrike" kern="1200" cap="none" spc="0" normalizeH="0" baseline="0" noProof="0" smtClean="0">
                <a:ln>
                  <a:noFill/>
                </a:ln>
                <a:gradFill flip="none" rotWithShape="1">
                  <a:gsLst>
                    <a:gs pos="0">
                      <a:schemeClr val="tx1">
                        <a:lumMod val="65000"/>
                        <a:lumOff val="35000"/>
                        <a:alpha val="42000"/>
                      </a:schemeClr>
                    </a:gs>
                    <a:gs pos="50000">
                      <a:schemeClr val="bg1">
                        <a:lumMod val="75000"/>
                        <a:alpha val="41000"/>
                      </a:schemeClr>
                    </a:gs>
                    <a:gs pos="100000">
                      <a:schemeClr val="bg1">
                        <a:lumMod val="95000"/>
                        <a:alpha val="0"/>
                      </a:schemeClr>
                    </a:gs>
                  </a:gsLst>
                  <a:path path="circle">
                    <a:fillToRect l="50000" t="50000" r="50000" b="50000"/>
                  </a:path>
                  <a:tileRect/>
                </a:gradFill>
                <a:effectLst>
                  <a:outerShdw blurRad="165100" dir="3480000" algn="t" rotWithShape="0">
                    <a:schemeClr val="bg1">
                      <a:lumMod val="65000"/>
                      <a:alpha val="48000"/>
                    </a:schemeClr>
                  </a:outerShdw>
                </a:effectLst>
                <a:uLnTx/>
                <a:uFillTx/>
                <a:latin typeface="Wingdings" pitchFamily="2" charset="2"/>
                <a:ea typeface="+mn-ea"/>
                <a:cs typeface="+mn-cs"/>
              </a:rPr>
              <a:t></a:t>
            </a:r>
            <a:r>
              <a:rPr kumimoji="0" lang="en-US" sz="2000" b="0" i="0" u="none" strike="noStrike" kern="1200" cap="none" spc="0" normalizeH="0" baseline="0" noProof="0" smtClean="0">
                <a:ln>
                  <a:noFill/>
                </a:ln>
                <a:gradFill flip="none" rotWithShape="1">
                  <a:gsLst>
                    <a:gs pos="0">
                      <a:schemeClr val="tx1">
                        <a:lumMod val="65000"/>
                        <a:lumOff val="35000"/>
                        <a:alpha val="42000"/>
                      </a:schemeClr>
                    </a:gs>
                    <a:gs pos="50000">
                      <a:schemeClr val="bg1">
                        <a:lumMod val="75000"/>
                        <a:alpha val="41000"/>
                      </a:schemeClr>
                    </a:gs>
                    <a:gs pos="100000">
                      <a:schemeClr val="bg1">
                        <a:lumMod val="95000"/>
                        <a:alpha val="0"/>
                      </a:schemeClr>
                    </a:gs>
                  </a:gsLst>
                  <a:path path="circle">
                    <a:fillToRect l="50000" t="50000" r="50000" b="50000"/>
                  </a:path>
                  <a:tileRect/>
                </a:gradFill>
                <a:effectLst>
                  <a:outerShdw blurRad="165100" dir="3480000" algn="t" rotWithShape="0">
                    <a:schemeClr val="bg1">
                      <a:lumMod val="65000"/>
                      <a:alpha val="48000"/>
                    </a:schemeClr>
                  </a:outerShdw>
                </a:effectLst>
                <a:uLnTx/>
                <a:uFillTx/>
                <a:latin typeface="Wingdings" pitchFamily="2" charset="2"/>
                <a:ea typeface="+mn-ea"/>
                <a:cs typeface="+mn-cs"/>
              </a:rPr>
              <a:t></a:t>
            </a:r>
            <a:r>
              <a:rPr kumimoji="0" lang="en-US" sz="1800" b="0" i="0" u="none" strike="noStrike" kern="1200" cap="none" spc="0" normalizeH="0" baseline="0" noProof="0" smtClean="0">
                <a:ln>
                  <a:noFill/>
                </a:ln>
                <a:gradFill flip="none" rotWithShape="1">
                  <a:gsLst>
                    <a:gs pos="0">
                      <a:schemeClr val="tx1">
                        <a:lumMod val="65000"/>
                        <a:lumOff val="35000"/>
                        <a:alpha val="42000"/>
                      </a:schemeClr>
                    </a:gs>
                    <a:gs pos="50000">
                      <a:schemeClr val="bg1">
                        <a:lumMod val="75000"/>
                        <a:alpha val="41000"/>
                      </a:schemeClr>
                    </a:gs>
                    <a:gs pos="100000">
                      <a:schemeClr val="bg1">
                        <a:lumMod val="95000"/>
                        <a:alpha val="0"/>
                      </a:schemeClr>
                    </a:gs>
                  </a:gsLst>
                  <a:path path="circle">
                    <a:fillToRect l="50000" t="50000" r="50000" b="50000"/>
                  </a:path>
                  <a:tileRect/>
                </a:gradFill>
                <a:effectLst>
                  <a:outerShdw blurRad="165100" dir="3480000" algn="t" rotWithShape="0">
                    <a:schemeClr val="bg1">
                      <a:lumMod val="65000"/>
                      <a:alpha val="48000"/>
                    </a:schemeClr>
                  </a:outerShdw>
                </a:effectLst>
                <a:uLnTx/>
                <a:uFillTx/>
                <a:latin typeface="Wingdings" pitchFamily="2" charset="2"/>
                <a:ea typeface="+mn-ea"/>
                <a:cs typeface="+mn-cs"/>
              </a:rPr>
              <a:t></a:t>
            </a:r>
            <a:r>
              <a:rPr kumimoji="0" lang="en-US" sz="1600" b="0" i="0" u="none" strike="noStrike" kern="1200" cap="none" spc="0" normalizeH="0" baseline="0" noProof="0" smtClean="0">
                <a:ln>
                  <a:noFill/>
                </a:ln>
                <a:gradFill flip="none" rotWithShape="1">
                  <a:gsLst>
                    <a:gs pos="0">
                      <a:schemeClr val="tx1">
                        <a:lumMod val="65000"/>
                        <a:lumOff val="35000"/>
                        <a:alpha val="42000"/>
                      </a:schemeClr>
                    </a:gs>
                    <a:gs pos="50000">
                      <a:schemeClr val="bg1">
                        <a:lumMod val="75000"/>
                        <a:alpha val="41000"/>
                      </a:schemeClr>
                    </a:gs>
                    <a:gs pos="100000">
                      <a:schemeClr val="bg1">
                        <a:lumMod val="95000"/>
                        <a:alpha val="0"/>
                      </a:schemeClr>
                    </a:gs>
                  </a:gsLst>
                  <a:path path="circle">
                    <a:fillToRect l="50000" t="50000" r="50000" b="50000"/>
                  </a:path>
                  <a:tileRect/>
                </a:gradFill>
                <a:effectLst>
                  <a:outerShdw blurRad="165100" dir="3480000" algn="t" rotWithShape="0">
                    <a:schemeClr val="bg1">
                      <a:lumMod val="65000"/>
                      <a:alpha val="48000"/>
                    </a:schemeClr>
                  </a:outerShdw>
                </a:effectLst>
                <a:uLnTx/>
                <a:uFillTx/>
                <a:latin typeface="Wingdings" pitchFamily="2" charset="2"/>
                <a:ea typeface="+mn-ea"/>
                <a:cs typeface="+mn-cs"/>
              </a:rPr>
              <a:t></a:t>
            </a:r>
            <a:r>
              <a:rPr kumimoji="0" lang="en-US" sz="1400" b="0" i="0" u="none" strike="noStrike" kern="1200" cap="none" spc="0" normalizeH="0" baseline="0" noProof="0" smtClean="0">
                <a:ln>
                  <a:noFill/>
                </a:ln>
                <a:gradFill flip="none" rotWithShape="1">
                  <a:gsLst>
                    <a:gs pos="0">
                      <a:schemeClr val="tx1">
                        <a:lumMod val="65000"/>
                        <a:lumOff val="35000"/>
                        <a:alpha val="42000"/>
                      </a:schemeClr>
                    </a:gs>
                    <a:gs pos="50000">
                      <a:schemeClr val="bg1">
                        <a:lumMod val="75000"/>
                        <a:alpha val="41000"/>
                      </a:schemeClr>
                    </a:gs>
                    <a:gs pos="100000">
                      <a:schemeClr val="bg1">
                        <a:lumMod val="95000"/>
                        <a:alpha val="0"/>
                      </a:schemeClr>
                    </a:gs>
                  </a:gsLst>
                  <a:path path="circle">
                    <a:fillToRect l="50000" t="50000" r="50000" b="50000"/>
                  </a:path>
                  <a:tileRect/>
                </a:gradFill>
                <a:effectLst>
                  <a:outerShdw blurRad="165100" dir="3480000" algn="t" rotWithShape="0">
                    <a:schemeClr val="bg1">
                      <a:lumMod val="65000"/>
                      <a:alpha val="48000"/>
                    </a:schemeClr>
                  </a:outerShdw>
                </a:effectLst>
                <a:uLnTx/>
                <a:uFillTx/>
                <a:latin typeface="Wingdings" pitchFamily="2" charset="2"/>
                <a:ea typeface="+mn-ea"/>
                <a:cs typeface="+mn-cs"/>
              </a:rPr>
              <a:t></a:t>
            </a:r>
            <a:r>
              <a:rPr kumimoji="0" lang="en-US" sz="1200" b="0" i="0" u="none" strike="noStrike" kern="1200" cap="none" spc="0" normalizeH="0" baseline="0" noProof="0" smtClean="0">
                <a:ln>
                  <a:noFill/>
                </a:ln>
                <a:gradFill flip="none" rotWithShape="1">
                  <a:gsLst>
                    <a:gs pos="0">
                      <a:schemeClr val="tx1">
                        <a:lumMod val="65000"/>
                        <a:lumOff val="35000"/>
                        <a:alpha val="42000"/>
                      </a:schemeClr>
                    </a:gs>
                    <a:gs pos="50000">
                      <a:schemeClr val="bg1">
                        <a:lumMod val="75000"/>
                        <a:alpha val="41000"/>
                      </a:schemeClr>
                    </a:gs>
                    <a:gs pos="100000">
                      <a:schemeClr val="bg1">
                        <a:lumMod val="95000"/>
                        <a:alpha val="0"/>
                      </a:schemeClr>
                    </a:gs>
                  </a:gsLst>
                  <a:path path="circle">
                    <a:fillToRect l="50000" t="50000" r="50000" b="50000"/>
                  </a:path>
                  <a:tileRect/>
                </a:gradFill>
                <a:effectLst>
                  <a:outerShdw blurRad="165100" dir="3480000" algn="t" rotWithShape="0">
                    <a:schemeClr val="bg1">
                      <a:lumMod val="65000"/>
                      <a:alpha val="48000"/>
                    </a:schemeClr>
                  </a:outerShdw>
                </a:effectLst>
                <a:uLnTx/>
                <a:uFillTx/>
                <a:latin typeface="Wingdings" pitchFamily="2" charset="2"/>
                <a:ea typeface="+mn-ea"/>
                <a:cs typeface="+mn-cs"/>
              </a:rPr>
              <a:t></a:t>
            </a:r>
            <a:r>
              <a:rPr kumimoji="0" lang="en-US" sz="1000" b="0" i="0" u="none" strike="noStrike" kern="1200" cap="none" spc="0" normalizeH="0" baseline="0" noProof="0" smtClean="0">
                <a:ln>
                  <a:noFill/>
                </a:ln>
                <a:gradFill flip="none" rotWithShape="1">
                  <a:gsLst>
                    <a:gs pos="0">
                      <a:schemeClr val="tx1">
                        <a:lumMod val="65000"/>
                        <a:lumOff val="35000"/>
                        <a:alpha val="42000"/>
                      </a:schemeClr>
                    </a:gs>
                    <a:gs pos="50000">
                      <a:schemeClr val="bg1">
                        <a:lumMod val="75000"/>
                        <a:alpha val="41000"/>
                      </a:schemeClr>
                    </a:gs>
                    <a:gs pos="100000">
                      <a:schemeClr val="bg1">
                        <a:lumMod val="95000"/>
                        <a:alpha val="0"/>
                      </a:schemeClr>
                    </a:gs>
                  </a:gsLst>
                  <a:path path="circle">
                    <a:fillToRect l="50000" t="50000" r="50000" b="50000"/>
                  </a:path>
                  <a:tileRect/>
                </a:gradFill>
                <a:effectLst>
                  <a:outerShdw blurRad="165100" dir="3480000" algn="t" rotWithShape="0">
                    <a:schemeClr val="bg1">
                      <a:lumMod val="65000"/>
                      <a:alpha val="48000"/>
                    </a:schemeClr>
                  </a:outerShdw>
                </a:effectLst>
                <a:uLnTx/>
                <a:uFillTx/>
                <a:latin typeface="Wingdings" pitchFamily="2" charset="2"/>
                <a:ea typeface="+mn-ea"/>
                <a:cs typeface="+mn-cs"/>
              </a:rPr>
              <a:t></a:t>
            </a:r>
            <a:endParaRPr lang="ru-RU" sz="1000">
              <a:ln>
                <a:noFill/>
              </a:ln>
              <a:gradFill flip="none" rotWithShape="1">
                <a:gsLst>
                  <a:gs pos="0">
                    <a:schemeClr val="tx1">
                      <a:lumMod val="65000"/>
                      <a:lumOff val="35000"/>
                      <a:alpha val="42000"/>
                    </a:schemeClr>
                  </a:gs>
                  <a:gs pos="50000">
                    <a:schemeClr val="bg1">
                      <a:lumMod val="75000"/>
                      <a:alpha val="41000"/>
                    </a:schemeClr>
                  </a:gs>
                  <a:gs pos="100000">
                    <a:schemeClr val="bg1">
                      <a:lumMod val="95000"/>
                      <a:alpha val="0"/>
                    </a:schemeClr>
                  </a:gs>
                </a:gsLst>
                <a:path path="circle">
                  <a:fillToRect l="50000" t="50000" r="50000" b="50000"/>
                </a:path>
                <a:tileRect/>
              </a:gradFill>
              <a:effectLst>
                <a:outerShdw blurRad="165100" dir="3480000" algn="t" rotWithShape="0">
                  <a:schemeClr val="bg1">
                    <a:lumMod val="65000"/>
                    <a:alpha val="48000"/>
                  </a:schemeClr>
                </a:outerShdw>
              </a:effectLst>
            </a:endParaRPr>
          </a:p>
        </p:txBody>
      </p:sp>
      <p:sp>
        <p:nvSpPr>
          <p:cNvPr id="2" name="Title Placeholder 1"/>
          <p:cNvSpPr>
            <a:spLocks noGrp="1"/>
          </p:cNvSpPr>
          <p:nvPr>
            <p:ph type="title"/>
          </p:nvPr>
        </p:nvSpPr>
        <p:spPr>
          <a:xfrm>
            <a:off x="609600" y="274638"/>
            <a:ext cx="8077200" cy="1143000"/>
          </a:xfrm>
          <a:prstGeom prst="rect">
            <a:avLst/>
          </a:prstGeom>
        </p:spPr>
        <p:txBody>
          <a:bodyPr vert="horz" lIns="91440" tIns="45720" rIns="91440" bIns="45720" rtlCol="0" anchor="ctr">
            <a:noAutofit/>
          </a:bodyPr>
          <a:lstStyle/>
          <a:p>
            <a:r>
              <a:rPr lang="ru-RU" smtClean="0"/>
              <a:t>Образец заголовка</a:t>
            </a:r>
            <a:endParaRPr lang="ru-RU"/>
          </a:p>
        </p:txBody>
      </p:sp>
      <p:sp>
        <p:nvSpPr>
          <p:cNvPr id="3" name="Text Placeholder 2"/>
          <p:cNvSpPr>
            <a:spLocks noGrp="1"/>
          </p:cNvSpPr>
          <p:nvPr>
            <p:ph type="body" idx="1"/>
          </p:nvPr>
        </p:nvSpPr>
        <p:spPr>
          <a:xfrm>
            <a:off x="609600" y="1905000"/>
            <a:ext cx="82296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32677-9146-45CB-98FD-BBB9F5DBF0EE}" type="datetimeFigureOut">
              <a:rPr lang="ru-RU" smtClean="0"/>
              <a:pPr/>
              <a:t>24.04.2020</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907A8-D264-495D-8E75-0C43517D21D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lang="ru-RU" sz="4400" b="1" kern="1200" cap="none" spc="300">
          <a:ln w="38100"/>
          <a:solidFill>
            <a:schemeClr val="bg1"/>
          </a:solidFill>
          <a:effectLst>
            <a:glow rad="101600">
              <a:srgbClr val="F5770F"/>
            </a:glow>
            <a:reflection blurRad="6350" stA="55000" endA="300" endPos="45500" dir="5400000" sy="-100000" algn="bl" rotWithShape="0"/>
          </a:effectLst>
          <a:latin typeface="Arial Black" pitchFamily="34" charset="0"/>
          <a:ea typeface="+mj-ea"/>
          <a:cs typeface="+mj-cs"/>
        </a:defRPr>
      </a:lvl1pPr>
    </p:titleStyle>
    <p:bodyStyle>
      <a:lvl1pPr marL="342900" indent="-342900" algn="l" defTabSz="914400" rtl="0" eaLnBrk="1" latinLnBrk="0" hangingPunct="1">
        <a:spcBef>
          <a:spcPct val="20000"/>
        </a:spcBef>
        <a:buClr>
          <a:srgbClr val="F78009"/>
        </a:buClr>
        <a:buSzPct val="85000"/>
        <a:buFont typeface="Wingdings" pitchFamily="2" charset="2"/>
        <a:buChar char="n"/>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1FCBCF"/>
        </a:buClr>
        <a:buSzPct val="100000"/>
        <a:buFontTx/>
        <a:buBlip>
          <a:blip r:embed="rId13"/>
        </a:buBlip>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1CBCD2"/>
        </a:buClr>
        <a:buSzPct val="125000"/>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1CBCD2"/>
        </a:buClr>
        <a:buSzPct val="115000"/>
        <a:buFontTx/>
        <a:buBlip>
          <a:blip r:embed="rId14"/>
        </a:buBlip>
        <a:defRPr sz="2000" kern="1200">
          <a:solidFill>
            <a:schemeClr val="tx1"/>
          </a:solidFill>
          <a:latin typeface="+mn-lt"/>
          <a:ea typeface="+mn-ea"/>
          <a:cs typeface="+mn-cs"/>
          <a:sym typeface="Wingdings"/>
        </a:defRPr>
      </a:lvl4pPr>
      <a:lvl5pPr marL="2057400" indent="-228600" algn="l" defTabSz="914400" rtl="0" eaLnBrk="1" latinLnBrk="0" hangingPunct="1">
        <a:spcBef>
          <a:spcPct val="20000"/>
        </a:spcBef>
        <a:buClr>
          <a:srgbClr val="F78009"/>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tg.wikipedia.org/wiki/%D0%90%D0%BB%D0%B3%D0%BE%D1%80%D0%B8%D1%82%D0%B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tg.wikipedia.org/w/index.php?title=RC4&amp;action=edit&amp;redlink=1" TargetMode="External"/><Relationship Id="rId13" Type="http://schemas.openxmlformats.org/officeDocument/2006/relationships/hyperlink" Target="https://tg.wikipedia.org/w/index.php?title=SHA-1&amp;action=edit&amp;redlink=1" TargetMode="External"/><Relationship Id="rId3" Type="http://schemas.openxmlformats.org/officeDocument/2006/relationships/hyperlink" Target="https://tg.wikipedia.org/wiki/AES" TargetMode="External"/><Relationship Id="rId7" Type="http://schemas.openxmlformats.org/officeDocument/2006/relationships/hyperlink" Target="https://tg.wikipedia.org/wiki/IDEA" TargetMode="External"/><Relationship Id="rId12" Type="http://schemas.openxmlformats.org/officeDocument/2006/relationships/hyperlink" Target="https://tg.wikipedia.org/wiki/MD5" TargetMode="External"/><Relationship Id="rId2" Type="http://schemas.openxmlformats.org/officeDocument/2006/relationships/hyperlink" Target="https://tg.wikipedia.org/wiki/DES" TargetMode="External"/><Relationship Id="rId1" Type="http://schemas.openxmlformats.org/officeDocument/2006/relationships/slideLayout" Target="../slideLayouts/slideLayout2.xml"/><Relationship Id="rId6" Type="http://schemas.openxmlformats.org/officeDocument/2006/relationships/hyperlink" Target="https://tg.wikipedia.org/wiki/Blowfish" TargetMode="External"/><Relationship Id="rId11" Type="http://schemas.openxmlformats.org/officeDocument/2006/relationships/hyperlink" Target="https://tg.wikipedia.org/wiki/MD4" TargetMode="External"/><Relationship Id="rId5" Type="http://schemas.openxmlformats.org/officeDocument/2006/relationships/hyperlink" Target="https://tg.wikipedia.org/wiki/Twofish" TargetMode="External"/><Relationship Id="rId10" Type="http://schemas.openxmlformats.org/officeDocument/2006/relationships/hyperlink" Target="https://tg.wikipedia.org/w/index.php?title=Elgamal&amp;action=edit&amp;redlink=1" TargetMode="External"/><Relationship Id="rId4" Type="http://schemas.openxmlformats.org/officeDocument/2006/relationships/hyperlink" Target="https://tg.wikipedia.org/wiki/%D0%93%D0%9E%D0%A1%D0%A2_28147-89" TargetMode="External"/><Relationship Id="rId9" Type="http://schemas.openxmlformats.org/officeDocument/2006/relationships/hyperlink" Target="https://tg.wikipedia.org/w/index.php?title=RSA&amp;action=edit&amp;redlink=1" TargetMode="External"/><Relationship Id="rId14" Type="http://schemas.openxmlformats.org/officeDocument/2006/relationships/hyperlink" Target="https://tg.wikipedia.org/w/index.php?title=%D0%93%D0%9E%D0%A1%D0%A2_%D0%A0_34.11-94&amp;action=edit&amp;redlink=1"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tg.wikipedia.org/wiki/%D0%93%D0%9E%D0%A1%D0%A2_28147-89" TargetMode="External"/><Relationship Id="rId3" Type="http://schemas.openxmlformats.org/officeDocument/2006/relationships/hyperlink" Target="https://tg.wikipedia.org/wiki/AES" TargetMode="External"/><Relationship Id="rId7" Type="http://schemas.openxmlformats.org/officeDocument/2006/relationships/hyperlink" Target="https://tg.wikipedia.org/wiki/%D0%A0%D1%83%D1%81%D1%81%D0%B8%D1%8F" TargetMode="External"/><Relationship Id="rId2" Type="http://schemas.openxmlformats.org/officeDocument/2006/relationships/hyperlink" Target="https://tg.wikipedia.org/wiki/%D0%98%D0%9C%D0%90" TargetMode="External"/><Relationship Id="rId1" Type="http://schemas.openxmlformats.org/officeDocument/2006/relationships/slideLayout" Target="../slideLayouts/slideLayout2.xml"/><Relationship Id="rId6" Type="http://schemas.openxmlformats.org/officeDocument/2006/relationships/hyperlink" Target="https://tg.wikipedia.org/w/index.php?title=Triple_DES&amp;action=edit&amp;redlink=1" TargetMode="External"/><Relationship Id="rId5" Type="http://schemas.openxmlformats.org/officeDocument/2006/relationships/hyperlink" Target="https://tg.wikipedia.org/wiki/%D0%91%D0%B8%D1%82" TargetMode="External"/><Relationship Id="rId4" Type="http://schemas.openxmlformats.org/officeDocument/2006/relationships/hyperlink" Target="https://tg.wikipedia.org/w/index.php?title=Rijndael&amp;action=edit&amp;redlink=1" TargetMode="External"/><Relationship Id="rId9" Type="http://schemas.openxmlformats.org/officeDocument/2006/relationships/hyperlink" Target="https://tg.wikipedia.org/w/index.php?title=%D0%93%D0%9E%D0%A1%D0%A2_%D0%A0_34.10-2001&amp;action=edit&amp;redlink=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g.wikipedia.org/wiki/%D0%97%D0%B0%D0%B1%D0%BE%D0%BD%D0%B8_%D1%8E%D0%BD%D0%BE%D0%BD%D3%A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autogear.ru/misc/i/gallery/26550/1250126.jpg"/>
          <p:cNvPicPr>
            <a:picLocks noChangeAspect="1" noChangeArrowheads="1"/>
          </p:cNvPicPr>
          <p:nvPr/>
        </p:nvPicPr>
        <p:blipFill>
          <a:blip r:embed="rId2" cstate="print"/>
          <a:srcRect/>
          <a:stretch>
            <a:fillRect/>
          </a:stretch>
        </p:blipFill>
        <p:spPr bwMode="auto">
          <a:xfrm>
            <a:off x="64740" y="3717032"/>
            <a:ext cx="4211087" cy="3086126"/>
          </a:xfrm>
          <a:prstGeom prst="rect">
            <a:avLst/>
          </a:prstGeom>
          <a:noFill/>
        </p:spPr>
      </p:pic>
      <p:sp>
        <p:nvSpPr>
          <p:cNvPr id="2" name="Заголовок 1"/>
          <p:cNvSpPr>
            <a:spLocks noGrp="1"/>
          </p:cNvSpPr>
          <p:nvPr>
            <p:ph type="ctrTitle"/>
          </p:nvPr>
        </p:nvSpPr>
        <p:spPr/>
        <p:txBody>
          <a:bodyPr/>
          <a:lstStyle/>
          <a:p>
            <a:r>
              <a:rPr lang="tg-Cyrl-TJ" sz="4800" dirty="0" smtClean="0">
                <a:solidFill>
                  <a:schemeClr val="tx1"/>
                </a:solidFill>
              </a:rPr>
              <a:t>Криптография</a:t>
            </a:r>
            <a:endParaRPr lang="tg-Cyrl-TJ" sz="4800" dirty="0">
              <a:solidFill>
                <a:schemeClr val="tx1"/>
              </a:solidFill>
            </a:endParaRPr>
          </a:p>
        </p:txBody>
      </p:sp>
      <p:sp>
        <p:nvSpPr>
          <p:cNvPr id="3" name="Подзаголовок 2"/>
          <p:cNvSpPr>
            <a:spLocks noGrp="1"/>
          </p:cNvSpPr>
          <p:nvPr>
            <p:ph type="subTitle" idx="1"/>
          </p:nvPr>
        </p:nvSpPr>
        <p:spPr>
          <a:xfrm>
            <a:off x="3859832" y="6123384"/>
            <a:ext cx="6400800" cy="762000"/>
          </a:xfrm>
        </p:spPr>
        <p:txBody>
          <a:bodyPr/>
          <a:lstStyle/>
          <a:p>
            <a:r>
              <a:rPr lang="ru-RU" i="1" dirty="0" smtClean="0">
                <a:solidFill>
                  <a:schemeClr val="tx2"/>
                </a:solidFill>
              </a:rPr>
              <a:t>н.и.и., </a:t>
            </a:r>
            <a:r>
              <a:rPr lang="ru-RU" i="1" dirty="0" err="1" smtClean="0">
                <a:solidFill>
                  <a:schemeClr val="tx2"/>
                </a:solidFill>
                <a:latin typeface="Times New Roman Tj"/>
              </a:rPr>
              <a:t>Ѓ</a:t>
            </a:r>
            <a:r>
              <a:rPr lang="ru-RU" i="1" dirty="0" err="1" smtClean="0">
                <a:solidFill>
                  <a:schemeClr val="tx2"/>
                </a:solidFill>
              </a:rPr>
              <a:t>афоров</a:t>
            </a:r>
            <a:r>
              <a:rPr lang="ru-RU" i="1" dirty="0" smtClean="0">
                <a:solidFill>
                  <a:schemeClr val="tx2"/>
                </a:solidFill>
              </a:rPr>
              <a:t> Ф.М.</a:t>
            </a:r>
            <a:endParaRPr lang="ru-RU" i="1" dirty="0">
              <a:solidFill>
                <a:schemeClr val="tx2"/>
              </a:solidFill>
            </a:endParaRPr>
          </a:p>
        </p:txBody>
      </p:sp>
      <p:sp>
        <p:nvSpPr>
          <p:cNvPr id="4" name="Заголовок 1"/>
          <p:cNvSpPr txBox="1">
            <a:spLocks/>
          </p:cNvSpPr>
          <p:nvPr/>
        </p:nvSpPr>
        <p:spPr>
          <a:xfrm>
            <a:off x="107504" y="620688"/>
            <a:ext cx="8839200" cy="1219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g-Cyrl-TJ" sz="5400" b="1" i="0" u="none" strike="noStrike" kern="1200" cap="none" spc="300" normalizeH="0" baseline="0" noProof="0" dirty="0" smtClean="0">
                <a:ln w="38100"/>
                <a:solidFill>
                  <a:schemeClr val="tx1"/>
                </a:solidFill>
                <a:effectLst>
                  <a:glow rad="101600">
                    <a:srgbClr val="F78009"/>
                  </a:glow>
                  <a:reflection blurRad="6350" stA="55000" endA="300" endPos="45500" dir="5400000" sy="-100000" algn="bl" rotWithShape="0"/>
                </a:effectLst>
                <a:uLnTx/>
                <a:uFillTx/>
                <a:latin typeface="Arial Black" pitchFamily="34" charset="0"/>
                <a:ea typeface="+mj-ea"/>
                <a:cs typeface="+mj-cs"/>
              </a:rPr>
              <a:t>К р и п т о л о г и я</a:t>
            </a:r>
            <a:endParaRPr kumimoji="0" lang="tg-Cyrl-TJ" sz="5400" b="1" i="0" u="none" strike="noStrike" kern="1200" cap="none" spc="300" normalizeH="0" baseline="0" noProof="0" dirty="0">
              <a:ln w="38100"/>
              <a:solidFill>
                <a:schemeClr val="tx1"/>
              </a:solidFill>
              <a:effectLst>
                <a:glow rad="101600">
                  <a:srgbClr val="F78009"/>
                </a:glow>
                <a:reflection blurRad="6350" stA="55000" endA="300" endPos="45500" dir="5400000" sy="-100000" algn="bl" rotWithShape="0"/>
              </a:effectLst>
              <a:uLnTx/>
              <a:uFillTx/>
              <a:latin typeface="Arial Black" pitchFamily="34" charset="0"/>
              <a:ea typeface="+mj-ea"/>
              <a:cs typeface="+mj-cs"/>
            </a:endParaRPr>
          </a:p>
        </p:txBody>
      </p:sp>
      <p:sp>
        <p:nvSpPr>
          <p:cNvPr id="5" name="Заголовок 1"/>
          <p:cNvSpPr txBox="1">
            <a:spLocks/>
          </p:cNvSpPr>
          <p:nvPr/>
        </p:nvSpPr>
        <p:spPr>
          <a:xfrm>
            <a:off x="107504" y="3721968"/>
            <a:ext cx="8839200" cy="1219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g-Cyrl-TJ" sz="4800" b="1" i="0" u="none" strike="noStrike" kern="1200" cap="none" spc="300" normalizeH="0" baseline="0" noProof="0" dirty="0" smtClean="0">
                <a:ln w="38100"/>
                <a:effectLst>
                  <a:glow rad="101600">
                    <a:srgbClr val="F78009"/>
                  </a:glow>
                  <a:reflection blurRad="6350" stA="55000" endA="300" endPos="45500" dir="5400000" sy="-100000" algn="bl" rotWithShape="0"/>
                </a:effectLst>
                <a:uLnTx/>
                <a:uFillTx/>
                <a:latin typeface="Arial Black" pitchFamily="34" charset="0"/>
                <a:ea typeface="+mj-ea"/>
                <a:cs typeface="+mj-cs"/>
              </a:rPr>
              <a:t>Криптоанализ</a:t>
            </a:r>
            <a:endParaRPr kumimoji="0" lang="tg-Cyrl-TJ" sz="4800" b="1" i="0" u="none" strike="noStrike" kern="1200" cap="none" spc="300" normalizeH="0" baseline="0" noProof="0" dirty="0">
              <a:ln w="38100"/>
              <a:effectLst>
                <a:glow rad="101600">
                  <a:srgbClr val="F78009"/>
                </a:glow>
                <a:reflection blurRad="6350" stA="55000" endA="300" endPos="45500" dir="5400000" sy="-100000" algn="bl" rotWithShape="0"/>
              </a:effectLst>
              <a:uLnTx/>
              <a:uFillTx/>
              <a:latin typeface="Arial Black" pitchFamily="34"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404664"/>
            <a:ext cx="8229600" cy="4114800"/>
          </a:xfrm>
        </p:spPr>
        <p:txBody>
          <a:bodyPr>
            <a:normAutofit fontScale="92500" lnSpcReduction="10000"/>
          </a:bodyPr>
          <a:lstStyle/>
          <a:p>
            <a:pPr algn="just"/>
            <a:r>
              <a:rPr lang="tg-Cyrl-TJ" b="1" dirty="0" smtClean="0">
                <a:latin typeface="Times New Roman Tj" pitchFamily="18" charset="-52"/>
              </a:rPr>
              <a:t>Шифр </a:t>
            </a:r>
            <a:r>
              <a:rPr lang="tg-Cyrl-TJ" dirty="0" smtClean="0">
                <a:latin typeface="Times New Roman Tj" pitchFamily="18" charset="-52"/>
              </a:rPr>
              <a:t>- ин методи дигаргунсозии матнҳои кушода дар криптограмма мебошад.</a:t>
            </a:r>
          </a:p>
          <a:p>
            <a:pPr algn="just">
              <a:buNone/>
            </a:pPr>
            <a:r>
              <a:rPr lang="tg-Cyrl-TJ" dirty="0" smtClean="0">
                <a:latin typeface="Times New Roman Tj" pitchFamily="18" charset="-52"/>
              </a:rPr>
              <a:t>	</a:t>
            </a:r>
            <a:r>
              <a:rPr lang="tg-Cyrl-TJ" i="1" dirty="0" smtClean="0">
                <a:solidFill>
                  <a:schemeClr val="accent6">
                    <a:lumMod val="75000"/>
                  </a:schemeClr>
                </a:solidFill>
                <a:latin typeface="Times New Roman Tj" pitchFamily="18" charset="-52"/>
              </a:rPr>
              <a:t>Мачмуи алгоритмхои дигаргуесозии криптографи.</a:t>
            </a:r>
          </a:p>
          <a:p>
            <a:pPr algn="just"/>
            <a:r>
              <a:rPr lang="tg-Cyrl-TJ" b="1" dirty="0" smtClean="0">
                <a:latin typeface="Times New Roman Tj" pitchFamily="18" charset="-52"/>
              </a:rPr>
              <a:t>Калид</a:t>
            </a:r>
            <a:r>
              <a:rPr lang="tg-Cyrl-TJ" dirty="0" smtClean="0">
                <a:latin typeface="Times New Roman Tj" pitchFamily="18" charset="-52"/>
              </a:rPr>
              <a:t> - ин алгоритми дигаргунсозии матн ба намуди махфикунонида фаҳмида мешавад.</a:t>
            </a:r>
          </a:p>
          <a:p>
            <a:pPr algn="just">
              <a:buNone/>
            </a:pPr>
            <a:r>
              <a:rPr lang="tg-Cyrl-TJ" dirty="0" smtClean="0">
                <a:latin typeface="Times New Roman Tj" pitchFamily="18" charset="-52"/>
              </a:rPr>
              <a:t>	</a:t>
            </a:r>
            <a:r>
              <a:rPr lang="tg-Cyrl-TJ" i="1" dirty="0" smtClean="0">
                <a:solidFill>
                  <a:schemeClr val="accent6">
                    <a:lumMod val="75000"/>
                  </a:schemeClr>
                </a:solidFill>
                <a:latin typeface="Times New Roman Tj" pitchFamily="18" charset="-52"/>
              </a:rPr>
              <a:t>Параметри шифр, ки матни мушаххаси интихобшударо муайян месозад.</a:t>
            </a:r>
          </a:p>
        </p:txBody>
      </p:sp>
      <p:pic>
        <p:nvPicPr>
          <p:cNvPr id="3074" name="Picture 2"/>
          <p:cNvPicPr>
            <a:picLocks noChangeAspect="1" noChangeArrowheads="1"/>
          </p:cNvPicPr>
          <p:nvPr/>
        </p:nvPicPr>
        <p:blipFill>
          <a:blip r:embed="rId2" cstate="print"/>
          <a:srcRect/>
          <a:stretch>
            <a:fillRect/>
          </a:stretch>
        </p:blipFill>
        <p:spPr bwMode="auto">
          <a:xfrm>
            <a:off x="1035298" y="4365104"/>
            <a:ext cx="2744614" cy="22322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5" name="Picture 3"/>
          <p:cNvPicPr>
            <a:picLocks noChangeAspect="1" noChangeArrowheads="1"/>
          </p:cNvPicPr>
          <p:nvPr/>
        </p:nvPicPr>
        <p:blipFill>
          <a:blip r:embed="rId3" cstate="print"/>
          <a:srcRect/>
          <a:stretch>
            <a:fillRect/>
          </a:stretch>
        </p:blipFill>
        <p:spPr bwMode="auto">
          <a:xfrm>
            <a:off x="4818744" y="4365104"/>
            <a:ext cx="2817611" cy="22322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2050504"/>
            <a:ext cx="8229600" cy="4114800"/>
          </a:xfrm>
        </p:spPr>
        <p:txBody>
          <a:bodyPr/>
          <a:lstStyle/>
          <a:p>
            <a:pPr algn="just"/>
            <a:r>
              <a:rPr lang="ru-RU" b="1" dirty="0" err="1" smtClean="0">
                <a:latin typeface="Times New Roman Tj" pitchFamily="18" charset="-52"/>
              </a:rPr>
              <a:t>Бо</a:t>
            </a:r>
            <a:r>
              <a:rPr lang="ru-RU" b="1" dirty="0" smtClean="0">
                <a:latin typeface="Times New Roman Tj" pitchFamily="18" charset="-52"/>
              </a:rPr>
              <a:t> </a:t>
            </a:r>
            <a:r>
              <a:rPr lang="ru-RU" b="1" dirty="0" err="1" smtClean="0">
                <a:latin typeface="Times New Roman Tj" pitchFamily="18" charset="-52"/>
              </a:rPr>
              <a:t>рамз</a:t>
            </a:r>
            <a:r>
              <a:rPr lang="ru-RU" b="1" dirty="0" smtClean="0">
                <a:latin typeface="Times New Roman Tj" pitchFamily="18" charset="-52"/>
              </a:rPr>
              <a:t> </a:t>
            </a:r>
            <a:r>
              <a:rPr lang="ru-RU" b="1" dirty="0" err="1" smtClean="0">
                <a:latin typeface="Times New Roman Tj" pitchFamily="18" charset="-52"/>
              </a:rPr>
              <a:t>навиштан</a:t>
            </a:r>
            <a:r>
              <a:rPr lang="ru-RU" b="1" dirty="0" smtClean="0">
                <a:latin typeface="Times New Roman Tj" pitchFamily="18" charset="-52"/>
              </a:rPr>
              <a:t> (шифрование) </a:t>
            </a:r>
            <a:r>
              <a:rPr lang="ru-RU" dirty="0" smtClean="0">
                <a:latin typeface="Times New Roman Tj" pitchFamily="18" charset="-52"/>
              </a:rPr>
              <a:t>– </a:t>
            </a:r>
            <a:r>
              <a:rPr lang="ru-RU" dirty="0" err="1" smtClean="0">
                <a:latin typeface="Times New Roman Tj" pitchFamily="18" charset="-52"/>
              </a:rPr>
              <a:t>татбики</a:t>
            </a:r>
            <a:r>
              <a:rPr lang="ru-RU" dirty="0" smtClean="0">
                <a:latin typeface="Times New Roman Tj" pitchFamily="18" charset="-52"/>
              </a:rPr>
              <a:t> </a:t>
            </a:r>
            <a:r>
              <a:rPr lang="ru-RU" dirty="0" err="1" smtClean="0">
                <a:latin typeface="Times New Roman Tj" pitchFamily="18" charset="-52"/>
              </a:rPr>
              <a:t>дигаргунсозии</a:t>
            </a:r>
            <a:r>
              <a:rPr lang="ru-RU" dirty="0" smtClean="0">
                <a:latin typeface="Times New Roman Tj" pitchFamily="18" charset="-52"/>
              </a:rPr>
              <a:t> </a:t>
            </a:r>
            <a:r>
              <a:rPr lang="ru-RU" dirty="0" err="1" smtClean="0">
                <a:latin typeface="Times New Roman Tj" pitchFamily="18" charset="-52"/>
              </a:rPr>
              <a:t>криптографи</a:t>
            </a:r>
            <a:r>
              <a:rPr lang="ru-RU" dirty="0" smtClean="0">
                <a:latin typeface="Times New Roman Tj" pitchFamily="18" charset="-52"/>
              </a:rPr>
              <a:t> </a:t>
            </a:r>
            <a:r>
              <a:rPr lang="ru-RU" dirty="0" err="1" smtClean="0">
                <a:latin typeface="Times New Roman Tj" pitchFamily="18" charset="-52"/>
              </a:rPr>
              <a:t>матни</a:t>
            </a:r>
            <a:r>
              <a:rPr lang="ru-RU" dirty="0" smtClean="0">
                <a:latin typeface="Times New Roman Tj" pitchFamily="18" charset="-52"/>
              </a:rPr>
              <a:t> </a:t>
            </a:r>
            <a:r>
              <a:rPr lang="ru-RU" dirty="0" err="1" smtClean="0">
                <a:latin typeface="Times New Roman Tj" pitchFamily="18" charset="-52"/>
              </a:rPr>
              <a:t>кушод</a:t>
            </a:r>
            <a:r>
              <a:rPr lang="ru-RU" dirty="0" smtClean="0">
                <a:latin typeface="Times New Roman Tj" pitchFamily="18" charset="-52"/>
              </a:rPr>
              <a:t> дар </a:t>
            </a:r>
            <a:r>
              <a:rPr lang="ru-RU" dirty="0" err="1" smtClean="0">
                <a:latin typeface="Times New Roman Tj" pitchFamily="18" charset="-52"/>
              </a:rPr>
              <a:t>асоси</a:t>
            </a:r>
            <a:r>
              <a:rPr lang="ru-RU" dirty="0" smtClean="0">
                <a:latin typeface="Times New Roman Tj" pitchFamily="18" charset="-52"/>
              </a:rPr>
              <a:t> алгоритм </a:t>
            </a:r>
            <a:r>
              <a:rPr lang="ru-RU" dirty="0" err="1" smtClean="0">
                <a:latin typeface="Times New Roman Tj" pitchFamily="18" charset="-52"/>
              </a:rPr>
              <a:t>ва</a:t>
            </a:r>
            <a:r>
              <a:rPr lang="ru-RU" dirty="0" smtClean="0">
                <a:latin typeface="Times New Roman Tj" pitchFamily="18" charset="-52"/>
              </a:rPr>
              <a:t> </a:t>
            </a:r>
            <a:r>
              <a:rPr lang="ru-RU" dirty="0" err="1" smtClean="0">
                <a:latin typeface="Times New Roman Tj" pitchFamily="18" charset="-52"/>
              </a:rPr>
              <a:t>калид</a:t>
            </a:r>
            <a:endParaRPr lang="ru-RU" dirty="0" smtClean="0">
              <a:latin typeface="Times New Roman Tj" pitchFamily="18" charset="-52"/>
            </a:endParaRPr>
          </a:p>
          <a:p>
            <a:pPr algn="just"/>
            <a:r>
              <a:rPr lang="ru-RU" b="1" dirty="0" err="1" smtClean="0">
                <a:latin typeface="Times New Roman Tj" pitchFamily="18" charset="-52"/>
              </a:rPr>
              <a:t>Рамз</a:t>
            </a:r>
            <a:r>
              <a:rPr lang="ru-RU" b="1" dirty="0" smtClean="0">
                <a:latin typeface="Times New Roman Tj" pitchFamily="18" charset="-52"/>
              </a:rPr>
              <a:t> </a:t>
            </a:r>
            <a:r>
              <a:rPr lang="ru-RU" b="1" dirty="0" err="1" smtClean="0">
                <a:latin typeface="Times New Roman Tj" pitchFamily="18" charset="-52"/>
              </a:rPr>
              <a:t>кушодан</a:t>
            </a:r>
            <a:r>
              <a:rPr lang="ru-RU" b="1" dirty="0" smtClean="0">
                <a:latin typeface="Times New Roman Tj" pitchFamily="18" charset="-52"/>
              </a:rPr>
              <a:t> (</a:t>
            </a:r>
            <a:r>
              <a:rPr lang="ru-RU" b="1" dirty="0" err="1" smtClean="0">
                <a:latin typeface="Times New Roman Tj" pitchFamily="18" charset="-52"/>
              </a:rPr>
              <a:t>расшифрование</a:t>
            </a:r>
            <a:r>
              <a:rPr lang="ru-RU" b="1" dirty="0" smtClean="0">
                <a:latin typeface="Times New Roman Tj" pitchFamily="18" charset="-52"/>
              </a:rPr>
              <a:t>) </a:t>
            </a:r>
            <a:r>
              <a:rPr lang="ru-RU" dirty="0" smtClean="0">
                <a:latin typeface="Times New Roman Tj" pitchFamily="18" charset="-52"/>
              </a:rPr>
              <a:t>– </a:t>
            </a:r>
            <a:r>
              <a:rPr lang="ru-RU" dirty="0" err="1" smtClean="0">
                <a:latin typeface="Times New Roman Tj" pitchFamily="18" charset="-52"/>
              </a:rPr>
              <a:t>чараёни</a:t>
            </a:r>
            <a:r>
              <a:rPr lang="ru-RU" dirty="0" smtClean="0">
                <a:latin typeface="Times New Roman Tj" pitchFamily="18" charset="-52"/>
              </a:rPr>
              <a:t> </a:t>
            </a:r>
            <a:r>
              <a:rPr lang="ru-RU" dirty="0" err="1" smtClean="0">
                <a:latin typeface="Times New Roman Tj" pitchFamily="18" charset="-52"/>
              </a:rPr>
              <a:t>муътадили</a:t>
            </a:r>
            <a:r>
              <a:rPr lang="ru-RU" dirty="0" smtClean="0">
                <a:latin typeface="Times New Roman Tj" pitchFamily="18" charset="-52"/>
              </a:rPr>
              <a:t> </a:t>
            </a:r>
            <a:r>
              <a:rPr lang="ru-RU" dirty="0" err="1" smtClean="0">
                <a:latin typeface="Times New Roman Tj" pitchFamily="18" charset="-52"/>
              </a:rPr>
              <a:t>татбики</a:t>
            </a:r>
            <a:r>
              <a:rPr lang="ru-RU" dirty="0" smtClean="0">
                <a:latin typeface="Times New Roman Tj" pitchFamily="18" charset="-52"/>
              </a:rPr>
              <a:t> </a:t>
            </a:r>
            <a:r>
              <a:rPr lang="ru-RU" dirty="0" err="1" smtClean="0">
                <a:latin typeface="Times New Roman Tj" pitchFamily="18" charset="-52"/>
              </a:rPr>
              <a:t>дигаргунсозии</a:t>
            </a:r>
            <a:r>
              <a:rPr lang="ru-RU" dirty="0" smtClean="0">
                <a:latin typeface="Times New Roman Tj" pitchFamily="18" charset="-52"/>
              </a:rPr>
              <a:t> </a:t>
            </a:r>
            <a:r>
              <a:rPr lang="ru-RU" dirty="0" err="1" smtClean="0">
                <a:latin typeface="Times New Roman Tj" pitchFamily="18" charset="-52"/>
              </a:rPr>
              <a:t>криптографи</a:t>
            </a:r>
            <a:r>
              <a:rPr lang="ru-RU" dirty="0" smtClean="0">
                <a:latin typeface="Times New Roman Tj" pitchFamily="18" charset="-52"/>
              </a:rPr>
              <a:t> </a:t>
            </a:r>
            <a:r>
              <a:rPr lang="ru-RU" dirty="0" err="1" smtClean="0">
                <a:latin typeface="Times New Roman Tj" pitchFamily="18" charset="-52"/>
              </a:rPr>
              <a:t>матни</a:t>
            </a:r>
            <a:r>
              <a:rPr lang="ru-RU" dirty="0" smtClean="0">
                <a:latin typeface="Times New Roman Tj" pitchFamily="18" charset="-52"/>
              </a:rPr>
              <a:t> </a:t>
            </a:r>
            <a:r>
              <a:rPr lang="ru-RU" dirty="0" err="1" smtClean="0">
                <a:latin typeface="Times New Roman Tj" pitchFamily="18" charset="-52"/>
              </a:rPr>
              <a:t>шифронишуда</a:t>
            </a:r>
            <a:r>
              <a:rPr lang="ru-RU" dirty="0" smtClean="0">
                <a:latin typeface="Times New Roman Tj" pitchFamily="18" charset="-52"/>
              </a:rPr>
              <a:t> ба </a:t>
            </a:r>
            <a:r>
              <a:rPr lang="ru-RU" dirty="0" err="1" smtClean="0">
                <a:latin typeface="Times New Roman Tj" pitchFamily="18" charset="-52"/>
              </a:rPr>
              <a:t>кушода</a:t>
            </a:r>
            <a:r>
              <a:rPr lang="ru-RU" dirty="0" smtClean="0">
                <a:latin typeface="Times New Roman Tj" pitchFamily="18" charset="-52"/>
              </a:rPr>
              <a:t>.</a:t>
            </a:r>
            <a:endParaRPr lang="ru-RU" dirty="0">
              <a:latin typeface="Times New Roman Tj" pitchFamily="18" charset="-52"/>
            </a:endParaRPr>
          </a:p>
        </p:txBody>
      </p:sp>
      <p:pic>
        <p:nvPicPr>
          <p:cNvPr id="4098" name="Picture 2"/>
          <p:cNvPicPr>
            <a:picLocks noChangeAspect="1" noChangeArrowheads="1"/>
          </p:cNvPicPr>
          <p:nvPr/>
        </p:nvPicPr>
        <p:blipFill>
          <a:blip r:embed="rId2" cstate="print"/>
          <a:srcRect/>
          <a:stretch>
            <a:fillRect/>
          </a:stretch>
        </p:blipFill>
        <p:spPr bwMode="auto">
          <a:xfrm>
            <a:off x="5367215" y="260648"/>
            <a:ext cx="3348259" cy="15841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1268760"/>
            <a:ext cx="8229600" cy="4464496"/>
          </a:xfrm>
        </p:spPr>
        <p:txBody>
          <a:bodyPr>
            <a:normAutofit/>
          </a:bodyPr>
          <a:lstStyle/>
          <a:p>
            <a:pPr algn="ctr">
              <a:buNone/>
            </a:pPr>
            <a:r>
              <a:rPr lang="ru-RU" b="1" dirty="0" smtClean="0">
                <a:solidFill>
                  <a:srgbClr val="0070C0"/>
                </a:solidFill>
                <a:effectLst>
                  <a:outerShdw blurRad="38100" dist="38100" dir="2700000" algn="tl">
                    <a:srgbClr val="000000">
                      <a:alpha val="43137"/>
                    </a:srgbClr>
                  </a:outerShdw>
                </a:effectLst>
                <a:latin typeface="Times New Roman Tj" pitchFamily="18" charset="-52"/>
              </a:rPr>
              <a:t>Н А М У Д Х О И   М А Т Н</a:t>
            </a:r>
            <a:r>
              <a:rPr lang="en-US" b="1" dirty="0" smtClean="0">
                <a:solidFill>
                  <a:srgbClr val="0070C0"/>
                </a:solidFill>
                <a:effectLst>
                  <a:outerShdw blurRad="38100" dist="38100" dir="2700000" algn="tl">
                    <a:srgbClr val="000000">
                      <a:alpha val="43137"/>
                    </a:srgbClr>
                  </a:outerShdw>
                </a:effectLst>
                <a:latin typeface="Times New Roman Tj" pitchFamily="18" charset="-52"/>
              </a:rPr>
              <a:t>:</a:t>
            </a:r>
            <a:endParaRPr lang="ru-RU" b="1" dirty="0" smtClean="0">
              <a:solidFill>
                <a:srgbClr val="0070C0"/>
              </a:solidFill>
              <a:effectLst>
                <a:outerShdw blurRad="38100" dist="38100" dir="2700000" algn="tl">
                  <a:srgbClr val="000000">
                    <a:alpha val="43137"/>
                  </a:srgbClr>
                </a:outerShdw>
              </a:effectLst>
              <a:latin typeface="Times New Roman Tj" pitchFamily="18" charset="-52"/>
            </a:endParaRPr>
          </a:p>
          <a:p>
            <a:pPr algn="ctr">
              <a:buNone/>
            </a:pPr>
            <a:endParaRPr lang="ru-RU" sz="1400" b="1" dirty="0" smtClean="0">
              <a:solidFill>
                <a:schemeClr val="accent6">
                  <a:lumMod val="75000"/>
                </a:schemeClr>
              </a:solidFill>
              <a:latin typeface="Times New Roman Tj" pitchFamily="18" charset="-52"/>
            </a:endParaRPr>
          </a:p>
          <a:p>
            <a:pPr algn="just"/>
            <a:r>
              <a:rPr lang="ru-RU" b="1" dirty="0" err="1" smtClean="0">
                <a:latin typeface="Times New Roman Tj" pitchFamily="18" charset="-52"/>
              </a:rPr>
              <a:t>Матни</a:t>
            </a:r>
            <a:r>
              <a:rPr lang="ru-RU" b="1" dirty="0" smtClean="0">
                <a:latin typeface="Times New Roman Tj" pitchFamily="18" charset="-52"/>
              </a:rPr>
              <a:t> </a:t>
            </a:r>
            <a:r>
              <a:rPr lang="ru-RU" b="1" dirty="0" err="1" smtClean="0">
                <a:latin typeface="Times New Roman Tj" pitchFamily="18" charset="-52"/>
              </a:rPr>
              <a:t>кушода</a:t>
            </a:r>
            <a:r>
              <a:rPr lang="ru-RU" b="1" dirty="0" smtClean="0">
                <a:latin typeface="Times New Roman Tj" pitchFamily="18" charset="-52"/>
              </a:rPr>
              <a:t> </a:t>
            </a:r>
            <a:r>
              <a:rPr lang="ru-RU" b="1" dirty="0" err="1" smtClean="0">
                <a:latin typeface="Times New Roman Tj" pitchFamily="18" charset="-52"/>
              </a:rPr>
              <a:t>(ибтидоӣ</a:t>
            </a:r>
            <a:r>
              <a:rPr lang="ru-RU" b="1" dirty="0" smtClean="0">
                <a:latin typeface="Times New Roman Tj" pitchFamily="18" charset="-52"/>
              </a:rPr>
              <a:t>) </a:t>
            </a:r>
            <a:r>
              <a:rPr lang="ru-RU" dirty="0" smtClean="0">
                <a:latin typeface="Times New Roman Tj" pitchFamily="18" charset="-52"/>
              </a:rPr>
              <a:t>— </a:t>
            </a:r>
            <a:r>
              <a:rPr lang="ru-RU" dirty="0" err="1" smtClean="0">
                <a:latin typeface="Times New Roman Tj" pitchFamily="18" charset="-52"/>
              </a:rPr>
              <a:t>маълумоти</a:t>
            </a:r>
            <a:r>
              <a:rPr lang="ru-RU" dirty="0" smtClean="0">
                <a:latin typeface="Times New Roman Tj" pitchFamily="18" charset="-52"/>
              </a:rPr>
              <a:t> </a:t>
            </a:r>
            <a:r>
              <a:rPr lang="ru-RU" dirty="0" err="1" smtClean="0">
                <a:latin typeface="Times New Roman Tj" pitchFamily="18" charset="-52"/>
              </a:rPr>
              <a:t>(матнӣ будан</a:t>
            </a:r>
            <a:r>
              <a:rPr lang="ru-RU" dirty="0" smtClean="0">
                <a:latin typeface="Times New Roman Tj" pitchFamily="18" charset="-52"/>
              </a:rPr>
              <a:t> </a:t>
            </a:r>
            <a:r>
              <a:rPr lang="ru-RU" dirty="0" err="1" smtClean="0">
                <a:latin typeface="Times New Roman Tj" pitchFamily="18" charset="-52"/>
              </a:rPr>
              <a:t>ҳатмӣ нест</a:t>
            </a:r>
            <a:r>
              <a:rPr lang="ru-RU" dirty="0" smtClean="0">
                <a:latin typeface="Times New Roman Tj" pitchFamily="18" charset="-52"/>
              </a:rPr>
              <a:t>) </a:t>
            </a:r>
            <a:r>
              <a:rPr lang="ru-RU" dirty="0" err="1" smtClean="0">
                <a:latin typeface="Times New Roman Tj" pitchFamily="18" charset="-52"/>
              </a:rPr>
              <a:t>бо</a:t>
            </a:r>
            <a:r>
              <a:rPr lang="ru-RU" dirty="0" smtClean="0">
                <a:latin typeface="Times New Roman Tj" pitchFamily="18" charset="-52"/>
              </a:rPr>
              <a:t> </a:t>
            </a:r>
            <a:r>
              <a:rPr lang="ru-RU" dirty="0" err="1" smtClean="0">
                <a:latin typeface="Times New Roman Tj" pitchFamily="18" charset="-52"/>
              </a:rPr>
              <a:t>истифодаи</a:t>
            </a:r>
            <a:r>
              <a:rPr lang="ru-RU" dirty="0" smtClean="0">
                <a:latin typeface="Times New Roman Tj" pitchFamily="18" charset="-52"/>
              </a:rPr>
              <a:t> криптография </a:t>
            </a:r>
            <a:r>
              <a:rPr lang="ru-RU" dirty="0" err="1" smtClean="0">
                <a:latin typeface="Times New Roman Tj" pitchFamily="18" charset="-52"/>
              </a:rPr>
              <a:t>интиқолшаванда</a:t>
            </a:r>
            <a:r>
              <a:rPr lang="ru-RU" dirty="0" smtClean="0">
                <a:latin typeface="Times New Roman Tj" pitchFamily="18" charset="-52"/>
              </a:rPr>
              <a:t>.</a:t>
            </a:r>
          </a:p>
          <a:p>
            <a:pPr algn="just"/>
            <a:r>
              <a:rPr lang="ru-RU" b="1" dirty="0" err="1" smtClean="0">
                <a:latin typeface="Times New Roman Tj" pitchFamily="18" charset="-52"/>
              </a:rPr>
              <a:t>Матни</a:t>
            </a:r>
            <a:r>
              <a:rPr lang="ru-RU" b="1" dirty="0" smtClean="0">
                <a:latin typeface="Times New Roman Tj" pitchFamily="18" charset="-52"/>
              </a:rPr>
              <a:t> </a:t>
            </a:r>
            <a:r>
              <a:rPr lang="ru-RU" b="1" dirty="0" err="1" smtClean="0">
                <a:latin typeface="Times New Roman Tj" pitchFamily="18" charset="-52"/>
              </a:rPr>
              <a:t>шифронидашуда</a:t>
            </a:r>
            <a:r>
              <a:rPr lang="ru-RU" b="1" dirty="0" smtClean="0">
                <a:latin typeface="Times New Roman Tj" pitchFamily="18" charset="-52"/>
              </a:rPr>
              <a:t> </a:t>
            </a:r>
            <a:r>
              <a:rPr lang="ru-RU" b="1" dirty="0" err="1" smtClean="0">
                <a:latin typeface="Times New Roman Tj" pitchFamily="18" charset="-52"/>
              </a:rPr>
              <a:t>(пӯшида</a:t>
            </a:r>
            <a:r>
              <a:rPr lang="ru-RU" b="1" dirty="0" smtClean="0">
                <a:latin typeface="Times New Roman Tj" pitchFamily="18" charset="-52"/>
              </a:rPr>
              <a:t>) </a:t>
            </a:r>
            <a:r>
              <a:rPr lang="ru-RU" dirty="0" smtClean="0">
                <a:latin typeface="Times New Roman Tj" pitchFamily="18" charset="-52"/>
              </a:rPr>
              <a:t>— </a:t>
            </a:r>
            <a:r>
              <a:rPr lang="ru-RU" dirty="0" err="1" smtClean="0">
                <a:latin typeface="Times New Roman Tj" pitchFamily="18" charset="-52"/>
              </a:rPr>
              <a:t>маълумоти</a:t>
            </a:r>
            <a:r>
              <a:rPr lang="ru-RU" dirty="0" smtClean="0">
                <a:latin typeface="Times New Roman Tj" pitchFamily="18" charset="-52"/>
              </a:rPr>
              <a:t> дар </a:t>
            </a:r>
            <a:r>
              <a:rPr lang="ru-RU" dirty="0" err="1" smtClean="0">
                <a:latin typeface="Times New Roman Tj" pitchFamily="18" charset="-52"/>
              </a:rPr>
              <a:t>натиҷаи истифодаи</a:t>
            </a:r>
            <a:r>
              <a:rPr lang="ru-RU" dirty="0" smtClean="0">
                <a:latin typeface="Times New Roman Tj" pitchFamily="18" charset="-52"/>
              </a:rPr>
              <a:t> </a:t>
            </a:r>
            <a:r>
              <a:rPr lang="ru-RU" dirty="0" err="1" smtClean="0">
                <a:latin typeface="Times New Roman Tj" pitchFamily="18" charset="-52"/>
              </a:rPr>
              <a:t>криптосиситемаҳо бо</a:t>
            </a:r>
            <a:r>
              <a:rPr lang="ru-RU" dirty="0" smtClean="0">
                <a:latin typeface="Times New Roman Tj" pitchFamily="18" charset="-52"/>
              </a:rPr>
              <a:t> </a:t>
            </a:r>
            <a:r>
              <a:rPr lang="ru-RU" dirty="0" err="1" smtClean="0">
                <a:latin typeface="Times New Roman Tj" pitchFamily="18" charset="-52"/>
              </a:rPr>
              <a:t>калид</a:t>
            </a:r>
            <a:r>
              <a:rPr lang="ru-RU" dirty="0" smtClean="0">
                <a:latin typeface="Times New Roman Tj" pitchFamily="18" charset="-52"/>
              </a:rPr>
              <a:t> ба даст </a:t>
            </a:r>
            <a:r>
              <a:rPr lang="ru-RU" dirty="0" err="1" smtClean="0">
                <a:latin typeface="Times New Roman Tj" pitchFamily="18" charset="-52"/>
              </a:rPr>
              <a:t>овардашуда</a:t>
            </a:r>
            <a:r>
              <a:rPr lang="ru-RU" dirty="0" smtClean="0">
                <a:latin typeface="Times New Roman Tj" pitchFamily="18" charset="-52"/>
              </a:rPr>
              <a:t>.</a:t>
            </a:r>
            <a:endParaRPr lang="ru-RU" dirty="0">
              <a:latin typeface="Times New Roman Tj" pitchFamily="18" charset="-5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1052736"/>
            <a:ext cx="8229600" cy="4967064"/>
          </a:xfrm>
        </p:spPr>
        <p:txBody>
          <a:bodyPr>
            <a:normAutofit/>
          </a:bodyPr>
          <a:lstStyle/>
          <a:p>
            <a:pPr algn="ctr">
              <a:buNone/>
            </a:pPr>
            <a:r>
              <a:rPr lang="tg-Cyrl-TJ" b="1" dirty="0" smtClean="0">
                <a:solidFill>
                  <a:schemeClr val="accent6">
                    <a:lumMod val="75000"/>
                  </a:schemeClr>
                </a:solidFill>
                <a:latin typeface="Times New Roman Tj" pitchFamily="18" charset="-52"/>
              </a:rPr>
              <a:t>Ҳамаи алгоритмҳои криптографӣ ба се синф ҷудо мешавад:</a:t>
            </a:r>
            <a:endParaRPr lang="ru-RU" b="1" dirty="0" smtClean="0">
              <a:solidFill>
                <a:schemeClr val="accent6">
                  <a:lumMod val="75000"/>
                </a:schemeClr>
              </a:solidFill>
              <a:latin typeface="Times New Roman Tj" pitchFamily="18" charset="-52"/>
            </a:endParaRPr>
          </a:p>
          <a:p>
            <a:pPr lvl="0" algn="just">
              <a:buNone/>
            </a:pPr>
            <a:r>
              <a:rPr lang="tg-Cyrl-TJ" dirty="0" smtClean="0">
                <a:latin typeface="Times New Roman Tj" pitchFamily="18" charset="-52"/>
              </a:rPr>
              <a:t>1. Як қатор аломатҳоро бо дигараш ҷой иваз кардан (подстановка)</a:t>
            </a:r>
            <a:endParaRPr lang="ru-RU" dirty="0" smtClean="0">
              <a:latin typeface="Times New Roman Tj" pitchFamily="18" charset="-52"/>
            </a:endParaRPr>
          </a:p>
          <a:p>
            <a:pPr lvl="0" algn="just">
              <a:buNone/>
            </a:pPr>
            <a:r>
              <a:rPr lang="tg-Cyrl-TJ" dirty="0" smtClean="0">
                <a:latin typeface="Times New Roman Tj" pitchFamily="18" charset="-52"/>
              </a:rPr>
              <a:t>2. Ҷойивазкунии тартиби ҷойгиршавии аломатҳои матн (транскпозиция)</a:t>
            </a:r>
            <a:endParaRPr lang="ru-RU" dirty="0" smtClean="0">
              <a:latin typeface="Times New Roman Tj" pitchFamily="18" charset="-52"/>
            </a:endParaRPr>
          </a:p>
          <a:p>
            <a:pPr lvl="0" algn="just">
              <a:buNone/>
            </a:pPr>
            <a:r>
              <a:rPr lang="tg-Cyrl-TJ" dirty="0" smtClean="0">
                <a:latin typeface="Times New Roman Tj" pitchFamily="18" charset="-52"/>
              </a:rPr>
              <a:t>3. Дигаргунсозии аломатҳои алгебравии матн бо аломати калид.</a:t>
            </a:r>
            <a:endParaRPr lang="ru-RU" dirty="0" smtClean="0">
              <a:latin typeface="Times New Roman Tj" pitchFamily="18" charset="-52"/>
            </a:endParaRPr>
          </a:p>
          <a:p>
            <a:pPr>
              <a:buNone/>
            </a:pPr>
            <a:endParaRPr lang="ru-RU" dirty="0">
              <a:latin typeface="Times New Roman Tj" pitchFamily="18" charset="-5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41784"/>
            <a:ext cx="8077200" cy="1143000"/>
          </a:xfrm>
        </p:spPr>
        <p:txBody>
          <a:bodyPr/>
          <a:lstStyle/>
          <a:p>
            <a:r>
              <a:rPr lang="ru-RU" sz="4000" dirty="0" err="1" smtClean="0">
                <a:solidFill>
                  <a:schemeClr val="tx1"/>
                </a:solidFill>
              </a:rPr>
              <a:t>Криптографияи</a:t>
            </a:r>
            <a:r>
              <a:rPr lang="ru-RU" sz="4000" dirty="0" smtClean="0">
                <a:solidFill>
                  <a:schemeClr val="tx1"/>
                </a:solidFill>
              </a:rPr>
              <a:t> </a:t>
            </a:r>
            <a:r>
              <a:rPr lang="ru-RU" sz="4000" dirty="0" err="1" smtClean="0">
                <a:solidFill>
                  <a:schemeClr val="tx1"/>
                </a:solidFill>
              </a:rPr>
              <a:t>муосир</a:t>
            </a:r>
            <a:endParaRPr lang="ru-RU" sz="4000" dirty="0">
              <a:solidFill>
                <a:schemeClr val="tx1"/>
              </a:solidFill>
            </a:endParaRPr>
          </a:p>
        </p:txBody>
      </p:sp>
      <p:sp>
        <p:nvSpPr>
          <p:cNvPr id="3" name="Содержимое 2"/>
          <p:cNvSpPr>
            <a:spLocks noGrp="1"/>
          </p:cNvSpPr>
          <p:nvPr>
            <p:ph idx="1"/>
          </p:nvPr>
        </p:nvSpPr>
        <p:spPr>
          <a:xfrm>
            <a:off x="609600" y="1702296"/>
            <a:ext cx="8229600" cy="4751040"/>
          </a:xfrm>
        </p:spPr>
        <p:txBody>
          <a:bodyPr>
            <a:normAutofit/>
          </a:bodyPr>
          <a:lstStyle/>
          <a:p>
            <a:pPr algn="just">
              <a:buNone/>
            </a:pPr>
            <a:r>
              <a:rPr lang="ru-RU" dirty="0" smtClean="0">
                <a:latin typeface="Times New Roman Tj" pitchFamily="18" charset="-52"/>
              </a:rPr>
              <a:t>	Дар </a:t>
            </a:r>
            <a:r>
              <a:rPr lang="ru-RU" dirty="0" err="1" smtClean="0">
                <a:latin typeface="Times New Roman Tj" pitchFamily="18" charset="-52"/>
              </a:rPr>
              <a:t>криптографияи</a:t>
            </a:r>
            <a:r>
              <a:rPr lang="ru-RU" dirty="0" smtClean="0">
                <a:latin typeface="Times New Roman Tj" pitchFamily="18" charset="-52"/>
              </a:rPr>
              <a:t> </a:t>
            </a:r>
            <a:r>
              <a:rPr lang="ru-RU" dirty="0" err="1" smtClean="0">
                <a:latin typeface="Times New Roman Tj" pitchFamily="18" charset="-52"/>
              </a:rPr>
              <a:t>муосир</a:t>
            </a:r>
            <a:r>
              <a:rPr lang="ru-RU" dirty="0" smtClean="0">
                <a:latin typeface="Times New Roman Tj" pitchFamily="18" charset="-52"/>
              </a:rPr>
              <a:t> </a:t>
            </a:r>
            <a:r>
              <a:rPr lang="ru-RU" dirty="0" err="1" smtClean="0">
                <a:latin typeface="Times New Roman Tj" pitchFamily="18" charset="-52"/>
              </a:rPr>
              <a:t>истифода-барии</a:t>
            </a:r>
            <a:r>
              <a:rPr lang="ru-RU" dirty="0" smtClean="0">
                <a:latin typeface="Times New Roman Tj" pitchFamily="18" charset="-52"/>
              </a:rPr>
              <a:t> </a:t>
            </a:r>
            <a:r>
              <a:rPr lang="ru-RU" dirty="0" err="1" smtClean="0">
                <a:latin typeface="Times New Roman Tj" pitchFamily="18" charset="-52"/>
              </a:rPr>
              <a:t>алгоритмҳои шифронии</a:t>
            </a:r>
            <a:r>
              <a:rPr lang="ru-RU" dirty="0" smtClean="0">
                <a:latin typeface="Times New Roman Tj" pitchFamily="18" charset="-52"/>
              </a:rPr>
              <a:t> </a:t>
            </a:r>
            <a:r>
              <a:rPr lang="ru-RU" dirty="0" err="1" smtClean="0">
                <a:latin typeface="Times New Roman Tj" pitchFamily="18" charset="-52"/>
              </a:rPr>
              <a:t>кушод</a:t>
            </a:r>
            <a:r>
              <a:rPr lang="ru-RU" dirty="0" smtClean="0">
                <a:latin typeface="Times New Roman Tj" pitchFamily="18" charset="-52"/>
              </a:rPr>
              <a:t> </a:t>
            </a:r>
            <a:r>
              <a:rPr lang="ru-RU" dirty="0" err="1" smtClean="0">
                <a:latin typeface="Times New Roman Tj" pitchFamily="18" charset="-52"/>
              </a:rPr>
              <a:t>хос</a:t>
            </a:r>
            <a:r>
              <a:rPr lang="ru-RU" dirty="0" smtClean="0">
                <a:latin typeface="Times New Roman Tj" pitchFamily="18" charset="-52"/>
              </a:rPr>
              <a:t> </a:t>
            </a:r>
            <a:r>
              <a:rPr lang="ru-RU" dirty="0" err="1" smtClean="0">
                <a:latin typeface="Times New Roman Tj" pitchFamily="18" charset="-52"/>
              </a:rPr>
              <a:t>аст</a:t>
            </a:r>
            <a:r>
              <a:rPr lang="ru-RU" dirty="0" smtClean="0">
                <a:latin typeface="Times New Roman Tj" pitchFamily="18" charset="-52"/>
              </a:rPr>
              <a:t>, </a:t>
            </a:r>
            <a:r>
              <a:rPr lang="ru-RU" dirty="0" err="1" smtClean="0">
                <a:latin typeface="Times New Roman Tj" pitchFamily="18" charset="-52"/>
              </a:rPr>
              <a:t>ки</a:t>
            </a:r>
            <a:r>
              <a:rPr lang="ru-RU" dirty="0" smtClean="0">
                <a:latin typeface="Times New Roman Tj" pitchFamily="18" charset="-52"/>
              </a:rPr>
              <a:t> </a:t>
            </a:r>
            <a:r>
              <a:rPr lang="ru-RU" dirty="0" err="1" smtClean="0">
                <a:latin typeface="Times New Roman Tj" pitchFamily="18" charset="-52"/>
              </a:rPr>
              <a:t>истифодабарии</a:t>
            </a:r>
            <a:r>
              <a:rPr lang="ru-RU" dirty="0" smtClean="0">
                <a:latin typeface="Times New Roman Tj" pitchFamily="18" charset="-52"/>
              </a:rPr>
              <a:t> </a:t>
            </a:r>
            <a:r>
              <a:rPr lang="ru-RU" dirty="0" err="1" smtClean="0">
                <a:latin typeface="Times New Roman Tj" pitchFamily="18" charset="-52"/>
              </a:rPr>
              <a:t>воситаҳои ҳисобарорро талаб</a:t>
            </a:r>
            <a:r>
              <a:rPr lang="ru-RU" dirty="0" smtClean="0">
                <a:latin typeface="Times New Roman Tj" pitchFamily="18" charset="-52"/>
              </a:rPr>
              <a:t> </a:t>
            </a:r>
            <a:r>
              <a:rPr lang="ru-RU" dirty="0" err="1" smtClean="0">
                <a:latin typeface="Times New Roman Tj" pitchFamily="18" charset="-52"/>
              </a:rPr>
              <a:t>мекунад</a:t>
            </a:r>
            <a:r>
              <a:rPr lang="ru-RU" dirty="0" smtClean="0">
                <a:latin typeface="Times New Roman Tj" pitchFamily="18" charset="-52"/>
              </a:rPr>
              <a:t>. </a:t>
            </a:r>
            <a:r>
              <a:rPr lang="ru-RU" dirty="0" err="1" smtClean="0">
                <a:latin typeface="Times New Roman Tj" pitchFamily="18" charset="-52"/>
              </a:rPr>
              <a:t>Зиёда</a:t>
            </a:r>
            <a:r>
              <a:rPr lang="ru-RU" dirty="0" smtClean="0">
                <a:latin typeface="Times New Roman Tj" pitchFamily="18" charset="-52"/>
              </a:rPr>
              <a:t> аз </a:t>
            </a:r>
            <a:r>
              <a:rPr lang="ru-RU" dirty="0" err="1" smtClean="0">
                <a:latin typeface="Times New Roman Tj" pitchFamily="18" charset="-52"/>
              </a:rPr>
              <a:t>даҳҳо </a:t>
            </a:r>
            <a:r>
              <a:rPr lang="ru-RU" dirty="0" err="1" smtClean="0">
                <a:latin typeface="Times New Roman Tj" pitchFamily="18" charset="-52"/>
                <a:hlinkClick r:id="rId2" tooltip="Алгоритм"/>
              </a:rPr>
              <a:t>алгоритмҳои</a:t>
            </a:r>
            <a:r>
              <a:rPr lang="ru-RU" dirty="0" err="1" smtClean="0">
                <a:latin typeface="Times New Roman Tj" pitchFamily="18" charset="-52"/>
              </a:rPr>
              <a:t> шифронӣ маълум</a:t>
            </a:r>
            <a:r>
              <a:rPr lang="ru-RU" dirty="0" smtClean="0">
                <a:latin typeface="Times New Roman Tj" pitchFamily="18" charset="-52"/>
              </a:rPr>
              <a:t> </a:t>
            </a:r>
            <a:r>
              <a:rPr lang="ru-RU" dirty="0" err="1" smtClean="0">
                <a:latin typeface="Times New Roman Tj" pitchFamily="18" charset="-52"/>
              </a:rPr>
              <a:t>аст</a:t>
            </a:r>
            <a:r>
              <a:rPr lang="ru-RU" dirty="0" smtClean="0">
                <a:latin typeface="Times New Roman Tj" pitchFamily="18" charset="-52"/>
              </a:rPr>
              <a:t>, </a:t>
            </a:r>
            <a:r>
              <a:rPr lang="ru-RU" dirty="0" err="1" smtClean="0">
                <a:latin typeface="Times New Roman Tj" pitchFamily="18" charset="-52"/>
              </a:rPr>
              <a:t>ки</a:t>
            </a:r>
            <a:r>
              <a:rPr lang="ru-RU" dirty="0" smtClean="0">
                <a:latin typeface="Times New Roman Tj" pitchFamily="18" charset="-52"/>
              </a:rPr>
              <a:t> дар </a:t>
            </a:r>
            <a:r>
              <a:rPr lang="ru-RU" dirty="0" err="1" smtClean="0">
                <a:latin typeface="Times New Roman Tj" pitchFamily="18" charset="-52"/>
              </a:rPr>
              <a:t>вақти истифодабарии</a:t>
            </a:r>
            <a:r>
              <a:rPr lang="ru-RU" dirty="0" smtClean="0">
                <a:latin typeface="Times New Roman Tj" pitchFamily="18" charset="-52"/>
              </a:rPr>
              <a:t> </a:t>
            </a:r>
            <a:r>
              <a:rPr lang="ru-RU" dirty="0" err="1" smtClean="0">
                <a:latin typeface="Times New Roman Tj" pitchFamily="18" charset="-52"/>
              </a:rPr>
              <a:t>калиди</a:t>
            </a:r>
            <a:r>
              <a:rPr lang="ru-RU" dirty="0" smtClean="0">
                <a:latin typeface="Times New Roman Tj" pitchFamily="18" charset="-52"/>
              </a:rPr>
              <a:t> </a:t>
            </a:r>
            <a:r>
              <a:rPr lang="ru-RU" dirty="0" err="1" smtClean="0">
                <a:latin typeface="Times New Roman Tj" pitchFamily="18" charset="-52"/>
              </a:rPr>
              <a:t>дарозии</a:t>
            </a:r>
            <a:r>
              <a:rPr lang="ru-RU" dirty="0" smtClean="0">
                <a:latin typeface="Times New Roman Tj" pitchFamily="18" charset="-52"/>
              </a:rPr>
              <a:t> </a:t>
            </a:r>
            <a:r>
              <a:rPr lang="ru-RU" dirty="0" err="1" smtClean="0">
                <a:latin typeface="Times New Roman Tj" pitchFamily="18" charset="-52"/>
              </a:rPr>
              <a:t>кофӣ ва</a:t>
            </a:r>
            <a:r>
              <a:rPr lang="ru-RU" dirty="0" smtClean="0">
                <a:latin typeface="Times New Roman Tj" pitchFamily="18" charset="-52"/>
              </a:rPr>
              <a:t> </a:t>
            </a:r>
            <a:r>
              <a:rPr lang="ru-RU" dirty="0" err="1" smtClean="0">
                <a:latin typeface="Times New Roman Tj" pitchFamily="18" charset="-52"/>
              </a:rPr>
              <a:t>саҳеҳ </a:t>
            </a:r>
            <a:r>
              <a:rPr lang="ru-RU" dirty="0" smtClean="0">
                <a:latin typeface="Times New Roman Tj" pitchFamily="18" charset="-52"/>
              </a:rPr>
              <a:t>ба </a:t>
            </a:r>
            <a:r>
              <a:rPr lang="ru-RU" dirty="0" err="1" smtClean="0">
                <a:latin typeface="Times New Roman Tj" pitchFamily="18" charset="-52"/>
              </a:rPr>
              <a:t>амаломадани</a:t>
            </a:r>
            <a:r>
              <a:rPr lang="ru-RU" dirty="0" smtClean="0">
                <a:latin typeface="Times New Roman Tj" pitchFamily="18" charset="-52"/>
              </a:rPr>
              <a:t> алгоритм, </a:t>
            </a:r>
            <a:r>
              <a:rPr lang="ru-RU" dirty="0" err="1" smtClean="0">
                <a:latin typeface="Times New Roman Tj" pitchFamily="18" charset="-52"/>
              </a:rPr>
              <a:t>устувории</a:t>
            </a:r>
            <a:r>
              <a:rPr lang="ru-RU" dirty="0" smtClean="0">
                <a:latin typeface="Times New Roman Tj" pitchFamily="18" charset="-52"/>
              </a:rPr>
              <a:t> </a:t>
            </a:r>
            <a:r>
              <a:rPr lang="ru-RU" dirty="0" err="1" smtClean="0">
                <a:latin typeface="Times New Roman Tj" pitchFamily="18" charset="-52"/>
              </a:rPr>
              <a:t>кариптографӣ истифода</a:t>
            </a:r>
            <a:r>
              <a:rPr lang="ru-RU" dirty="0" smtClean="0">
                <a:latin typeface="Times New Roman Tj" pitchFamily="18" charset="-52"/>
              </a:rPr>
              <a:t> </a:t>
            </a:r>
            <a:r>
              <a:rPr lang="ru-RU" dirty="0" err="1" smtClean="0">
                <a:latin typeface="Times New Roman Tj" pitchFamily="18" charset="-52"/>
              </a:rPr>
              <a:t>мешавад</a:t>
            </a:r>
            <a:r>
              <a:rPr lang="ru-RU" dirty="0" smtClean="0">
                <a:latin typeface="Times New Roman Tj" pitchFamily="18" charset="-52"/>
              </a:rPr>
              <a:t>. </a:t>
            </a:r>
            <a:endParaRPr lang="ru-RU" dirty="0">
              <a:latin typeface="Times New Roman Tj" pitchFamily="18" charset="-5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404664"/>
            <a:ext cx="8229600" cy="5615136"/>
          </a:xfrm>
        </p:spPr>
        <p:txBody>
          <a:bodyPr/>
          <a:lstStyle/>
          <a:p>
            <a:pPr algn="ctr">
              <a:buNone/>
            </a:pPr>
            <a:endParaRPr lang="ru-RU" b="1" dirty="0" smtClean="0">
              <a:latin typeface="Times New Roman Tj" pitchFamily="18" charset="-52"/>
            </a:endParaRPr>
          </a:p>
          <a:p>
            <a:pPr algn="ctr">
              <a:buNone/>
            </a:pPr>
            <a:endParaRPr lang="ru-RU" b="1" dirty="0" smtClean="0">
              <a:latin typeface="Times New Roman Tj" pitchFamily="18" charset="-52"/>
            </a:endParaRPr>
          </a:p>
          <a:p>
            <a:pPr algn="ctr">
              <a:buNone/>
            </a:pPr>
            <a:r>
              <a:rPr lang="ru-RU" b="1" dirty="0" smtClean="0">
                <a:solidFill>
                  <a:srgbClr val="0070C0"/>
                </a:solidFill>
                <a:latin typeface="Times New Roman Tj" pitchFamily="18" charset="-52"/>
              </a:rPr>
              <a:t>ҚОНУНИ ҶУМҲУРИИ ТОҶИКИСТОН</a:t>
            </a:r>
          </a:p>
          <a:p>
            <a:pPr algn="ctr">
              <a:buNone/>
            </a:pPr>
            <a:r>
              <a:rPr lang="ru-RU" b="1" dirty="0" smtClean="0">
                <a:solidFill>
                  <a:srgbClr val="0070C0"/>
                </a:solidFill>
                <a:latin typeface="Times New Roman Tj" pitchFamily="18" charset="-52"/>
              </a:rPr>
              <a:t>«ДАР БОРАИ КРИПТОГРАФИЯ»</a:t>
            </a:r>
          </a:p>
          <a:p>
            <a:pPr algn="ctr">
              <a:buNone/>
            </a:pPr>
            <a:r>
              <a:rPr lang="ru-RU" i="1" dirty="0" smtClean="0">
                <a:latin typeface="Times New Roman Tj" pitchFamily="18" charset="-52"/>
              </a:rPr>
              <a:t>(3 июли соли 2012, № 839)</a:t>
            </a:r>
          </a:p>
          <a:p>
            <a:pPr algn="ctr">
              <a:buNone/>
            </a:pPr>
            <a:r>
              <a:rPr lang="ru-RU" dirty="0" smtClean="0">
                <a:latin typeface="Times New Roman Tj" pitchFamily="18" charset="-52"/>
              </a:rPr>
              <a:t>Аз 10 </a:t>
            </a:r>
            <a:r>
              <a:rPr lang="ru-RU" dirty="0" err="1" smtClean="0">
                <a:latin typeface="Times New Roman Tj" pitchFamily="18" charset="-52"/>
              </a:rPr>
              <a:t>модда</a:t>
            </a:r>
            <a:r>
              <a:rPr lang="ru-RU" dirty="0" smtClean="0">
                <a:latin typeface="Times New Roman Tj" pitchFamily="18" charset="-52"/>
              </a:rPr>
              <a:t> </a:t>
            </a:r>
            <a:r>
              <a:rPr lang="ru-RU" dirty="0" err="1" smtClean="0">
                <a:latin typeface="Times New Roman Tj" pitchFamily="18" charset="-52"/>
              </a:rPr>
              <a:t>иборат</a:t>
            </a:r>
            <a:r>
              <a:rPr lang="ru-RU" dirty="0" smtClean="0">
                <a:latin typeface="Times New Roman Tj" pitchFamily="18" charset="-52"/>
              </a:rPr>
              <a:t> </a:t>
            </a:r>
            <a:r>
              <a:rPr lang="ru-RU" dirty="0" err="1" smtClean="0">
                <a:latin typeface="Times New Roman Tj" pitchFamily="18" charset="-52"/>
              </a:rPr>
              <a:t>аст</a:t>
            </a:r>
            <a:r>
              <a:rPr lang="ru-RU" dirty="0" smtClean="0">
                <a:latin typeface="Times New Roman Tj" pitchFamily="18" charset="-52"/>
              </a:rPr>
              <a:t>.</a:t>
            </a:r>
          </a:p>
          <a:p>
            <a:pPr>
              <a:buNone/>
            </a:pPr>
            <a:endParaRPr lang="ru-RU" dirty="0">
              <a:latin typeface="Times New Roman Tj" pitchFamily="18" charset="-5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694184"/>
            <a:ext cx="8229600" cy="5543128"/>
          </a:xfrm>
        </p:spPr>
        <p:txBody>
          <a:bodyPr/>
          <a:lstStyle/>
          <a:p>
            <a:r>
              <a:rPr lang="ru-RU" b="1" dirty="0" err="1" smtClean="0">
                <a:latin typeface="Times New Roman Tj" pitchFamily="18" charset="-52"/>
              </a:rPr>
              <a:t>Криптографияи</a:t>
            </a:r>
            <a:r>
              <a:rPr lang="ru-RU" b="1" dirty="0" smtClean="0">
                <a:latin typeface="Times New Roman Tj" pitchFamily="18" charset="-52"/>
              </a:rPr>
              <a:t> </a:t>
            </a:r>
            <a:r>
              <a:rPr lang="ru-RU" b="1" dirty="0" err="1" smtClean="0">
                <a:latin typeface="Times New Roman Tj" pitchFamily="18" charset="-52"/>
              </a:rPr>
              <a:t>муосир</a:t>
            </a:r>
            <a:r>
              <a:rPr lang="ru-RU" b="1" dirty="0" smtClean="0">
                <a:latin typeface="Times New Roman Tj" pitchFamily="18" charset="-52"/>
              </a:rPr>
              <a:t> </a:t>
            </a:r>
            <a:r>
              <a:rPr lang="ru-RU" b="1" dirty="0" err="1" smtClean="0">
                <a:latin typeface="Times New Roman Tj" pitchFamily="18" charset="-52"/>
              </a:rPr>
              <a:t>иборат</a:t>
            </a:r>
            <a:r>
              <a:rPr lang="ru-RU" b="1" dirty="0" smtClean="0">
                <a:latin typeface="Times New Roman Tj" pitchFamily="18" charset="-52"/>
              </a:rPr>
              <a:t> </a:t>
            </a:r>
            <a:r>
              <a:rPr lang="ru-RU" b="1" dirty="0" err="1" smtClean="0">
                <a:latin typeface="Times New Roman Tj" pitchFamily="18" charset="-52"/>
              </a:rPr>
              <a:t>аст</a:t>
            </a:r>
            <a:r>
              <a:rPr lang="ru-RU" b="1" dirty="0" smtClean="0">
                <a:latin typeface="Times New Roman Tj" pitchFamily="18" charset="-52"/>
              </a:rPr>
              <a:t>, аз:</a:t>
            </a:r>
          </a:p>
          <a:p>
            <a:pPr>
              <a:buNone/>
            </a:pPr>
            <a:endParaRPr lang="ru-RU" sz="1200" b="1" dirty="0" smtClean="0">
              <a:latin typeface="Times New Roman Tj" pitchFamily="18" charset="-52"/>
            </a:endParaRPr>
          </a:p>
          <a:p>
            <a:pPr>
              <a:buFontTx/>
              <a:buChar char="-"/>
            </a:pPr>
            <a:r>
              <a:rPr lang="ru-RU" i="1" dirty="0" err="1" smtClean="0">
                <a:latin typeface="Times New Roman Tj" pitchFamily="18" charset="-52"/>
              </a:rPr>
              <a:t>криптосистемахои</a:t>
            </a:r>
            <a:r>
              <a:rPr lang="ru-RU" i="1" dirty="0" smtClean="0">
                <a:latin typeface="Times New Roman Tj" pitchFamily="18" charset="-52"/>
              </a:rPr>
              <a:t> </a:t>
            </a:r>
            <a:r>
              <a:rPr lang="ru-RU" i="1" dirty="0" err="1" smtClean="0">
                <a:latin typeface="Times New Roman Tj" pitchFamily="18" charset="-52"/>
              </a:rPr>
              <a:t>асимметри</a:t>
            </a:r>
            <a:r>
              <a:rPr lang="ru-RU" i="1" dirty="0" smtClean="0">
                <a:latin typeface="Times New Roman Tj" pitchFamily="18" charset="-52"/>
              </a:rPr>
              <a:t> (</a:t>
            </a:r>
            <a:r>
              <a:rPr lang="ru-RU" i="1" dirty="0" err="1" smtClean="0">
                <a:latin typeface="Times New Roman Tj" pitchFamily="18" charset="-52"/>
              </a:rPr>
              <a:t>номутаносиб</a:t>
            </a:r>
            <a:r>
              <a:rPr lang="ru-RU" i="1" dirty="0" smtClean="0">
                <a:latin typeface="Times New Roman Tj" pitchFamily="18" charset="-52"/>
              </a:rPr>
              <a:t>, </a:t>
            </a:r>
            <a:r>
              <a:rPr lang="ru-RU" i="1" dirty="0" err="1" smtClean="0">
                <a:latin typeface="Times New Roman Tj" pitchFamily="18" charset="-52"/>
              </a:rPr>
              <a:t>бо</a:t>
            </a:r>
            <a:r>
              <a:rPr lang="ru-RU" i="1" dirty="0" smtClean="0">
                <a:latin typeface="Times New Roman Tj" pitchFamily="18" charset="-52"/>
              </a:rPr>
              <a:t> </a:t>
            </a:r>
            <a:r>
              <a:rPr lang="ru-RU" i="1" dirty="0" err="1" smtClean="0">
                <a:latin typeface="Times New Roman Tj" pitchFamily="18" charset="-52"/>
              </a:rPr>
              <a:t>калиди</a:t>
            </a:r>
            <a:r>
              <a:rPr lang="ru-RU" i="1" dirty="0" smtClean="0">
                <a:latin typeface="Times New Roman Tj" pitchFamily="18" charset="-52"/>
              </a:rPr>
              <a:t> </a:t>
            </a:r>
            <a:r>
              <a:rPr lang="ru-RU" i="1" dirty="0" err="1" smtClean="0">
                <a:latin typeface="Times New Roman Tj" pitchFamily="18" charset="-52"/>
              </a:rPr>
              <a:t>кушода</a:t>
            </a:r>
            <a:r>
              <a:rPr lang="ru-RU" i="1" dirty="0" smtClean="0">
                <a:latin typeface="Times New Roman Tj" pitchFamily="18" charset="-52"/>
              </a:rPr>
              <a:t>)</a:t>
            </a:r>
            <a:r>
              <a:rPr lang="en-US" i="1" dirty="0" smtClean="0"/>
              <a:t>;</a:t>
            </a:r>
            <a:endParaRPr lang="ru-RU" i="1" dirty="0" smtClean="0">
              <a:latin typeface="Times New Roman Tj" pitchFamily="18" charset="-52"/>
            </a:endParaRPr>
          </a:p>
          <a:p>
            <a:pPr>
              <a:buFontTx/>
              <a:buChar char="-"/>
            </a:pPr>
            <a:r>
              <a:rPr lang="ru-RU" i="1" dirty="0" err="1" smtClean="0">
                <a:latin typeface="Times New Roman Tj" pitchFamily="18" charset="-52"/>
              </a:rPr>
              <a:t>низоми</a:t>
            </a:r>
            <a:r>
              <a:rPr lang="ru-RU" i="1" dirty="0" smtClean="0">
                <a:latin typeface="Times New Roman Tj" pitchFamily="18" charset="-52"/>
              </a:rPr>
              <a:t> </a:t>
            </a:r>
            <a:r>
              <a:rPr lang="ru-RU" i="1" dirty="0" err="1" smtClean="0">
                <a:latin typeface="Times New Roman Tj" pitchFamily="18" charset="-52"/>
              </a:rPr>
              <a:t>имзои</a:t>
            </a:r>
            <a:r>
              <a:rPr lang="ru-RU" i="1" dirty="0" smtClean="0">
                <a:latin typeface="Times New Roman Tj" pitchFamily="18" charset="-52"/>
              </a:rPr>
              <a:t> </a:t>
            </a:r>
            <a:r>
              <a:rPr lang="ru-RU" i="1" dirty="0" err="1" smtClean="0">
                <a:latin typeface="Times New Roman Tj" pitchFamily="18" charset="-52"/>
              </a:rPr>
              <a:t>электронии</a:t>
            </a:r>
            <a:r>
              <a:rPr lang="ru-RU" i="1" dirty="0" smtClean="0">
                <a:latin typeface="Times New Roman Tj" pitchFamily="18" charset="-52"/>
              </a:rPr>
              <a:t> раками (ИЭР) </a:t>
            </a:r>
            <a:r>
              <a:rPr lang="ru-RU" i="1" dirty="0" err="1" smtClean="0">
                <a:latin typeface="Times New Roman Tj" pitchFamily="18" charset="-52"/>
              </a:rPr>
              <a:t>хэш-функсия</a:t>
            </a:r>
            <a:r>
              <a:rPr lang="en-US" i="1" dirty="0" smtClean="0"/>
              <a:t>;</a:t>
            </a:r>
            <a:endParaRPr lang="ru-RU" i="1" dirty="0" smtClean="0">
              <a:latin typeface="Times New Roman Tj" pitchFamily="18" charset="-52"/>
            </a:endParaRPr>
          </a:p>
          <a:p>
            <a:pPr>
              <a:buFontTx/>
              <a:buChar char="-"/>
            </a:pPr>
            <a:r>
              <a:rPr lang="ru-RU" i="1" dirty="0" err="1" smtClean="0">
                <a:latin typeface="Times New Roman Tj" pitchFamily="18" charset="-52"/>
              </a:rPr>
              <a:t>идоракунии</a:t>
            </a:r>
            <a:r>
              <a:rPr lang="ru-RU" i="1" dirty="0" smtClean="0">
                <a:latin typeface="Times New Roman Tj" pitchFamily="18" charset="-52"/>
              </a:rPr>
              <a:t> </a:t>
            </a:r>
            <a:r>
              <a:rPr lang="ru-RU" i="1" dirty="0" err="1" smtClean="0">
                <a:latin typeface="Times New Roman Tj" pitchFamily="18" charset="-52"/>
              </a:rPr>
              <a:t>калидхо</a:t>
            </a:r>
            <a:r>
              <a:rPr lang="en-US" i="1" dirty="0" smtClean="0"/>
              <a:t>;</a:t>
            </a:r>
            <a:endParaRPr lang="ru-RU" i="1" dirty="0" smtClean="0">
              <a:latin typeface="Times New Roman Tj" pitchFamily="18" charset="-52"/>
            </a:endParaRPr>
          </a:p>
          <a:p>
            <a:pPr>
              <a:buFontTx/>
              <a:buChar char="-"/>
            </a:pPr>
            <a:r>
              <a:rPr lang="ru-RU" i="1" dirty="0" err="1" smtClean="0">
                <a:latin typeface="Times New Roman Tj" pitchFamily="18" charset="-52"/>
              </a:rPr>
              <a:t>гирифтани</a:t>
            </a:r>
            <a:r>
              <a:rPr lang="ru-RU" i="1" dirty="0" smtClean="0">
                <a:latin typeface="Times New Roman Tj" pitchFamily="18" charset="-52"/>
              </a:rPr>
              <a:t> </a:t>
            </a:r>
            <a:r>
              <a:rPr lang="ru-RU" i="1" dirty="0" err="1" smtClean="0">
                <a:latin typeface="Times New Roman Tj" pitchFamily="18" charset="-52"/>
              </a:rPr>
              <a:t>маълумоти</a:t>
            </a:r>
            <a:r>
              <a:rPr lang="ru-RU" i="1" dirty="0" smtClean="0">
                <a:latin typeface="Times New Roman Tj" pitchFamily="18" charset="-52"/>
              </a:rPr>
              <a:t> </a:t>
            </a:r>
            <a:r>
              <a:rPr lang="ru-RU" i="1" dirty="0" err="1" smtClean="0">
                <a:latin typeface="Times New Roman Tj" pitchFamily="18" charset="-52"/>
              </a:rPr>
              <a:t>пинхони</a:t>
            </a:r>
            <a:r>
              <a:rPr lang="en-US" i="1" dirty="0" smtClean="0"/>
              <a:t>;</a:t>
            </a:r>
            <a:endParaRPr lang="ru-RU" i="1" dirty="0" smtClean="0">
              <a:latin typeface="Times New Roman Tj" pitchFamily="18" charset="-52"/>
            </a:endParaRPr>
          </a:p>
          <a:p>
            <a:pPr>
              <a:buFontTx/>
              <a:buChar char="-"/>
            </a:pPr>
            <a:r>
              <a:rPr lang="ru-RU" i="1" dirty="0" err="1" smtClean="0">
                <a:latin typeface="Times New Roman Tj" pitchFamily="18" charset="-52"/>
              </a:rPr>
              <a:t>криптографияи</a:t>
            </a:r>
            <a:r>
              <a:rPr lang="ru-RU" i="1" dirty="0" smtClean="0">
                <a:latin typeface="Times New Roman Tj" pitchFamily="18" charset="-52"/>
              </a:rPr>
              <a:t> </a:t>
            </a:r>
            <a:r>
              <a:rPr lang="ru-RU" i="1" dirty="0" err="1" smtClean="0">
                <a:latin typeface="Times New Roman Tj" pitchFamily="18" charset="-52"/>
              </a:rPr>
              <a:t>кванти</a:t>
            </a:r>
            <a:r>
              <a:rPr lang="en-US" i="1" dirty="0" smtClean="0"/>
              <a:t>.</a:t>
            </a:r>
            <a:endParaRPr lang="ru-RU" i="1" dirty="0">
              <a:latin typeface="Times New Roman Tj" pitchFamily="18" charset="-5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i="1" dirty="0" err="1" smtClean="0">
                <a:solidFill>
                  <a:schemeClr val="tx2">
                    <a:lumMod val="60000"/>
                    <a:lumOff val="40000"/>
                  </a:schemeClr>
                </a:solidFill>
              </a:rPr>
              <a:t>Алгоритмхои</a:t>
            </a:r>
            <a:r>
              <a:rPr lang="ru-RU" sz="2400" i="1" dirty="0" smtClean="0">
                <a:solidFill>
                  <a:schemeClr val="tx2">
                    <a:lumMod val="60000"/>
                    <a:lumOff val="40000"/>
                  </a:schemeClr>
                </a:solidFill>
              </a:rPr>
              <a:t> </a:t>
            </a:r>
            <a:r>
              <a:rPr lang="ru-RU" sz="2400" i="1" dirty="0" err="1" smtClean="0">
                <a:solidFill>
                  <a:schemeClr val="tx2">
                    <a:lumMod val="60000"/>
                    <a:lumOff val="40000"/>
                  </a:schemeClr>
                </a:solidFill>
              </a:rPr>
              <a:t>криптографи</a:t>
            </a:r>
            <a:r>
              <a:rPr lang="ru-RU" sz="2400" i="1" dirty="0" smtClean="0">
                <a:solidFill>
                  <a:schemeClr val="tx2">
                    <a:lumMod val="60000"/>
                    <a:lumOff val="40000"/>
                  </a:schemeClr>
                </a:solidFill>
              </a:rPr>
              <a:t>:</a:t>
            </a:r>
            <a:endParaRPr lang="ru-RU" sz="2400" i="1" dirty="0">
              <a:solidFill>
                <a:schemeClr val="tx2">
                  <a:lumMod val="60000"/>
                  <a:lumOff val="40000"/>
                </a:schemeClr>
              </a:solidFill>
            </a:endParaRPr>
          </a:p>
        </p:txBody>
      </p:sp>
      <p:sp>
        <p:nvSpPr>
          <p:cNvPr id="3" name="Содержимое 2"/>
          <p:cNvSpPr>
            <a:spLocks noGrp="1"/>
          </p:cNvSpPr>
          <p:nvPr>
            <p:ph idx="1"/>
          </p:nvPr>
        </p:nvSpPr>
        <p:spPr>
          <a:xfrm>
            <a:off x="609600" y="1556792"/>
            <a:ext cx="8229600" cy="4463008"/>
          </a:xfrm>
        </p:spPr>
        <p:txBody>
          <a:bodyPr>
            <a:normAutofit lnSpcReduction="10000"/>
          </a:bodyPr>
          <a:lstStyle/>
          <a:p>
            <a:r>
              <a:rPr lang="ru-RU" b="1" dirty="0" err="1" smtClean="0">
                <a:latin typeface="Times New Roman Tj" pitchFamily="18" charset="-52"/>
              </a:rPr>
              <a:t>Симметрӣ</a:t>
            </a:r>
            <a:r>
              <a:rPr lang="ru-RU" dirty="0" err="1" smtClean="0">
                <a:latin typeface="Times New Roman Tj" pitchFamily="18" charset="-52"/>
              </a:rPr>
              <a:t> </a:t>
            </a:r>
            <a:r>
              <a:rPr lang="ru-RU" dirty="0" smtClean="0">
                <a:latin typeface="Times New Roman Tj" pitchFamily="18" charset="-52"/>
              </a:rPr>
              <a:t>(</a:t>
            </a:r>
            <a:r>
              <a:rPr lang="ru-RU" dirty="0" err="1" smtClean="0">
                <a:latin typeface="Times New Roman Tj" pitchFamily="18" charset="-52"/>
              </a:rPr>
              <a:t>мутаносиб</a:t>
            </a:r>
            <a:r>
              <a:rPr lang="ru-RU" dirty="0" smtClean="0">
                <a:latin typeface="Times New Roman Tj" pitchFamily="18" charset="-52"/>
              </a:rPr>
              <a:t>)</a:t>
            </a:r>
          </a:p>
          <a:p>
            <a:pPr algn="just">
              <a:buNone/>
            </a:pPr>
            <a:r>
              <a:rPr lang="tg-Cyrl-TJ" dirty="0" smtClean="0">
                <a:latin typeface="Times New Roman Tj" pitchFamily="18" charset="-52"/>
              </a:rPr>
              <a:t>	</a:t>
            </a:r>
            <a:r>
              <a:rPr lang="tg-Cyrl-TJ" i="1" dirty="0" smtClean="0">
                <a:latin typeface="Times New Roman Tj" pitchFamily="18" charset="-52"/>
              </a:rPr>
              <a:t>Дар рамзҳои симметрикӣ фақат як калид барои рамз навиштан ва кушодани рамз истифода бурда мешавад.</a:t>
            </a:r>
            <a:endParaRPr lang="ru-RU" i="1" dirty="0" smtClean="0">
              <a:latin typeface="Times New Roman Tj" pitchFamily="18" charset="-52"/>
            </a:endParaRPr>
          </a:p>
          <a:p>
            <a:r>
              <a:rPr lang="ru-RU" b="1" dirty="0" err="1" smtClean="0">
                <a:latin typeface="Times New Roman Tj" pitchFamily="18" charset="-52"/>
              </a:rPr>
              <a:t>Ассиметрӣ</a:t>
            </a:r>
            <a:r>
              <a:rPr lang="ru-RU" dirty="0" err="1" smtClean="0">
                <a:latin typeface="Times New Roman Tj" pitchFamily="18" charset="-52"/>
              </a:rPr>
              <a:t> </a:t>
            </a:r>
            <a:r>
              <a:rPr lang="ru-RU" dirty="0" smtClean="0">
                <a:latin typeface="Times New Roman Tj" pitchFamily="18" charset="-52"/>
              </a:rPr>
              <a:t>(</a:t>
            </a:r>
            <a:r>
              <a:rPr lang="ru-RU" dirty="0" err="1" smtClean="0">
                <a:latin typeface="Times New Roman Tj" pitchFamily="18" charset="-52"/>
              </a:rPr>
              <a:t>номутаносиб</a:t>
            </a:r>
            <a:r>
              <a:rPr lang="ru-RU" dirty="0" smtClean="0">
                <a:latin typeface="Times New Roman Tj" pitchFamily="18" charset="-52"/>
              </a:rPr>
              <a:t>)</a:t>
            </a:r>
          </a:p>
          <a:p>
            <a:pPr algn="just">
              <a:buNone/>
            </a:pPr>
            <a:r>
              <a:rPr lang="tg-Cyrl-TJ" dirty="0" smtClean="0">
                <a:latin typeface="Times New Roman Tj" pitchFamily="18" charset="-52"/>
              </a:rPr>
              <a:t>	</a:t>
            </a:r>
            <a:r>
              <a:rPr lang="tg-Cyrl-TJ" i="1" dirty="0" smtClean="0">
                <a:latin typeface="Times New Roman Tj" pitchFamily="18" charset="-52"/>
              </a:rPr>
              <a:t>Дар рамзи номутаносиб бо ёрии калиди кушод (ба ҳама маълум), рамз кушодан - бо ёрии калиди махфии дигар гузаронида мешавад.</a:t>
            </a:r>
            <a:endParaRPr lang="ru-RU" i="1" dirty="0">
              <a:latin typeface="Times New Roman Tj" pitchFamily="18" charset="-5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99392"/>
            <a:ext cx="8077200" cy="1143000"/>
          </a:xfrm>
        </p:spPr>
        <p:txBody>
          <a:bodyPr/>
          <a:lstStyle/>
          <a:p>
            <a:r>
              <a:rPr lang="ru-RU" sz="2400" i="1" dirty="0" err="1" smtClean="0">
                <a:solidFill>
                  <a:schemeClr val="tx2">
                    <a:lumMod val="60000"/>
                    <a:lumOff val="40000"/>
                  </a:schemeClr>
                </a:solidFill>
              </a:rPr>
              <a:t>Алгоритмхои</a:t>
            </a:r>
            <a:r>
              <a:rPr lang="ru-RU" sz="2400" i="1" dirty="0" smtClean="0">
                <a:solidFill>
                  <a:schemeClr val="tx2">
                    <a:lumMod val="60000"/>
                    <a:lumOff val="40000"/>
                  </a:schemeClr>
                </a:solidFill>
              </a:rPr>
              <a:t> </a:t>
            </a:r>
            <a:r>
              <a:rPr lang="ru-RU" sz="2400" i="1" dirty="0" err="1" smtClean="0">
                <a:solidFill>
                  <a:schemeClr val="tx2">
                    <a:lumMod val="60000"/>
                    <a:lumOff val="40000"/>
                  </a:schemeClr>
                </a:solidFill>
              </a:rPr>
              <a:t>криптографи</a:t>
            </a:r>
            <a:r>
              <a:rPr lang="ru-RU" sz="2400" i="1" dirty="0" smtClean="0">
                <a:solidFill>
                  <a:schemeClr val="tx2">
                    <a:lumMod val="60000"/>
                    <a:lumOff val="40000"/>
                  </a:schemeClr>
                </a:solidFill>
              </a:rPr>
              <a:t>:</a:t>
            </a:r>
            <a:endParaRPr lang="ru-RU" sz="2400" i="1" dirty="0">
              <a:solidFill>
                <a:schemeClr val="tx2">
                  <a:lumMod val="60000"/>
                  <a:lumOff val="40000"/>
                </a:schemeClr>
              </a:solidFill>
            </a:endParaRPr>
          </a:p>
        </p:txBody>
      </p:sp>
      <p:sp>
        <p:nvSpPr>
          <p:cNvPr id="3" name="Содержимое 2"/>
          <p:cNvSpPr>
            <a:spLocks noGrp="1"/>
          </p:cNvSpPr>
          <p:nvPr>
            <p:ph idx="1"/>
          </p:nvPr>
        </p:nvSpPr>
        <p:spPr>
          <a:xfrm>
            <a:off x="609600" y="908720"/>
            <a:ext cx="8229600" cy="4608512"/>
          </a:xfrm>
        </p:spPr>
        <p:txBody>
          <a:bodyPr>
            <a:normAutofit fontScale="85000" lnSpcReduction="10000"/>
          </a:bodyPr>
          <a:lstStyle/>
          <a:p>
            <a:r>
              <a:rPr lang="ru-RU" b="1" dirty="0" err="1" smtClean="0">
                <a:latin typeface="Times New Roman Tj" pitchFamily="18" charset="-52"/>
              </a:rPr>
              <a:t>Симметрӣ</a:t>
            </a:r>
            <a:r>
              <a:rPr lang="ru-RU" dirty="0" err="1" smtClean="0">
                <a:latin typeface="Times New Roman Tj" pitchFamily="18" charset="-52"/>
              </a:rPr>
              <a:t> </a:t>
            </a:r>
            <a:r>
              <a:rPr lang="ru-RU" dirty="0" smtClean="0">
                <a:latin typeface="Times New Roman Tj" pitchFamily="18" charset="-52"/>
              </a:rPr>
              <a:t>(</a:t>
            </a:r>
            <a:r>
              <a:rPr lang="ru-RU" dirty="0" err="1" smtClean="0">
                <a:latin typeface="Times New Roman Tj" pitchFamily="18" charset="-52"/>
              </a:rPr>
              <a:t>мутаносиб</a:t>
            </a:r>
            <a:r>
              <a:rPr lang="ru-RU" dirty="0" smtClean="0">
                <a:latin typeface="Times New Roman Tj" pitchFamily="18" charset="-52"/>
              </a:rPr>
              <a:t>)</a:t>
            </a:r>
          </a:p>
          <a:p>
            <a:pPr algn="just">
              <a:buNone/>
            </a:pPr>
            <a:r>
              <a:rPr lang="tg-Cyrl-TJ" dirty="0" smtClean="0">
                <a:latin typeface="Times New Roman Tj" pitchFamily="18" charset="-52"/>
              </a:rPr>
              <a:t>	* </a:t>
            </a:r>
            <a:r>
              <a:rPr lang="tg-Cyrl-TJ" i="1" dirty="0" smtClean="0">
                <a:latin typeface="Times New Roman Tj" pitchFamily="18" charset="-52"/>
              </a:rPr>
              <a:t>Калиди алгоритм бояд, ки дар махфияти тарафхо нигох дошта шавад.</a:t>
            </a:r>
          </a:p>
          <a:p>
            <a:pPr algn="just">
              <a:buNone/>
            </a:pPr>
            <a:r>
              <a:rPr lang="tg-Cyrl-TJ" i="1" dirty="0" smtClean="0">
                <a:latin typeface="Times New Roman Tj" pitchFamily="18" charset="-52"/>
              </a:rPr>
              <a:t>	</a:t>
            </a:r>
            <a:r>
              <a:rPr lang="tg-Cyrl-TJ" i="1" dirty="0" smtClean="0">
                <a:latin typeface="Times New Roman Tj" pitchFamily="18" charset="-52"/>
              </a:rPr>
              <a:t>*  Алгоритми рамзбардори аз чониби та-рафхо то шуруъ шудани мубодилаи мукотиба интихоб карда мешавад.</a:t>
            </a:r>
          </a:p>
          <a:p>
            <a:pPr algn="just">
              <a:buNone/>
            </a:pPr>
            <a:r>
              <a:rPr lang="tg-Cyrl-TJ" i="1" dirty="0" smtClean="0">
                <a:latin typeface="Times New Roman Tj" pitchFamily="18" charset="-52"/>
              </a:rPr>
              <a:t>	* Алгоритмхои симметри барои рамзбардори ва тафтиш намудани томияти иттилоот истифода бурда мешаванд.</a:t>
            </a:r>
          </a:p>
          <a:p>
            <a:pPr algn="just">
              <a:buNone/>
            </a:pPr>
            <a:r>
              <a:rPr lang="tg-Cyrl-TJ" i="1" dirty="0" smtClean="0">
                <a:latin typeface="Times New Roman Tj" pitchFamily="18" charset="-52"/>
              </a:rPr>
              <a:t>	</a:t>
            </a:r>
            <a:r>
              <a:rPr lang="tg-Cyrl-TJ" dirty="0" smtClean="0">
                <a:latin typeface="Times New Roman Tj" pitchFamily="18" charset="-52"/>
              </a:rPr>
              <a:t>Комбинатсияи махфи, ки барои рамзбардори ва рамзкушои истифода мешавад.</a:t>
            </a:r>
            <a:endParaRPr lang="tg-Cyrl-TJ" i="1" dirty="0" smtClean="0">
              <a:latin typeface="Times New Roman Tj" pitchFamily="18" charset="-52"/>
            </a:endParaRPr>
          </a:p>
          <a:p>
            <a:pPr algn="just">
              <a:buNone/>
            </a:pPr>
            <a:endParaRPr lang="ru-RU" i="1" dirty="0">
              <a:latin typeface="Times New Roman Tj" pitchFamily="18" charset="-5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548680"/>
            <a:ext cx="8229600" cy="4968552"/>
          </a:xfrm>
        </p:spPr>
        <p:txBody>
          <a:bodyPr>
            <a:normAutofit fontScale="77500" lnSpcReduction="20000"/>
          </a:bodyPr>
          <a:lstStyle/>
          <a:p>
            <a:r>
              <a:rPr lang="tg-Cyrl-TJ" b="1" dirty="0" smtClean="0">
                <a:latin typeface="Times New Roman Tj" pitchFamily="18" charset="-52"/>
              </a:rPr>
              <a:t>Рамзҳои симметрикии классикӣ</a:t>
            </a:r>
            <a:r>
              <a:rPr lang="en-US" b="1" dirty="0" smtClean="0">
                <a:latin typeface="Times New Roman Tj" pitchFamily="18" charset="-52"/>
              </a:rPr>
              <a:t>:</a:t>
            </a:r>
            <a:endParaRPr lang="tg-Cyrl-TJ" b="1" dirty="0" smtClean="0">
              <a:latin typeface="Times New Roman Tj" pitchFamily="18" charset="-52"/>
            </a:endParaRPr>
          </a:p>
          <a:p>
            <a:pPr algn="just">
              <a:buNone/>
            </a:pPr>
            <a:r>
              <a:rPr lang="tg-Cyrl-TJ" dirty="0" smtClean="0">
                <a:latin typeface="Times New Roman Tj" pitchFamily="18" charset="-52"/>
              </a:rPr>
              <a:t>	Усулҳои криптографии ҳамчун элементи усули стеганографии иттилооти махфидорӣ истифода бурда мешавад. Пеш аз матнро пинҳон кардан, онро бояд рамзнависӣ кард. Бо ҳамин боз як сатҳи ҳифзи иттилоот кори криптоанализро душвор мекунад. Бисёрии усули криптографияи классикӣ аллакай қобили амал набуда, танҳо методи таълимиро ташкил медиҳад. Аммо бо стеганография усули рамзнависии ҳар кадом иттилоот мумкин аст, ки сифати аълои ҳифзи иттилоот мебошад. Ба ғайр аз ин омӯхтани усули криптографии классики мумкин аст, ки мутахассисро бо роҳи стеганография ба фикру ақидаҳои ҷолиб равон созад.</a:t>
            </a:r>
            <a:endParaRPr lang="ru-RU" dirty="0" smtClean="0">
              <a:latin typeface="Times New Roman Tj" pitchFamily="18" charset="-52"/>
            </a:endParaRPr>
          </a:p>
          <a:p>
            <a:pPr>
              <a:buNone/>
            </a:pPr>
            <a:endParaRPr lang="ru-RU" dirty="0">
              <a:latin typeface="Times New Roman Tj" pitchFamily="18" charset="-52"/>
            </a:endParaRPr>
          </a:p>
        </p:txBody>
      </p:sp>
      <p:pic>
        <p:nvPicPr>
          <p:cNvPr id="4" name="Рисунок 3"/>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43608" y="5085184"/>
            <a:ext cx="7704856" cy="144016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just"/>
            <a:r>
              <a:rPr lang="vi-VN" b="1" dirty="0" smtClean="0"/>
              <a:t>Криптоло́гия</a:t>
            </a:r>
            <a:r>
              <a:rPr lang="ru-RU" b="1" dirty="0" smtClean="0">
                <a:latin typeface="Times New Roman Tj" pitchFamily="18" charset="-52"/>
              </a:rPr>
              <a:t> </a:t>
            </a:r>
            <a:r>
              <a:rPr lang="ru-RU" dirty="0" smtClean="0">
                <a:latin typeface="Times New Roman Tj" pitchFamily="18" charset="-52"/>
              </a:rPr>
              <a:t>(аз </a:t>
            </a:r>
            <a:r>
              <a:rPr lang="ru-RU" dirty="0" err="1" smtClean="0">
                <a:latin typeface="Times New Roman Tj" pitchFamily="18" charset="-52"/>
              </a:rPr>
              <a:t>юнони</a:t>
            </a:r>
            <a:r>
              <a:rPr lang="ru-RU" dirty="0" smtClean="0">
                <a:latin typeface="Times New Roman Tj" pitchFamily="18" charset="-52"/>
              </a:rPr>
              <a:t> </a:t>
            </a:r>
            <a:r>
              <a:rPr lang="ru-RU" dirty="0" err="1" smtClean="0">
                <a:latin typeface="Times New Roman Tj" pitchFamily="18" charset="-52"/>
              </a:rPr>
              <a:t>κρυπτός </a:t>
            </a:r>
            <a:r>
              <a:rPr lang="ru-RU" dirty="0" smtClean="0">
                <a:latin typeface="Times New Roman Tj" pitchFamily="18" charset="-52"/>
              </a:rPr>
              <a:t>— </a:t>
            </a:r>
            <a:r>
              <a:rPr lang="ru-RU" dirty="0" err="1" smtClean="0">
                <a:latin typeface="Times New Roman Tj" pitchFamily="18" charset="-52"/>
              </a:rPr>
              <a:t>махфи</a:t>
            </a:r>
            <a:r>
              <a:rPr lang="ru-RU" dirty="0" smtClean="0">
                <a:latin typeface="Times New Roman Tj" pitchFamily="18" charset="-52"/>
              </a:rPr>
              <a:t> </a:t>
            </a:r>
            <a:r>
              <a:rPr lang="ru-RU" dirty="0" err="1" smtClean="0">
                <a:latin typeface="Times New Roman Tj" pitchFamily="18" charset="-52"/>
              </a:rPr>
              <a:t>ва</a:t>
            </a:r>
            <a:r>
              <a:rPr lang="ru-RU" dirty="0" smtClean="0">
                <a:latin typeface="Times New Roman Tj" pitchFamily="18" charset="-52"/>
              </a:rPr>
              <a:t> </a:t>
            </a:r>
            <a:r>
              <a:rPr lang="ru-RU" dirty="0" err="1" smtClean="0">
                <a:latin typeface="Times New Roman Tj" pitchFamily="18" charset="-52"/>
              </a:rPr>
              <a:t>λόγος </a:t>
            </a:r>
            <a:r>
              <a:rPr lang="ru-RU" dirty="0" smtClean="0">
                <a:latin typeface="Times New Roman Tj" pitchFamily="18" charset="-52"/>
              </a:rPr>
              <a:t>— </a:t>
            </a:r>
            <a:r>
              <a:rPr lang="ru-RU" dirty="0" err="1" smtClean="0">
                <a:latin typeface="Times New Roman Tj" pitchFamily="18" charset="-52"/>
              </a:rPr>
              <a:t>илм</a:t>
            </a:r>
            <a:r>
              <a:rPr lang="ru-RU" dirty="0" smtClean="0">
                <a:latin typeface="Times New Roman Tj" pitchFamily="18" charset="-52"/>
              </a:rPr>
              <a:t>, калима) – </a:t>
            </a:r>
            <a:r>
              <a:rPr lang="ru-RU" dirty="0" err="1" smtClean="0">
                <a:latin typeface="Times New Roman Tj" pitchFamily="18" charset="-52"/>
              </a:rPr>
              <a:t>илме</a:t>
            </a:r>
            <a:r>
              <a:rPr lang="ru-RU" dirty="0" smtClean="0">
                <a:latin typeface="Times New Roman Tj" pitchFamily="18" charset="-52"/>
              </a:rPr>
              <a:t>, </a:t>
            </a:r>
            <a:r>
              <a:rPr lang="ru-RU" dirty="0" err="1" smtClean="0">
                <a:latin typeface="Times New Roman Tj" pitchFamily="18" charset="-52"/>
              </a:rPr>
              <a:t>ки</a:t>
            </a:r>
            <a:r>
              <a:rPr lang="ru-RU" dirty="0" smtClean="0">
                <a:latin typeface="Times New Roman Tj" pitchFamily="18" charset="-52"/>
              </a:rPr>
              <a:t> </a:t>
            </a:r>
            <a:r>
              <a:rPr lang="ru-RU" dirty="0" err="1" smtClean="0">
                <a:latin typeface="Times New Roman Tj" pitchFamily="18" charset="-52"/>
              </a:rPr>
              <a:t>усулхои</a:t>
            </a:r>
            <a:r>
              <a:rPr lang="ru-RU" dirty="0" smtClean="0">
                <a:latin typeface="Times New Roman Tj" pitchFamily="18" charset="-52"/>
              </a:rPr>
              <a:t> </a:t>
            </a:r>
            <a:r>
              <a:rPr lang="ru-RU" dirty="0" err="1" smtClean="0">
                <a:latin typeface="Times New Roman Tj" pitchFamily="18" charset="-52"/>
              </a:rPr>
              <a:t>шифрони</a:t>
            </a:r>
            <a:r>
              <a:rPr lang="ru-RU" dirty="0" smtClean="0">
                <a:latin typeface="Times New Roman Tj" pitchFamily="18" charset="-52"/>
              </a:rPr>
              <a:t> </a:t>
            </a:r>
            <a:r>
              <a:rPr lang="ru-RU" b="1" dirty="0" smtClean="0">
                <a:latin typeface="Times New Roman Tj" pitchFamily="18" charset="-52"/>
              </a:rPr>
              <a:t>(</a:t>
            </a:r>
            <a:r>
              <a:rPr lang="ru-RU" b="1" dirty="0" err="1" smtClean="0">
                <a:latin typeface="Times New Roman Tj" pitchFamily="18" charset="-52"/>
              </a:rPr>
              <a:t>бо</a:t>
            </a:r>
            <a:r>
              <a:rPr lang="ru-RU" b="1" dirty="0" smtClean="0">
                <a:latin typeface="Times New Roman Tj" pitchFamily="18" charset="-52"/>
              </a:rPr>
              <a:t> </a:t>
            </a:r>
            <a:r>
              <a:rPr lang="ru-RU" b="1" dirty="0" err="1" smtClean="0">
                <a:latin typeface="Times New Roman Tj" pitchFamily="18" charset="-52"/>
              </a:rPr>
              <a:t>рамз</a:t>
            </a:r>
            <a:r>
              <a:rPr lang="ru-RU" b="1" dirty="0" smtClean="0">
                <a:latin typeface="Times New Roman Tj" pitchFamily="18" charset="-52"/>
              </a:rPr>
              <a:t> </a:t>
            </a:r>
            <a:r>
              <a:rPr lang="ru-RU" b="1" dirty="0" err="1" smtClean="0">
                <a:latin typeface="Times New Roman Tj" pitchFamily="18" charset="-52"/>
              </a:rPr>
              <a:t>навиштан</a:t>
            </a:r>
            <a:r>
              <a:rPr lang="ru-RU" dirty="0" smtClean="0">
                <a:latin typeface="Times New Roman Tj" pitchFamily="18" charset="-52"/>
              </a:rPr>
              <a:t>) </a:t>
            </a:r>
            <a:r>
              <a:rPr lang="ru-RU" dirty="0" err="1" smtClean="0">
                <a:latin typeface="Times New Roman Tj" pitchFamily="18" charset="-52"/>
              </a:rPr>
              <a:t>ва</a:t>
            </a:r>
            <a:r>
              <a:rPr lang="ru-RU" dirty="0" smtClean="0">
                <a:latin typeface="Times New Roman Tj" pitchFamily="18" charset="-52"/>
              </a:rPr>
              <a:t> </a:t>
            </a:r>
            <a:r>
              <a:rPr lang="ru-RU" dirty="0" err="1" smtClean="0">
                <a:latin typeface="Times New Roman Tj" pitchFamily="18" charset="-52"/>
              </a:rPr>
              <a:t>расшифрониро</a:t>
            </a:r>
            <a:r>
              <a:rPr lang="ru-RU" dirty="0" smtClean="0">
                <a:latin typeface="Times New Roman Tj" pitchFamily="18" charset="-52"/>
              </a:rPr>
              <a:t> </a:t>
            </a:r>
            <a:r>
              <a:rPr lang="ru-RU" b="1" dirty="0" smtClean="0">
                <a:latin typeface="Times New Roman Tj" pitchFamily="18" charset="-52"/>
              </a:rPr>
              <a:t>(</a:t>
            </a:r>
            <a:r>
              <a:rPr lang="ru-RU" b="1" dirty="0" err="1" smtClean="0">
                <a:latin typeface="Times New Roman Tj" pitchFamily="18" charset="-52"/>
              </a:rPr>
              <a:t>рамз</a:t>
            </a:r>
            <a:r>
              <a:rPr lang="ru-RU" b="1" dirty="0" smtClean="0">
                <a:latin typeface="Times New Roman Tj" pitchFamily="18" charset="-52"/>
              </a:rPr>
              <a:t> </a:t>
            </a:r>
            <a:r>
              <a:rPr lang="ru-RU" b="1" dirty="0" err="1" smtClean="0">
                <a:latin typeface="Times New Roman Tj" pitchFamily="18" charset="-52"/>
              </a:rPr>
              <a:t>кушодан</a:t>
            </a:r>
            <a:r>
              <a:rPr lang="ru-RU" b="1" dirty="0" smtClean="0">
                <a:latin typeface="Times New Roman Tj" pitchFamily="18" charset="-52"/>
              </a:rPr>
              <a:t>) </a:t>
            </a:r>
            <a:r>
              <a:rPr lang="ru-RU" dirty="0" err="1" smtClean="0">
                <a:latin typeface="Times New Roman Tj" pitchFamily="18" charset="-52"/>
              </a:rPr>
              <a:t>меомузад</a:t>
            </a:r>
            <a:r>
              <a:rPr lang="ru-RU" dirty="0" smtClean="0">
                <a:latin typeface="Times New Roman Tj" pitchFamily="18" charset="-52"/>
              </a:rPr>
              <a:t>.</a:t>
            </a:r>
            <a:endParaRPr lang="ru-RU" dirty="0">
              <a:latin typeface="Times New Roman Tj" pitchFamily="18" charset="-52"/>
            </a:endParaRPr>
          </a:p>
        </p:txBody>
      </p:sp>
      <p:pic>
        <p:nvPicPr>
          <p:cNvPr id="2050" name="Picture 2"/>
          <p:cNvPicPr>
            <a:picLocks noChangeAspect="1" noChangeArrowheads="1"/>
          </p:cNvPicPr>
          <p:nvPr/>
        </p:nvPicPr>
        <p:blipFill>
          <a:blip r:embed="rId2" cstate="print"/>
          <a:srcRect/>
          <a:stretch>
            <a:fillRect/>
          </a:stretch>
        </p:blipFill>
        <p:spPr bwMode="auto">
          <a:xfrm>
            <a:off x="1043608" y="4005064"/>
            <a:ext cx="3380241" cy="259228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71400"/>
            <a:ext cx="8077200" cy="1143000"/>
          </a:xfrm>
        </p:spPr>
        <p:txBody>
          <a:bodyPr/>
          <a:lstStyle/>
          <a:p>
            <a:r>
              <a:rPr lang="ru-RU" sz="2400" i="1" dirty="0" err="1" smtClean="0">
                <a:solidFill>
                  <a:schemeClr val="tx2">
                    <a:lumMod val="60000"/>
                    <a:lumOff val="40000"/>
                  </a:schemeClr>
                </a:solidFill>
              </a:rPr>
              <a:t>Алгоритмхои</a:t>
            </a:r>
            <a:r>
              <a:rPr lang="ru-RU" sz="2400" i="1" dirty="0" smtClean="0">
                <a:solidFill>
                  <a:schemeClr val="tx2">
                    <a:lumMod val="60000"/>
                    <a:lumOff val="40000"/>
                  </a:schemeClr>
                </a:solidFill>
              </a:rPr>
              <a:t> </a:t>
            </a:r>
            <a:r>
              <a:rPr lang="ru-RU" sz="2400" i="1" dirty="0" err="1" smtClean="0">
                <a:solidFill>
                  <a:schemeClr val="tx2">
                    <a:lumMod val="60000"/>
                    <a:lumOff val="40000"/>
                  </a:schemeClr>
                </a:solidFill>
              </a:rPr>
              <a:t>криптографи</a:t>
            </a:r>
            <a:r>
              <a:rPr lang="ru-RU" sz="2400" i="1" dirty="0" smtClean="0">
                <a:solidFill>
                  <a:schemeClr val="tx2">
                    <a:lumMod val="60000"/>
                    <a:lumOff val="40000"/>
                  </a:schemeClr>
                </a:solidFill>
              </a:rPr>
              <a:t>:</a:t>
            </a:r>
            <a:endParaRPr lang="ru-RU" sz="2400" i="1" dirty="0">
              <a:solidFill>
                <a:schemeClr val="tx2">
                  <a:lumMod val="60000"/>
                  <a:lumOff val="40000"/>
                </a:schemeClr>
              </a:solidFill>
            </a:endParaRPr>
          </a:p>
        </p:txBody>
      </p:sp>
      <p:sp>
        <p:nvSpPr>
          <p:cNvPr id="3" name="Содержимое 2"/>
          <p:cNvSpPr>
            <a:spLocks noGrp="1"/>
          </p:cNvSpPr>
          <p:nvPr>
            <p:ph idx="1"/>
          </p:nvPr>
        </p:nvSpPr>
        <p:spPr>
          <a:xfrm>
            <a:off x="609600" y="1124744"/>
            <a:ext cx="8229600" cy="4896544"/>
          </a:xfrm>
        </p:spPr>
        <p:txBody>
          <a:bodyPr>
            <a:normAutofit fontScale="77500" lnSpcReduction="20000"/>
          </a:bodyPr>
          <a:lstStyle/>
          <a:p>
            <a:r>
              <a:rPr lang="ru-RU" b="1" dirty="0" err="1" smtClean="0">
                <a:latin typeface="Times New Roman Tj" pitchFamily="18" charset="-52"/>
              </a:rPr>
              <a:t>Асимметрӣ</a:t>
            </a:r>
            <a:r>
              <a:rPr lang="ru-RU" dirty="0" err="1" smtClean="0">
                <a:latin typeface="Times New Roman Tj" pitchFamily="18" charset="-52"/>
              </a:rPr>
              <a:t> </a:t>
            </a:r>
            <a:r>
              <a:rPr lang="ru-RU" dirty="0" smtClean="0">
                <a:latin typeface="Times New Roman Tj" pitchFamily="18" charset="-52"/>
              </a:rPr>
              <a:t>(</a:t>
            </a:r>
            <a:r>
              <a:rPr lang="ru-RU" dirty="0" err="1" smtClean="0">
                <a:latin typeface="Times New Roman Tj" pitchFamily="18" charset="-52"/>
              </a:rPr>
              <a:t>номутаносиб</a:t>
            </a:r>
            <a:r>
              <a:rPr lang="ru-RU" dirty="0" smtClean="0">
                <a:latin typeface="Times New Roman Tj" pitchFamily="18" charset="-52"/>
              </a:rPr>
              <a:t>)</a:t>
            </a:r>
          </a:p>
          <a:p>
            <a:pPr algn="just">
              <a:buNone/>
            </a:pPr>
            <a:r>
              <a:rPr lang="tg-Cyrl-TJ" dirty="0" smtClean="0">
                <a:latin typeface="Times New Roman Tj" pitchFamily="18" charset="-52"/>
              </a:rPr>
              <a:t>	* </a:t>
            </a:r>
            <a:r>
              <a:rPr lang="tg-Cyrl-TJ" i="1" dirty="0" smtClean="0">
                <a:latin typeface="Times New Roman Tj" pitchFamily="18" charset="-52"/>
              </a:rPr>
              <a:t>Низоми рамзбардори ва ё имзои электронии раками мебошад, ки дар он калиди кушода бо хатти кушода (хифз нашуда) интикол дода мешавад ва барои тафтиши ИЭР ва барои рамзбардории иттилоот истифода мешавад.</a:t>
            </a:r>
          </a:p>
          <a:p>
            <a:pPr algn="just">
              <a:buNone/>
            </a:pPr>
            <a:r>
              <a:rPr lang="tg-Cyrl-TJ" i="1" dirty="0" smtClean="0">
                <a:latin typeface="Times New Roman Tj" pitchFamily="18" charset="-52"/>
              </a:rPr>
              <a:t>	</a:t>
            </a:r>
            <a:r>
              <a:rPr lang="tg-Cyrl-TJ" i="1" dirty="0" smtClean="0">
                <a:latin typeface="Times New Roman Tj" pitchFamily="18" charset="-52"/>
              </a:rPr>
              <a:t>* Барои генератсияи ИЭР ва барои рамзкушоии маълумот калиди махфи истифода бурда мешавад.</a:t>
            </a:r>
          </a:p>
          <a:p>
            <a:pPr algn="just">
              <a:buNone/>
            </a:pPr>
            <a:r>
              <a:rPr lang="tg-Cyrl-TJ" i="1" dirty="0" smtClean="0">
                <a:latin typeface="Times New Roman Tj" pitchFamily="18" charset="-52"/>
              </a:rPr>
              <a:t>	* Ин намуди калидхо бештар дар протоколхои шабакави (</a:t>
            </a:r>
            <a:r>
              <a:rPr lang="en-US" i="1" dirty="0" smtClean="0">
                <a:latin typeface="Times New Roman Tj" pitchFamily="18" charset="-52"/>
              </a:rPr>
              <a:t>TSL, SSL </a:t>
            </a:r>
            <a:r>
              <a:rPr lang="ru-RU" i="1" dirty="0" smtClean="0">
                <a:latin typeface="Times New Roman Tj" pitchFamily="18" charset="-52"/>
              </a:rPr>
              <a:t>дар </a:t>
            </a:r>
            <a:r>
              <a:rPr lang="ru-RU" i="1" dirty="0" err="1" smtClean="0">
                <a:latin typeface="Times New Roman Tj" pitchFamily="18" charset="-52"/>
              </a:rPr>
              <a:t>асоси</a:t>
            </a:r>
            <a:r>
              <a:rPr lang="ru-RU" i="1" dirty="0" smtClean="0">
                <a:latin typeface="Times New Roman Tj" pitchFamily="18" charset="-52"/>
              </a:rPr>
              <a:t> </a:t>
            </a:r>
            <a:r>
              <a:rPr lang="tg-Cyrl-TJ" i="1" dirty="0" smtClean="0">
                <a:latin typeface="Times New Roman Tj" pitchFamily="18" charset="-52"/>
              </a:rPr>
              <a:t>НТТР)</a:t>
            </a:r>
            <a:r>
              <a:rPr lang="en-US" i="1" dirty="0" smtClean="0">
                <a:latin typeface="Times New Roman Tj" pitchFamily="18" charset="-52"/>
              </a:rPr>
              <a:t> </a:t>
            </a:r>
            <a:r>
              <a:rPr lang="ru-RU" i="1" dirty="0" err="1" smtClean="0">
                <a:latin typeface="Times New Roman Tj" pitchFamily="18" charset="-52"/>
              </a:rPr>
              <a:t>истифода</a:t>
            </a:r>
            <a:r>
              <a:rPr lang="ru-RU" i="1" dirty="0" smtClean="0">
                <a:latin typeface="Times New Roman Tj" pitchFamily="18" charset="-52"/>
              </a:rPr>
              <a:t> </a:t>
            </a:r>
            <a:r>
              <a:rPr lang="ru-RU" i="1" dirty="0" err="1" smtClean="0">
                <a:latin typeface="Times New Roman Tj" pitchFamily="18" charset="-52"/>
              </a:rPr>
              <a:t>мешаванд</a:t>
            </a:r>
            <a:r>
              <a:rPr lang="tg-Cyrl-TJ" i="1" dirty="0" smtClean="0">
                <a:latin typeface="Times New Roman Tj" pitchFamily="18" charset="-52"/>
              </a:rPr>
              <a:t>.</a:t>
            </a:r>
          </a:p>
          <a:p>
            <a:pPr algn="just">
              <a:buNone/>
            </a:pPr>
            <a:r>
              <a:rPr lang="tg-Cyrl-TJ" i="1" dirty="0" smtClean="0">
                <a:latin typeface="Times New Roman Tj" pitchFamily="18" charset="-52"/>
              </a:rPr>
              <a:t>	</a:t>
            </a:r>
            <a:r>
              <a:rPr lang="tg-Cyrl-TJ" dirty="0" smtClean="0">
                <a:latin typeface="Times New Roman Tj" pitchFamily="18" charset="-52"/>
              </a:rPr>
              <a:t>Ахиран чуфти калидхо (кушода ва махфи), ки дар низоми калидхои кушода истифода мешаванд.</a:t>
            </a:r>
          </a:p>
          <a:p>
            <a:pPr algn="just">
              <a:buNone/>
            </a:pPr>
            <a:r>
              <a:rPr lang="tg-Cyrl-TJ" dirty="0" smtClean="0">
                <a:latin typeface="Times New Roman Tj" pitchFamily="18" charset="-52"/>
              </a:rPr>
              <a:t>	</a:t>
            </a:r>
            <a:r>
              <a:rPr lang="tg-Cyrl-TJ" dirty="0" smtClean="0">
                <a:latin typeface="Times New Roman Tj" pitchFamily="18" charset="-52"/>
              </a:rPr>
              <a:t>Барои мубодилаи калидхо ва сохтани ИЭР.</a:t>
            </a:r>
          </a:p>
          <a:p>
            <a:pPr algn="just">
              <a:buNone/>
            </a:pPr>
            <a:endParaRPr lang="ru-RU" i="1" dirty="0">
              <a:latin typeface="Times New Roman Tj" pitchFamily="18" charset="-5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i="1" dirty="0" err="1" smtClean="0">
                <a:solidFill>
                  <a:srgbClr val="0070C0"/>
                </a:solidFill>
              </a:rPr>
              <a:t>Алгоритмҳои  маъмул</a:t>
            </a:r>
            <a:r>
              <a:rPr lang="ru-RU" sz="2400" i="1" dirty="0" smtClean="0">
                <a:solidFill>
                  <a:srgbClr val="0070C0"/>
                </a:solidFill>
              </a:rPr>
              <a:t>:</a:t>
            </a:r>
            <a:endParaRPr lang="ru-RU" sz="2400" i="1" dirty="0">
              <a:solidFill>
                <a:srgbClr val="0070C0"/>
              </a:solidFill>
            </a:endParaRPr>
          </a:p>
        </p:txBody>
      </p:sp>
      <p:sp>
        <p:nvSpPr>
          <p:cNvPr id="3" name="Содержимое 2"/>
          <p:cNvSpPr>
            <a:spLocks noGrp="1"/>
          </p:cNvSpPr>
          <p:nvPr>
            <p:ph idx="1"/>
          </p:nvPr>
        </p:nvSpPr>
        <p:spPr>
          <a:xfrm>
            <a:off x="609600" y="1556792"/>
            <a:ext cx="8229600" cy="4114800"/>
          </a:xfrm>
        </p:spPr>
        <p:txBody>
          <a:bodyPr/>
          <a:lstStyle/>
          <a:p>
            <a:r>
              <a:rPr lang="ru-RU" dirty="0" err="1" smtClean="0"/>
              <a:t>симметрӣ</a:t>
            </a:r>
            <a:r>
              <a:rPr lang="ru-RU" dirty="0" smtClean="0"/>
              <a:t> </a:t>
            </a:r>
            <a:r>
              <a:rPr lang="en-US" dirty="0" smtClean="0">
                <a:hlinkClick r:id="rId2" tooltip="DES"/>
              </a:rPr>
              <a:t>DES</a:t>
            </a:r>
            <a:r>
              <a:rPr lang="en-US" dirty="0" smtClean="0"/>
              <a:t>, </a:t>
            </a:r>
            <a:r>
              <a:rPr lang="en-US" dirty="0" smtClean="0">
                <a:hlinkClick r:id="rId3" tooltip="AES"/>
              </a:rPr>
              <a:t>AES</a:t>
            </a:r>
            <a:r>
              <a:rPr lang="en-US" dirty="0" smtClean="0"/>
              <a:t>, </a:t>
            </a:r>
            <a:r>
              <a:rPr lang="ru-RU" dirty="0" smtClean="0">
                <a:hlinkClick r:id="rId4" tooltip="ГОСТ 28147-89"/>
              </a:rPr>
              <a:t>ГОСТ 28147-89</a:t>
            </a:r>
            <a:r>
              <a:rPr lang="ru-RU" dirty="0" smtClean="0"/>
              <a:t>, </a:t>
            </a:r>
            <a:r>
              <a:rPr lang="en-US" dirty="0" err="1" smtClean="0">
                <a:hlinkClick r:id="rId5" tooltip="Twofish"/>
              </a:rPr>
              <a:t>Twofish</a:t>
            </a:r>
            <a:r>
              <a:rPr lang="en-US" dirty="0" smtClean="0"/>
              <a:t>, </a:t>
            </a:r>
            <a:r>
              <a:rPr lang="en-US" dirty="0" smtClean="0">
                <a:hlinkClick r:id="rId6" tooltip="Blowfish"/>
              </a:rPr>
              <a:t>Blowfish</a:t>
            </a:r>
            <a:r>
              <a:rPr lang="en-US" dirty="0" smtClean="0"/>
              <a:t>, </a:t>
            </a:r>
            <a:r>
              <a:rPr lang="en-US" dirty="0" smtClean="0">
                <a:hlinkClick r:id="rId7" tooltip="IDEA"/>
              </a:rPr>
              <a:t>IDEA</a:t>
            </a:r>
            <a:r>
              <a:rPr lang="en-US" dirty="0" smtClean="0"/>
              <a:t>, </a:t>
            </a:r>
            <a:r>
              <a:rPr lang="en-US" dirty="0" smtClean="0">
                <a:hlinkClick r:id="rId8" tooltip="RC4 (саҳифа вуҷуд надорад)"/>
              </a:rPr>
              <a:t>RC4</a:t>
            </a:r>
            <a:r>
              <a:rPr lang="en-US" dirty="0" smtClean="0"/>
              <a:t> </a:t>
            </a:r>
            <a:r>
              <a:rPr lang="ru-RU" dirty="0" err="1" smtClean="0"/>
              <a:t>ва</a:t>
            </a:r>
            <a:r>
              <a:rPr lang="ru-RU" dirty="0" smtClean="0"/>
              <a:t> </a:t>
            </a:r>
            <a:r>
              <a:rPr lang="ru-RU" dirty="0" err="1" smtClean="0"/>
              <a:t>ғайраҳо.</a:t>
            </a:r>
            <a:endParaRPr lang="ru-RU" dirty="0" smtClean="0"/>
          </a:p>
          <a:p>
            <a:pPr>
              <a:buNone/>
            </a:pPr>
            <a:endParaRPr lang="ru-RU" dirty="0" smtClean="0"/>
          </a:p>
          <a:p>
            <a:r>
              <a:rPr lang="ru-RU" dirty="0" err="1" smtClean="0"/>
              <a:t>ассиметрӣ</a:t>
            </a:r>
            <a:r>
              <a:rPr lang="ru-RU" dirty="0" smtClean="0"/>
              <a:t> </a:t>
            </a:r>
            <a:r>
              <a:rPr lang="en-US" dirty="0" smtClean="0">
                <a:hlinkClick r:id="rId9" tooltip="RSA (саҳифа вуҷуд надорад)"/>
              </a:rPr>
              <a:t>RSA</a:t>
            </a:r>
            <a:r>
              <a:rPr lang="en-US" dirty="0" smtClean="0"/>
              <a:t> </a:t>
            </a:r>
            <a:r>
              <a:rPr lang="ru-RU" dirty="0" err="1" smtClean="0"/>
              <a:t>ва</a:t>
            </a:r>
            <a:r>
              <a:rPr lang="ru-RU" dirty="0" smtClean="0"/>
              <a:t> </a:t>
            </a:r>
            <a:r>
              <a:rPr lang="en-US" dirty="0" err="1" smtClean="0">
                <a:hlinkClick r:id="rId10" tooltip="Elgamal (саҳифа вуҷуд надорад)"/>
              </a:rPr>
              <a:t>Elgamal</a:t>
            </a:r>
            <a:r>
              <a:rPr lang="en-US" dirty="0" smtClean="0"/>
              <a:t> (</a:t>
            </a:r>
            <a:r>
              <a:rPr lang="ru-RU" i="1" dirty="0" err="1" smtClean="0"/>
              <a:t>Эл-Гамал</a:t>
            </a:r>
            <a:r>
              <a:rPr lang="ru-RU" dirty="0" smtClean="0"/>
              <a:t>)</a:t>
            </a:r>
          </a:p>
          <a:p>
            <a:pPr>
              <a:buNone/>
            </a:pPr>
            <a:endParaRPr lang="ru-RU" dirty="0" smtClean="0"/>
          </a:p>
          <a:p>
            <a:r>
              <a:rPr lang="ru-RU" dirty="0" err="1" smtClean="0"/>
              <a:t>хэш-функсия</a:t>
            </a:r>
            <a:r>
              <a:rPr lang="ru-RU" dirty="0" smtClean="0"/>
              <a:t> </a:t>
            </a:r>
            <a:r>
              <a:rPr lang="en-US" dirty="0" smtClean="0">
                <a:hlinkClick r:id="rId11" tooltip="MD4"/>
              </a:rPr>
              <a:t>MD4</a:t>
            </a:r>
            <a:r>
              <a:rPr lang="en-US" dirty="0" smtClean="0"/>
              <a:t>, </a:t>
            </a:r>
            <a:r>
              <a:rPr lang="en-US" dirty="0" smtClean="0">
                <a:hlinkClick r:id="rId12" tooltip="MD5"/>
              </a:rPr>
              <a:t>MD5</a:t>
            </a:r>
            <a:r>
              <a:rPr lang="en-US" dirty="0" smtClean="0"/>
              <a:t>, </a:t>
            </a:r>
            <a:r>
              <a:rPr lang="en-US" dirty="0" smtClean="0">
                <a:hlinkClick r:id="rId13" tooltip="SHA-1 (саҳифа вуҷуд надорад)"/>
              </a:rPr>
              <a:t>SHA-1</a:t>
            </a:r>
            <a:r>
              <a:rPr lang="en-US" dirty="0" smtClean="0"/>
              <a:t>, </a:t>
            </a:r>
            <a:r>
              <a:rPr lang="ru-RU" dirty="0" smtClean="0">
                <a:hlinkClick r:id="rId14" tooltip="ГОСТ Р 34.11-94 (саҳифа вуҷуд надорад)"/>
              </a:rPr>
              <a:t>ГОСТ Р 34.11-94</a:t>
            </a: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764704"/>
            <a:ext cx="8229600" cy="5472608"/>
          </a:xfrm>
        </p:spPr>
        <p:txBody>
          <a:bodyPr>
            <a:normAutofit fontScale="92500" lnSpcReduction="10000"/>
          </a:bodyPr>
          <a:lstStyle/>
          <a:p>
            <a:pPr algn="just">
              <a:buNone/>
            </a:pPr>
            <a:r>
              <a:rPr lang="ru-RU" dirty="0" smtClean="0">
                <a:latin typeface="Times New Roman Tj" pitchFamily="18" charset="-52"/>
              </a:rPr>
              <a:t>	Дар бисёр </a:t>
            </a:r>
            <a:r>
              <a:rPr lang="ru-RU" dirty="0" err="1" smtClean="0">
                <a:latin typeface="Times New Roman Tj" pitchFamily="18" charset="-52"/>
              </a:rPr>
              <a:t>мамоликҳо стандарти</a:t>
            </a:r>
            <a:r>
              <a:rPr lang="ru-RU" dirty="0" smtClean="0">
                <a:latin typeface="Times New Roman Tj" pitchFamily="18" charset="-52"/>
              </a:rPr>
              <a:t> </a:t>
            </a:r>
            <a:r>
              <a:rPr lang="ru-RU" dirty="0" err="1" smtClean="0">
                <a:latin typeface="Times New Roman Tj" pitchFamily="18" charset="-52"/>
              </a:rPr>
              <a:t>миллии</a:t>
            </a:r>
            <a:r>
              <a:rPr lang="ru-RU" dirty="0" smtClean="0">
                <a:latin typeface="Times New Roman Tj" pitchFamily="18" charset="-52"/>
              </a:rPr>
              <a:t> </a:t>
            </a:r>
            <a:r>
              <a:rPr lang="ru-RU" dirty="0" err="1" smtClean="0">
                <a:latin typeface="Times New Roman Tj" pitchFamily="18" charset="-52"/>
              </a:rPr>
              <a:t>шифрониро</a:t>
            </a:r>
            <a:r>
              <a:rPr lang="ru-RU" dirty="0" smtClean="0">
                <a:latin typeface="Times New Roman Tj" pitchFamily="18" charset="-52"/>
              </a:rPr>
              <a:t> </a:t>
            </a:r>
            <a:r>
              <a:rPr lang="ru-RU" dirty="0" err="1" smtClean="0">
                <a:latin typeface="Times New Roman Tj" pitchFamily="18" charset="-52"/>
              </a:rPr>
              <a:t>қабул кардаанд</a:t>
            </a:r>
            <a:r>
              <a:rPr lang="ru-RU" dirty="0" smtClean="0">
                <a:latin typeface="Times New Roman Tj" pitchFamily="18" charset="-52"/>
              </a:rPr>
              <a:t>. Дар соли 2001 дар </a:t>
            </a:r>
            <a:r>
              <a:rPr lang="ru-RU" dirty="0" smtClean="0">
                <a:latin typeface="Times New Roman Tj" pitchFamily="18" charset="-52"/>
                <a:hlinkClick r:id="rId2" tooltip="ИМА"/>
              </a:rPr>
              <a:t>ИМА</a:t>
            </a:r>
            <a:r>
              <a:rPr lang="ru-RU" dirty="0" smtClean="0">
                <a:latin typeface="Times New Roman Tj" pitchFamily="18" charset="-52"/>
              </a:rPr>
              <a:t> </a:t>
            </a:r>
            <a:r>
              <a:rPr lang="ru-RU" dirty="0" err="1" smtClean="0">
                <a:latin typeface="Times New Roman Tj" pitchFamily="18" charset="-52"/>
              </a:rPr>
              <a:t>стандарти</a:t>
            </a:r>
            <a:r>
              <a:rPr lang="ru-RU" dirty="0" smtClean="0">
                <a:latin typeface="Times New Roman Tj" pitchFamily="18" charset="-52"/>
              </a:rPr>
              <a:t> </a:t>
            </a:r>
            <a:r>
              <a:rPr lang="ru-RU" dirty="0" err="1" smtClean="0">
                <a:latin typeface="Times New Roman Tj" pitchFamily="18" charset="-52"/>
              </a:rPr>
              <a:t>шифронии</a:t>
            </a:r>
            <a:r>
              <a:rPr lang="ru-RU" dirty="0" smtClean="0">
                <a:latin typeface="Times New Roman Tj" pitchFamily="18" charset="-52"/>
              </a:rPr>
              <a:t> </a:t>
            </a:r>
            <a:r>
              <a:rPr lang="ru-RU" dirty="0" err="1" smtClean="0">
                <a:latin typeface="Times New Roman Tj" pitchFamily="18" charset="-52"/>
              </a:rPr>
              <a:t>симетрӣ</a:t>
            </a:r>
            <a:r>
              <a:rPr lang="ru-RU" dirty="0" smtClean="0">
                <a:latin typeface="Times New Roman Tj" pitchFamily="18" charset="-52"/>
              </a:rPr>
              <a:t> </a:t>
            </a:r>
            <a:r>
              <a:rPr lang="en-US" dirty="0" smtClean="0">
                <a:hlinkClick r:id="rId3" tooltip="AES"/>
              </a:rPr>
              <a:t>AES</a:t>
            </a:r>
            <a:r>
              <a:rPr lang="ru-RU" dirty="0" smtClean="0">
                <a:latin typeface="Times New Roman Tj" pitchFamily="18" charset="-52"/>
                <a:hlinkClick r:id="rId3" tooltip="AES"/>
              </a:rPr>
              <a:t>дар</a:t>
            </a:r>
            <a:r>
              <a:rPr lang="ru-RU" dirty="0" smtClean="0">
                <a:latin typeface="Times New Roman Tj" pitchFamily="18" charset="-52"/>
              </a:rPr>
              <a:t> </a:t>
            </a:r>
            <a:r>
              <a:rPr lang="ru-RU" dirty="0" err="1" smtClean="0">
                <a:latin typeface="Times New Roman Tj" pitchFamily="18" charset="-52"/>
              </a:rPr>
              <a:t>асоси</a:t>
            </a:r>
            <a:r>
              <a:rPr lang="ru-RU" dirty="0" smtClean="0">
                <a:latin typeface="Times New Roman Tj" pitchFamily="18" charset="-52"/>
              </a:rPr>
              <a:t> </a:t>
            </a:r>
            <a:r>
              <a:rPr lang="ru-RU" dirty="0" err="1" smtClean="0">
                <a:latin typeface="Times New Roman Tj" pitchFamily="18" charset="-52"/>
              </a:rPr>
              <a:t>алгоритми</a:t>
            </a:r>
            <a:r>
              <a:rPr lang="ru-RU" dirty="0" smtClean="0">
                <a:latin typeface="Times New Roman Tj" pitchFamily="18" charset="-52"/>
              </a:rPr>
              <a:t> </a:t>
            </a:r>
            <a:r>
              <a:rPr lang="en-US" dirty="0" err="1" smtClean="0">
                <a:hlinkClick r:id="rId4" tooltip="Rijndael (саҳифа вуҷуд надорад)"/>
              </a:rPr>
              <a:t>Rijndael</a:t>
            </a:r>
            <a:r>
              <a:rPr lang="en-US" dirty="0" smtClean="0"/>
              <a:t> </a:t>
            </a:r>
            <a:r>
              <a:rPr lang="ru-RU" dirty="0" err="1" smtClean="0">
                <a:latin typeface="Times New Roman Tj" pitchFamily="18" charset="-52"/>
              </a:rPr>
              <a:t>бо</a:t>
            </a:r>
            <a:r>
              <a:rPr lang="ru-RU" dirty="0" smtClean="0">
                <a:latin typeface="Times New Roman Tj" pitchFamily="18" charset="-52"/>
              </a:rPr>
              <a:t> </a:t>
            </a:r>
            <a:r>
              <a:rPr lang="ru-RU" dirty="0" err="1" smtClean="0">
                <a:latin typeface="Times New Roman Tj" pitchFamily="18" charset="-52"/>
              </a:rPr>
              <a:t>дарозии</a:t>
            </a:r>
            <a:r>
              <a:rPr lang="ru-RU" dirty="0" smtClean="0">
                <a:latin typeface="Times New Roman Tj" pitchFamily="18" charset="-52"/>
              </a:rPr>
              <a:t> </a:t>
            </a:r>
            <a:r>
              <a:rPr lang="ru-RU" dirty="0" err="1" smtClean="0">
                <a:latin typeface="Times New Roman Tj" pitchFamily="18" charset="-52"/>
              </a:rPr>
              <a:t>калиди</a:t>
            </a:r>
            <a:r>
              <a:rPr lang="ru-RU" dirty="0" smtClean="0">
                <a:latin typeface="Times New Roman Tj" pitchFamily="18" charset="-52"/>
              </a:rPr>
              <a:t> 128, 192 </a:t>
            </a:r>
            <a:r>
              <a:rPr lang="ru-RU" dirty="0" err="1" smtClean="0">
                <a:latin typeface="Times New Roman Tj" pitchFamily="18" charset="-52"/>
              </a:rPr>
              <a:t>ва</a:t>
            </a:r>
            <a:r>
              <a:rPr lang="ru-RU" dirty="0" smtClean="0">
                <a:latin typeface="Times New Roman Tj" pitchFamily="18" charset="-52"/>
              </a:rPr>
              <a:t> 256 </a:t>
            </a:r>
            <a:r>
              <a:rPr lang="ru-RU" dirty="0" smtClean="0">
                <a:latin typeface="Times New Roman Tj" pitchFamily="18" charset="-52"/>
                <a:hlinkClick r:id="rId5" tooltip="Бит"/>
              </a:rPr>
              <a:t>бит</a:t>
            </a:r>
            <a:r>
              <a:rPr lang="ru-RU" dirty="0" smtClean="0">
                <a:latin typeface="Times New Roman Tj" pitchFamily="18" charset="-52"/>
              </a:rPr>
              <a:t> </a:t>
            </a:r>
            <a:r>
              <a:rPr lang="ru-RU" dirty="0" err="1" smtClean="0">
                <a:latin typeface="Times New Roman Tj" pitchFamily="18" charset="-52"/>
              </a:rPr>
              <a:t>қабул </a:t>
            </a:r>
            <a:r>
              <a:rPr lang="ru-RU" dirty="0" smtClean="0">
                <a:latin typeface="Times New Roman Tj" pitchFamily="18" charset="-52"/>
              </a:rPr>
              <a:t>карда </a:t>
            </a:r>
            <a:r>
              <a:rPr lang="ru-RU" dirty="0" err="1" smtClean="0">
                <a:latin typeface="Times New Roman Tj" pitchFamily="18" charset="-52"/>
              </a:rPr>
              <a:t>шуд</a:t>
            </a:r>
            <a:r>
              <a:rPr lang="ru-RU" dirty="0" smtClean="0">
                <a:latin typeface="Times New Roman Tj" pitchFamily="18" charset="-52"/>
              </a:rPr>
              <a:t>. </a:t>
            </a:r>
            <a:r>
              <a:rPr lang="ru-RU" dirty="0" err="1" smtClean="0">
                <a:latin typeface="Times New Roman Tj" pitchFamily="18" charset="-52"/>
              </a:rPr>
              <a:t>Алгоритми</a:t>
            </a:r>
            <a:r>
              <a:rPr lang="ru-RU" dirty="0" smtClean="0">
                <a:latin typeface="Times New Roman Tj" pitchFamily="18" charset="-52"/>
              </a:rPr>
              <a:t> </a:t>
            </a:r>
            <a:r>
              <a:rPr lang="en-US" dirty="0" smtClean="0"/>
              <a:t>AES </a:t>
            </a:r>
            <a:r>
              <a:rPr lang="ru-RU" dirty="0" smtClean="0">
                <a:latin typeface="Times New Roman Tj" pitchFamily="18" charset="-52"/>
              </a:rPr>
              <a:t>ба </a:t>
            </a:r>
            <a:r>
              <a:rPr lang="ru-RU" dirty="0" err="1" smtClean="0">
                <a:latin typeface="Times New Roman Tj" pitchFamily="18" charset="-52"/>
              </a:rPr>
              <a:t>ҷои алгоритми</a:t>
            </a:r>
            <a:r>
              <a:rPr lang="ru-RU" dirty="0" smtClean="0">
                <a:latin typeface="Times New Roman Tj" pitchFamily="18" charset="-52"/>
              </a:rPr>
              <a:t> </a:t>
            </a:r>
            <a:r>
              <a:rPr lang="ru-RU" dirty="0" err="1" smtClean="0">
                <a:latin typeface="Times New Roman Tj" pitchFamily="18" charset="-52"/>
              </a:rPr>
              <a:t>пешинаи</a:t>
            </a:r>
            <a:r>
              <a:rPr lang="ru-RU" dirty="0" smtClean="0">
                <a:latin typeface="Times New Roman Tj" pitchFamily="18" charset="-52"/>
              </a:rPr>
              <a:t> </a:t>
            </a:r>
            <a:r>
              <a:rPr lang="en-US" dirty="0" smtClean="0"/>
              <a:t>DES </a:t>
            </a:r>
            <a:r>
              <a:rPr lang="ru-RU" dirty="0" err="1" smtClean="0">
                <a:latin typeface="Times New Roman Tj" pitchFamily="18" charset="-52"/>
              </a:rPr>
              <a:t>омад</a:t>
            </a:r>
            <a:r>
              <a:rPr lang="ru-RU" dirty="0" smtClean="0">
                <a:latin typeface="Times New Roman Tj" pitchFamily="18" charset="-52"/>
              </a:rPr>
              <a:t>, </a:t>
            </a:r>
            <a:r>
              <a:rPr lang="ru-RU" dirty="0" err="1" smtClean="0">
                <a:latin typeface="Times New Roman Tj" pitchFamily="18" charset="-52"/>
              </a:rPr>
              <a:t>ки</a:t>
            </a:r>
            <a:r>
              <a:rPr lang="ru-RU" dirty="0" smtClean="0">
                <a:latin typeface="Times New Roman Tj" pitchFamily="18" charset="-52"/>
              </a:rPr>
              <a:t> </a:t>
            </a:r>
            <a:r>
              <a:rPr lang="ru-RU" dirty="0" err="1" smtClean="0">
                <a:latin typeface="Times New Roman Tj" pitchFamily="18" charset="-52"/>
              </a:rPr>
              <a:t>ҳоло барои</a:t>
            </a:r>
            <a:r>
              <a:rPr lang="ru-RU" dirty="0" smtClean="0">
                <a:latin typeface="Times New Roman Tj" pitchFamily="18" charset="-52"/>
              </a:rPr>
              <a:t> </a:t>
            </a:r>
            <a:r>
              <a:rPr lang="ru-RU" dirty="0" err="1" smtClean="0">
                <a:latin typeface="Times New Roman Tj" pitchFamily="18" charset="-52"/>
              </a:rPr>
              <a:t>истифода</a:t>
            </a:r>
            <a:r>
              <a:rPr lang="ru-RU" dirty="0" smtClean="0">
                <a:latin typeface="Times New Roman Tj" pitchFamily="18" charset="-52"/>
              </a:rPr>
              <a:t> </a:t>
            </a:r>
            <a:r>
              <a:rPr lang="ru-RU" dirty="0" err="1" smtClean="0">
                <a:latin typeface="Times New Roman Tj" pitchFamily="18" charset="-52"/>
              </a:rPr>
              <a:t>фақат </a:t>
            </a:r>
            <a:r>
              <a:rPr lang="ru-RU" dirty="0" smtClean="0">
                <a:latin typeface="Times New Roman Tj" pitchFamily="18" charset="-52"/>
              </a:rPr>
              <a:t>дар </a:t>
            </a:r>
            <a:r>
              <a:rPr lang="ru-RU" dirty="0" err="1" smtClean="0">
                <a:latin typeface="Times New Roman Tj" pitchFamily="18" charset="-52"/>
              </a:rPr>
              <a:t>режими</a:t>
            </a:r>
            <a:r>
              <a:rPr lang="ru-RU" dirty="0" smtClean="0">
                <a:latin typeface="Times New Roman Tj" pitchFamily="18" charset="-52"/>
              </a:rPr>
              <a:t> </a:t>
            </a:r>
            <a:r>
              <a:rPr lang="en-US" dirty="0" smtClean="0">
                <a:hlinkClick r:id="rId6" tooltip="Triple DES (саҳифа вуҷуд надорад)"/>
              </a:rPr>
              <a:t>Triple DES</a:t>
            </a:r>
            <a:r>
              <a:rPr lang="ru-RU" dirty="0" smtClean="0">
                <a:latin typeface="Times New Roman Tj" pitchFamily="18" charset="-52"/>
                <a:hlinkClick r:id="rId6" tooltip="Triple DES (саҳифа вуҷуд надорад)"/>
              </a:rPr>
              <a:t> </a:t>
            </a:r>
            <a:r>
              <a:rPr lang="ru-RU" dirty="0" err="1" smtClean="0">
                <a:latin typeface="Times New Roman Tj" pitchFamily="18" charset="-52"/>
                <a:hlinkClick r:id="rId6" tooltip="Triple DES (саҳифа вуҷуд надорад)"/>
              </a:rPr>
              <a:t>тавсия</a:t>
            </a:r>
            <a:r>
              <a:rPr lang="ru-RU" dirty="0" smtClean="0">
                <a:latin typeface="Times New Roman Tj" pitchFamily="18" charset="-52"/>
              </a:rPr>
              <a:t> карда </a:t>
            </a:r>
            <a:r>
              <a:rPr lang="ru-RU" dirty="0" err="1" smtClean="0">
                <a:latin typeface="Times New Roman Tj" pitchFamily="18" charset="-52"/>
              </a:rPr>
              <a:t>шудааст</a:t>
            </a:r>
            <a:r>
              <a:rPr lang="ru-RU" dirty="0" smtClean="0">
                <a:latin typeface="Times New Roman Tj" pitchFamily="18" charset="-52"/>
              </a:rPr>
              <a:t>. Дар </a:t>
            </a:r>
            <a:r>
              <a:rPr lang="ru-RU" dirty="0" err="1" smtClean="0">
                <a:latin typeface="Times New Roman Tj" pitchFamily="18" charset="-52"/>
              </a:rPr>
              <a:t>Федератсияи</a:t>
            </a:r>
            <a:r>
              <a:rPr lang="ru-RU" dirty="0" smtClean="0">
                <a:latin typeface="Times New Roman Tj" pitchFamily="18" charset="-52"/>
              </a:rPr>
              <a:t> </a:t>
            </a:r>
            <a:r>
              <a:rPr lang="ru-RU" dirty="0" err="1" smtClean="0">
                <a:latin typeface="Times New Roman Tj" pitchFamily="18" charset="-52"/>
                <a:hlinkClick r:id="rId7" tooltip="Руссия"/>
              </a:rPr>
              <a:t>Руссия</a:t>
            </a:r>
            <a:r>
              <a:rPr lang="ru-RU" dirty="0" smtClean="0">
                <a:latin typeface="Times New Roman Tj" pitchFamily="18" charset="-52"/>
              </a:rPr>
              <a:t> </a:t>
            </a:r>
            <a:r>
              <a:rPr lang="ru-RU" dirty="0" err="1" smtClean="0">
                <a:latin typeface="Times New Roman Tj" pitchFamily="18" charset="-52"/>
              </a:rPr>
              <a:t>стандарти</a:t>
            </a:r>
            <a:r>
              <a:rPr lang="ru-RU" dirty="0" smtClean="0">
                <a:latin typeface="Times New Roman Tj" pitchFamily="18" charset="-52"/>
              </a:rPr>
              <a:t> </a:t>
            </a:r>
            <a:r>
              <a:rPr lang="ru-RU" dirty="0" smtClean="0">
                <a:latin typeface="Times New Roman Tj" pitchFamily="18" charset="-52"/>
                <a:hlinkClick r:id="rId8" tooltip="ГОСТ 28147-89"/>
              </a:rPr>
              <a:t>ГОСТ 28147-89</a:t>
            </a:r>
            <a:r>
              <a:rPr lang="ru-RU" dirty="0" smtClean="0">
                <a:latin typeface="Times New Roman Tj" pitchFamily="18" charset="-52"/>
              </a:rPr>
              <a:t>, </a:t>
            </a:r>
            <a:r>
              <a:rPr lang="ru-RU" dirty="0" err="1" smtClean="0">
                <a:latin typeface="Times New Roman Tj" pitchFamily="18" charset="-52"/>
              </a:rPr>
              <a:t>ки</a:t>
            </a:r>
            <a:r>
              <a:rPr lang="ru-RU" dirty="0" smtClean="0">
                <a:latin typeface="Times New Roman Tj" pitchFamily="18" charset="-52"/>
              </a:rPr>
              <a:t> </a:t>
            </a:r>
            <a:r>
              <a:rPr lang="ru-RU" dirty="0" err="1" smtClean="0">
                <a:latin typeface="Times New Roman Tj" pitchFamily="18" charset="-52"/>
              </a:rPr>
              <a:t>алгоритми</a:t>
            </a:r>
            <a:r>
              <a:rPr lang="ru-RU" dirty="0" smtClean="0">
                <a:latin typeface="Times New Roman Tj" pitchFamily="18" charset="-52"/>
              </a:rPr>
              <a:t> </a:t>
            </a:r>
            <a:r>
              <a:rPr lang="ru-RU" dirty="0" err="1" smtClean="0">
                <a:latin typeface="Times New Roman Tj" pitchFamily="18" charset="-52"/>
              </a:rPr>
              <a:t>блокии</a:t>
            </a:r>
            <a:r>
              <a:rPr lang="ru-RU" dirty="0" smtClean="0">
                <a:latin typeface="Times New Roman Tj" pitchFamily="18" charset="-52"/>
              </a:rPr>
              <a:t> </a:t>
            </a:r>
            <a:r>
              <a:rPr lang="ru-RU" dirty="0" err="1" smtClean="0">
                <a:latin typeface="Times New Roman Tj" pitchFamily="18" charset="-52"/>
              </a:rPr>
              <a:t>шифронӣ бо</a:t>
            </a:r>
            <a:r>
              <a:rPr lang="ru-RU" dirty="0" smtClean="0">
                <a:latin typeface="Times New Roman Tj" pitchFamily="18" charset="-52"/>
              </a:rPr>
              <a:t> </a:t>
            </a:r>
            <a:r>
              <a:rPr lang="ru-RU" dirty="0" err="1" smtClean="0">
                <a:latin typeface="Times New Roman Tj" pitchFamily="18" charset="-52"/>
              </a:rPr>
              <a:t>калиди</a:t>
            </a:r>
            <a:r>
              <a:rPr lang="ru-RU" dirty="0" smtClean="0">
                <a:latin typeface="Times New Roman Tj" pitchFamily="18" charset="-52"/>
              </a:rPr>
              <a:t> 256 </a:t>
            </a:r>
            <a:r>
              <a:rPr lang="ru-RU" dirty="0" err="1" smtClean="0">
                <a:latin typeface="Times New Roman Tj" pitchFamily="18" charset="-52"/>
              </a:rPr>
              <a:t>битро</a:t>
            </a:r>
            <a:r>
              <a:rPr lang="ru-RU" dirty="0" smtClean="0">
                <a:latin typeface="Times New Roman Tj" pitchFamily="18" charset="-52"/>
              </a:rPr>
              <a:t> дар бар </a:t>
            </a:r>
            <a:r>
              <a:rPr lang="ru-RU" dirty="0" err="1" smtClean="0">
                <a:latin typeface="Times New Roman Tj" pitchFamily="18" charset="-52"/>
              </a:rPr>
              <a:t>мегирад</a:t>
            </a:r>
            <a:r>
              <a:rPr lang="ru-RU" dirty="0" smtClean="0">
                <a:latin typeface="Times New Roman Tj" pitchFamily="18" charset="-52"/>
              </a:rPr>
              <a:t> </a:t>
            </a:r>
            <a:r>
              <a:rPr lang="ru-RU" dirty="0" err="1" smtClean="0">
                <a:latin typeface="Times New Roman Tj" pitchFamily="18" charset="-52"/>
              </a:rPr>
              <a:t>ва</a:t>
            </a:r>
            <a:r>
              <a:rPr lang="ru-RU" dirty="0" smtClean="0">
                <a:latin typeface="Times New Roman Tj" pitchFamily="18" charset="-52"/>
              </a:rPr>
              <a:t> </a:t>
            </a:r>
            <a:r>
              <a:rPr lang="ru-RU" dirty="0" err="1" smtClean="0">
                <a:latin typeface="Times New Roman Tj" pitchFamily="18" charset="-52"/>
              </a:rPr>
              <a:t>ичунин</a:t>
            </a:r>
            <a:r>
              <a:rPr lang="ru-RU" dirty="0" smtClean="0">
                <a:latin typeface="Times New Roman Tj" pitchFamily="18" charset="-52"/>
              </a:rPr>
              <a:t> </a:t>
            </a:r>
            <a:r>
              <a:rPr lang="ru-RU" dirty="0" err="1" smtClean="0">
                <a:latin typeface="Times New Roman Tj" pitchFamily="18" charset="-52"/>
              </a:rPr>
              <a:t>алгоритми</a:t>
            </a:r>
            <a:r>
              <a:rPr lang="ru-RU" dirty="0" smtClean="0">
                <a:latin typeface="Times New Roman Tj" pitchFamily="18" charset="-52"/>
              </a:rPr>
              <a:t> </a:t>
            </a:r>
            <a:r>
              <a:rPr lang="ru-RU" dirty="0" err="1" smtClean="0">
                <a:latin typeface="Times New Roman Tj" pitchFamily="18" charset="-52"/>
              </a:rPr>
              <a:t>имзои</a:t>
            </a:r>
            <a:r>
              <a:rPr lang="ru-RU" dirty="0" smtClean="0">
                <a:latin typeface="Times New Roman Tj" pitchFamily="18" charset="-52"/>
              </a:rPr>
              <a:t> </a:t>
            </a:r>
            <a:r>
              <a:rPr lang="ru-RU" dirty="0" err="1" smtClean="0">
                <a:latin typeface="Times New Roman Tj" pitchFamily="18" charset="-52"/>
              </a:rPr>
              <a:t>рақамӣ </a:t>
            </a:r>
            <a:r>
              <a:rPr lang="ru-RU" dirty="0" smtClean="0">
                <a:latin typeface="Times New Roman Tj" pitchFamily="18" charset="-52"/>
                <a:hlinkClick r:id="rId9" tooltip="ГОСТ Р 34.10-2001 (саҳифа вуҷуд надорад)"/>
              </a:rPr>
              <a:t>ГОСТ Р 34.10-2001</a:t>
            </a:r>
            <a:r>
              <a:rPr lang="ru-RU" dirty="0" smtClean="0">
                <a:latin typeface="Times New Roman Tj" pitchFamily="18" charset="-52"/>
              </a:rPr>
              <a:t> </a:t>
            </a:r>
            <a:r>
              <a:rPr lang="ru-RU" dirty="0" err="1" smtClean="0">
                <a:latin typeface="Times New Roman Tj" pitchFamily="18" charset="-52"/>
              </a:rPr>
              <a:t>вуҷуд дорад</a:t>
            </a:r>
            <a:r>
              <a:rPr lang="ru-RU" dirty="0" smtClean="0">
                <a:latin typeface="Times New Roman Tj" pitchFamily="18" charset="-52"/>
              </a:rPr>
              <a:t>.</a:t>
            </a:r>
            <a:endParaRPr lang="ru-RU" dirty="0">
              <a:latin typeface="Times New Roman Tj" pitchFamily="18" charset="-5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548680"/>
            <a:ext cx="8229600" cy="5471120"/>
          </a:xfrm>
        </p:spPr>
        <p:txBody>
          <a:bodyPr>
            <a:normAutofit lnSpcReduction="10000"/>
          </a:bodyPr>
          <a:lstStyle/>
          <a:p>
            <a:r>
              <a:rPr lang="ru-RU" b="1" dirty="0" smtClean="0">
                <a:latin typeface="Times New Roman Tj" pitchFamily="18" charset="-52"/>
              </a:rPr>
              <a:t>Криптография </a:t>
            </a:r>
            <a:r>
              <a:rPr lang="ru-RU" b="1" dirty="0" err="1" smtClean="0">
                <a:latin typeface="Times New Roman Tj" pitchFamily="18" charset="-52"/>
              </a:rPr>
              <a:t>ва</a:t>
            </a:r>
            <a:r>
              <a:rPr lang="ru-RU" b="1" dirty="0" smtClean="0">
                <a:latin typeface="Times New Roman Tj" pitchFamily="18" charset="-52"/>
              </a:rPr>
              <a:t> </a:t>
            </a:r>
            <a:r>
              <a:rPr lang="ru-RU" b="1" dirty="0" err="1" smtClean="0">
                <a:latin typeface="Times New Roman Tj" pitchFamily="18" charset="-52"/>
              </a:rPr>
              <a:t>дигар</a:t>
            </a:r>
            <a:r>
              <a:rPr lang="ru-RU" b="1" dirty="0" smtClean="0">
                <a:latin typeface="Times New Roman Tj" pitchFamily="18" charset="-52"/>
              </a:rPr>
              <a:t> </a:t>
            </a:r>
            <a:r>
              <a:rPr lang="ru-RU" b="1" dirty="0" err="1" smtClean="0">
                <a:latin typeface="Times New Roman Tj" pitchFamily="18" charset="-52"/>
              </a:rPr>
              <a:t>илмхо</a:t>
            </a:r>
            <a:endParaRPr lang="ru-RU" b="1" dirty="0" smtClean="0">
              <a:latin typeface="Times New Roman Tj" pitchFamily="18" charset="-52"/>
            </a:endParaRPr>
          </a:p>
          <a:p>
            <a:pPr>
              <a:buNone/>
            </a:pPr>
            <a:endParaRPr lang="ru-RU" b="1" dirty="0" smtClean="0">
              <a:latin typeface="Times New Roman Tj" pitchFamily="18" charset="-52"/>
            </a:endParaRPr>
          </a:p>
          <a:p>
            <a:pPr>
              <a:buNone/>
            </a:pPr>
            <a:r>
              <a:rPr lang="ru-RU" dirty="0" smtClean="0">
                <a:latin typeface="Times New Roman Tj" pitchFamily="18" charset="-52"/>
              </a:rPr>
              <a:t>	То </a:t>
            </a:r>
            <a:r>
              <a:rPr lang="ru-RU" dirty="0" err="1" smtClean="0">
                <a:latin typeface="Times New Roman Tj" pitchFamily="18" charset="-52"/>
              </a:rPr>
              <a:t>асри</a:t>
            </a:r>
            <a:r>
              <a:rPr lang="ru-RU" dirty="0" smtClean="0">
                <a:latin typeface="Times New Roman Tj" pitchFamily="18" charset="-52"/>
              </a:rPr>
              <a:t> 20 криптография </a:t>
            </a:r>
            <a:r>
              <a:rPr lang="ru-RU" dirty="0" err="1" smtClean="0">
                <a:latin typeface="Times New Roman Tj" pitchFamily="18" charset="-52"/>
              </a:rPr>
              <a:t>танхо</a:t>
            </a:r>
            <a:r>
              <a:rPr lang="ru-RU" dirty="0" smtClean="0">
                <a:latin typeface="Times New Roman Tj" pitchFamily="18" charset="-52"/>
              </a:rPr>
              <a:t> </a:t>
            </a:r>
            <a:r>
              <a:rPr lang="ru-RU" dirty="0" err="1" smtClean="0">
                <a:latin typeface="Times New Roman Tj" pitchFamily="18" charset="-52"/>
              </a:rPr>
              <a:t>бо</a:t>
            </a:r>
            <a:r>
              <a:rPr lang="ru-RU" dirty="0" smtClean="0">
                <a:latin typeface="Times New Roman Tj" pitchFamily="18" charset="-52"/>
              </a:rPr>
              <a:t> </a:t>
            </a:r>
            <a:r>
              <a:rPr lang="ru-RU" dirty="0" err="1" smtClean="0">
                <a:latin typeface="Times New Roman Tj" pitchFamily="18" charset="-52"/>
              </a:rPr>
              <a:t>забоншиноси</a:t>
            </a:r>
            <a:r>
              <a:rPr lang="ru-RU" dirty="0" smtClean="0">
                <a:latin typeface="Times New Roman Tj" pitchFamily="18" charset="-52"/>
              </a:rPr>
              <a:t> </a:t>
            </a:r>
            <a:r>
              <a:rPr lang="ru-RU" dirty="0" err="1" smtClean="0">
                <a:latin typeface="Times New Roman Tj" pitchFamily="18" charset="-52"/>
              </a:rPr>
              <a:t>сару</a:t>
            </a:r>
            <a:r>
              <a:rPr lang="ru-RU" dirty="0" smtClean="0">
                <a:latin typeface="Times New Roman Tj" pitchFamily="18" charset="-52"/>
              </a:rPr>
              <a:t> </a:t>
            </a:r>
            <a:r>
              <a:rPr lang="ru-RU" dirty="0" err="1" smtClean="0">
                <a:latin typeface="Times New Roman Tj" pitchFamily="18" charset="-52"/>
              </a:rPr>
              <a:t>кор</a:t>
            </a:r>
            <a:r>
              <a:rPr lang="ru-RU" dirty="0" smtClean="0">
                <a:latin typeface="Times New Roman Tj" pitchFamily="18" charset="-52"/>
              </a:rPr>
              <a:t> </a:t>
            </a:r>
            <a:r>
              <a:rPr lang="ru-RU" dirty="0" err="1" smtClean="0">
                <a:latin typeface="Times New Roman Tj" pitchFamily="18" charset="-52"/>
              </a:rPr>
              <a:t>дошт</a:t>
            </a:r>
            <a:r>
              <a:rPr lang="ru-RU" dirty="0" smtClean="0">
                <a:latin typeface="Times New Roman Tj" pitchFamily="18" charset="-52"/>
              </a:rPr>
              <a:t>.</a:t>
            </a:r>
          </a:p>
          <a:p>
            <a:pPr>
              <a:buNone/>
            </a:pPr>
            <a:endParaRPr lang="ru-RU" dirty="0" smtClean="0">
              <a:latin typeface="Times New Roman Tj" pitchFamily="18" charset="-52"/>
            </a:endParaRPr>
          </a:p>
          <a:p>
            <a:pPr>
              <a:buNone/>
            </a:pPr>
            <a:r>
              <a:rPr lang="ru-RU" b="1" i="1" dirty="0" err="1" smtClean="0">
                <a:latin typeface="Times New Roman Tj" pitchFamily="18" charset="-52"/>
              </a:rPr>
              <a:t>Имруз</a:t>
            </a:r>
            <a:r>
              <a:rPr lang="ru-RU" b="1" i="1" dirty="0" smtClean="0">
                <a:latin typeface="Times New Roman Tj" pitchFamily="18" charset="-52"/>
              </a:rPr>
              <a:t>:</a:t>
            </a:r>
          </a:p>
          <a:p>
            <a:pPr>
              <a:buFontTx/>
              <a:buChar char="-"/>
            </a:pPr>
            <a:r>
              <a:rPr lang="ru-RU" dirty="0" err="1" smtClean="0">
                <a:latin typeface="Times New Roman Tj" pitchFamily="18" charset="-52"/>
              </a:rPr>
              <a:t>татбики</a:t>
            </a:r>
            <a:r>
              <a:rPr lang="ru-RU" dirty="0" smtClean="0">
                <a:latin typeface="Times New Roman Tj" pitchFamily="18" charset="-52"/>
              </a:rPr>
              <a:t> математика</a:t>
            </a:r>
            <a:r>
              <a:rPr lang="en-US" dirty="0" smtClean="0"/>
              <a:t>;</a:t>
            </a:r>
            <a:endParaRPr lang="ru-RU" dirty="0" smtClean="0">
              <a:latin typeface="Times New Roman Tj" pitchFamily="18" charset="-52"/>
            </a:endParaRPr>
          </a:p>
          <a:p>
            <a:pPr>
              <a:buFontTx/>
              <a:buChar char="-"/>
            </a:pPr>
            <a:r>
              <a:rPr lang="ru-RU" dirty="0" err="1" smtClean="0">
                <a:latin typeface="Times New Roman Tj" pitchFamily="18" charset="-52"/>
              </a:rPr>
              <a:t>кисми</a:t>
            </a:r>
            <a:r>
              <a:rPr lang="ru-RU" dirty="0" smtClean="0">
                <a:latin typeface="Times New Roman Tj" pitchFamily="18" charset="-52"/>
              </a:rPr>
              <a:t> кори </a:t>
            </a:r>
            <a:r>
              <a:rPr lang="ru-RU" dirty="0" err="1" smtClean="0">
                <a:latin typeface="Times New Roman Tj" pitchFamily="18" charset="-52"/>
              </a:rPr>
              <a:t>мухандиси</a:t>
            </a:r>
            <a:r>
              <a:rPr lang="en-US" dirty="0" smtClean="0"/>
              <a:t>;</a:t>
            </a:r>
            <a:endParaRPr lang="ru-RU" dirty="0" smtClean="0">
              <a:latin typeface="Times New Roman Tj" pitchFamily="18" charset="-52"/>
            </a:endParaRPr>
          </a:p>
          <a:p>
            <a:pPr>
              <a:buFontTx/>
              <a:buChar char="-"/>
            </a:pPr>
            <a:r>
              <a:rPr lang="ru-RU" dirty="0" err="1" smtClean="0">
                <a:latin typeface="Times New Roman Tj" pitchFamily="18" charset="-52"/>
              </a:rPr>
              <a:t>истифода</a:t>
            </a:r>
            <a:r>
              <a:rPr lang="ru-RU" dirty="0" smtClean="0">
                <a:latin typeface="Times New Roman Tj" pitchFamily="18" charset="-52"/>
              </a:rPr>
              <a:t> дар </a:t>
            </a:r>
            <a:r>
              <a:rPr lang="ru-RU" dirty="0" err="1" smtClean="0">
                <a:latin typeface="Times New Roman Tj" pitchFamily="18" charset="-52"/>
              </a:rPr>
              <a:t>криптографияи</a:t>
            </a:r>
            <a:r>
              <a:rPr lang="ru-RU" dirty="0" smtClean="0">
                <a:latin typeface="Times New Roman Tj" pitchFamily="18" charset="-52"/>
              </a:rPr>
              <a:t> </a:t>
            </a:r>
            <a:r>
              <a:rPr lang="ru-RU" dirty="0" err="1" smtClean="0">
                <a:latin typeface="Times New Roman Tj" pitchFamily="18" charset="-52"/>
              </a:rPr>
              <a:t>физикаи</a:t>
            </a:r>
            <a:r>
              <a:rPr lang="ru-RU" dirty="0" smtClean="0">
                <a:latin typeface="Times New Roman Tj" pitchFamily="18" charset="-52"/>
              </a:rPr>
              <a:t> </a:t>
            </a:r>
            <a:r>
              <a:rPr lang="ru-RU" dirty="0" err="1" smtClean="0">
                <a:latin typeface="Times New Roman Tj" pitchFamily="18" charset="-52"/>
              </a:rPr>
              <a:t>кванти</a:t>
            </a:r>
            <a:r>
              <a:rPr lang="en-US" dirty="0" smtClean="0"/>
              <a:t>.</a:t>
            </a:r>
            <a:endParaRPr lang="ru-RU" dirty="0">
              <a:latin typeface="Times New Roman Tj" pitchFamily="18" charset="-5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2267744" y="1196752"/>
            <a:ext cx="4752528"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КРИПТОГРАФИЯ</a:t>
            </a:r>
            <a:endParaRPr lang="ru-RU" sz="3600" b="1" dirty="0"/>
          </a:p>
        </p:txBody>
      </p:sp>
      <p:sp>
        <p:nvSpPr>
          <p:cNvPr id="5" name="Овал 4"/>
          <p:cNvSpPr/>
          <p:nvPr/>
        </p:nvSpPr>
        <p:spPr>
          <a:xfrm>
            <a:off x="1043608" y="3789040"/>
            <a:ext cx="2664296"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t>УСТУВОР</a:t>
            </a:r>
            <a:endParaRPr lang="ru-RU" sz="3200" dirty="0"/>
          </a:p>
        </p:txBody>
      </p:sp>
      <p:sp>
        <p:nvSpPr>
          <p:cNvPr id="6" name="Овал 5"/>
          <p:cNvSpPr/>
          <p:nvPr/>
        </p:nvSpPr>
        <p:spPr>
          <a:xfrm>
            <a:off x="5292080" y="3789040"/>
            <a:ext cx="2664296"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t>СУСТ</a:t>
            </a:r>
            <a:endParaRPr lang="ru-RU" sz="3200" dirty="0"/>
          </a:p>
        </p:txBody>
      </p:sp>
      <p:cxnSp>
        <p:nvCxnSpPr>
          <p:cNvPr id="10" name="Прямая со стрелкой 9"/>
          <p:cNvCxnSpPr/>
          <p:nvPr/>
        </p:nvCxnSpPr>
        <p:spPr>
          <a:xfrm>
            <a:off x="4716016" y="2852936"/>
            <a:ext cx="180020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a:off x="2483768" y="2852936"/>
            <a:ext cx="1944216" cy="7837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2"/>
          <p:cNvSpPr>
            <a:spLocks noGrp="1"/>
          </p:cNvSpPr>
          <p:nvPr>
            <p:ph idx="1"/>
          </p:nvPr>
        </p:nvSpPr>
        <p:spPr>
          <a:xfrm>
            <a:off x="609600" y="1340768"/>
            <a:ext cx="8229600" cy="4114800"/>
          </a:xfrm>
        </p:spPr>
        <p:txBody>
          <a:bodyPr/>
          <a:lstStyle/>
          <a:p>
            <a:pPr algn="just"/>
            <a:r>
              <a:rPr lang="ru-RU" b="1" dirty="0" err="1" smtClean="0">
                <a:latin typeface="Times New Roman Tj" pitchFamily="18" charset="-52"/>
              </a:rPr>
              <a:t>Криптоустувори</a:t>
            </a:r>
            <a:r>
              <a:rPr lang="ru-RU" dirty="0" smtClean="0">
                <a:latin typeface="Times New Roman Tj" pitchFamily="18" charset="-52"/>
              </a:rPr>
              <a:t> </a:t>
            </a:r>
            <a:r>
              <a:rPr lang="ru-RU" dirty="0" err="1" smtClean="0">
                <a:latin typeface="Times New Roman Tj" pitchFamily="18" charset="-52"/>
              </a:rPr>
              <a:t>гуфта</a:t>
            </a:r>
            <a:r>
              <a:rPr lang="ru-RU" dirty="0" smtClean="0">
                <a:latin typeface="Times New Roman Tj" pitchFamily="18" charset="-52"/>
              </a:rPr>
              <a:t> </a:t>
            </a:r>
            <a:r>
              <a:rPr lang="ru-RU" dirty="0" err="1" smtClean="0">
                <a:latin typeface="Times New Roman Tj" pitchFamily="18" charset="-52"/>
              </a:rPr>
              <a:t>тавсифи</a:t>
            </a:r>
            <a:r>
              <a:rPr lang="ru-RU" dirty="0" smtClean="0">
                <a:latin typeface="Times New Roman Tj" pitchFamily="18" charset="-52"/>
              </a:rPr>
              <a:t> </a:t>
            </a:r>
            <a:r>
              <a:rPr lang="ru-RU" dirty="0" err="1" smtClean="0">
                <a:latin typeface="Times New Roman Tj" pitchFamily="18" charset="-52"/>
              </a:rPr>
              <a:t>рамзро</a:t>
            </a:r>
            <a:r>
              <a:rPr lang="ru-RU" dirty="0" smtClean="0">
                <a:latin typeface="Times New Roman Tj" pitchFamily="18" charset="-52"/>
              </a:rPr>
              <a:t> </a:t>
            </a:r>
            <a:r>
              <a:rPr lang="ru-RU" dirty="0" err="1" smtClean="0">
                <a:latin typeface="Times New Roman Tj" pitchFamily="18" charset="-52"/>
              </a:rPr>
              <a:t>меноманд</a:t>
            </a:r>
            <a:r>
              <a:rPr lang="ru-RU" dirty="0" smtClean="0">
                <a:latin typeface="Times New Roman Tj" pitchFamily="18" charset="-52"/>
              </a:rPr>
              <a:t>, </a:t>
            </a:r>
            <a:r>
              <a:rPr lang="ru-RU" dirty="0" err="1" smtClean="0">
                <a:latin typeface="Times New Roman Tj" pitchFamily="18" charset="-52"/>
              </a:rPr>
              <a:t>ки</a:t>
            </a:r>
            <a:r>
              <a:rPr lang="ru-RU" dirty="0" smtClean="0">
                <a:latin typeface="Times New Roman Tj" pitchFamily="18" charset="-52"/>
              </a:rPr>
              <a:t> </a:t>
            </a:r>
            <a:r>
              <a:rPr lang="ru-RU" dirty="0" err="1" smtClean="0">
                <a:latin typeface="Times New Roman Tj" pitchFamily="18" charset="-52"/>
              </a:rPr>
              <a:t>устувории</a:t>
            </a:r>
            <a:r>
              <a:rPr lang="ru-RU" dirty="0" smtClean="0">
                <a:latin typeface="Times New Roman Tj" pitchFamily="18" charset="-52"/>
              </a:rPr>
              <a:t> </a:t>
            </a:r>
            <a:r>
              <a:rPr lang="ru-RU" dirty="0" err="1" smtClean="0">
                <a:latin typeface="Times New Roman Tj" pitchFamily="18" charset="-52"/>
              </a:rPr>
              <a:t>онро</a:t>
            </a:r>
            <a:r>
              <a:rPr lang="ru-RU" dirty="0" smtClean="0">
                <a:latin typeface="Times New Roman Tj" pitchFamily="18" charset="-52"/>
              </a:rPr>
              <a:t> ба </a:t>
            </a:r>
            <a:r>
              <a:rPr lang="ru-RU" dirty="0" err="1" smtClean="0">
                <a:latin typeface="Times New Roman Tj" pitchFamily="18" charset="-52"/>
              </a:rPr>
              <a:t>рамзкушои</a:t>
            </a:r>
            <a:r>
              <a:rPr lang="ru-RU" dirty="0" smtClean="0">
                <a:latin typeface="Times New Roman Tj" pitchFamily="18" charset="-52"/>
              </a:rPr>
              <a:t> (дешифрования) </a:t>
            </a:r>
            <a:r>
              <a:rPr lang="ru-RU" dirty="0" err="1" smtClean="0">
                <a:latin typeface="Times New Roman Tj" pitchFamily="18" charset="-52"/>
              </a:rPr>
              <a:t>муайян</a:t>
            </a:r>
            <a:r>
              <a:rPr lang="ru-RU" dirty="0" smtClean="0">
                <a:latin typeface="Times New Roman Tj" pitchFamily="18" charset="-52"/>
              </a:rPr>
              <a:t> </a:t>
            </a:r>
            <a:r>
              <a:rPr lang="ru-RU" dirty="0" err="1" smtClean="0">
                <a:latin typeface="Times New Roman Tj" pitchFamily="18" charset="-52"/>
              </a:rPr>
              <a:t>месозад</a:t>
            </a:r>
            <a:r>
              <a:rPr lang="ru-RU" dirty="0" smtClean="0">
                <a:latin typeface="Times New Roman Tj" pitchFamily="18" charset="-52"/>
              </a:rPr>
              <a:t>.</a:t>
            </a:r>
            <a:endParaRPr lang="ru-RU" i="1" dirty="0">
              <a:latin typeface="Times New Roman Tj" pitchFamily="18" charset="-5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1340768"/>
            <a:ext cx="8229600" cy="4114800"/>
          </a:xfrm>
        </p:spPr>
        <p:txBody>
          <a:bodyPr/>
          <a:lstStyle/>
          <a:p>
            <a:pPr algn="just"/>
            <a:r>
              <a:rPr lang="ru-RU" b="1" dirty="0" err="1" smtClean="0">
                <a:latin typeface="Times New Roman Tj" pitchFamily="18" charset="-52"/>
              </a:rPr>
              <a:t>Криптоанализ</a:t>
            </a:r>
            <a:r>
              <a:rPr lang="ru-RU" dirty="0" smtClean="0">
                <a:latin typeface="Times New Roman Tj" pitchFamily="18" charset="-52"/>
              </a:rPr>
              <a:t> – </a:t>
            </a:r>
            <a:r>
              <a:rPr lang="ru-RU" dirty="0" err="1" smtClean="0">
                <a:latin typeface="Times New Roman Tj" pitchFamily="18" charset="-52"/>
              </a:rPr>
              <a:t>илм</a:t>
            </a:r>
            <a:r>
              <a:rPr lang="ru-RU" dirty="0" smtClean="0">
                <a:latin typeface="Times New Roman Tj" pitchFamily="18" charset="-52"/>
              </a:rPr>
              <a:t> дар </a:t>
            </a:r>
            <a:r>
              <a:rPr lang="ru-RU" dirty="0" err="1" smtClean="0">
                <a:latin typeface="Times New Roman Tj" pitchFamily="18" charset="-52"/>
              </a:rPr>
              <a:t>бораи</a:t>
            </a:r>
            <a:r>
              <a:rPr lang="ru-RU" dirty="0" smtClean="0">
                <a:latin typeface="Times New Roman Tj" pitchFamily="18" charset="-52"/>
              </a:rPr>
              <a:t> </a:t>
            </a:r>
            <a:r>
              <a:rPr lang="ru-RU" dirty="0" err="1" smtClean="0">
                <a:latin typeface="Times New Roman Tj" pitchFamily="18" charset="-52"/>
              </a:rPr>
              <a:t>усулхои</a:t>
            </a:r>
            <a:r>
              <a:rPr lang="ru-RU" dirty="0" smtClean="0">
                <a:latin typeface="Times New Roman Tj" pitchFamily="18" charset="-52"/>
              </a:rPr>
              <a:t> </a:t>
            </a:r>
            <a:r>
              <a:rPr lang="ru-RU" dirty="0" err="1" smtClean="0">
                <a:latin typeface="Times New Roman Tj" pitchFamily="18" charset="-52"/>
              </a:rPr>
              <a:t>кушодани</a:t>
            </a:r>
            <a:r>
              <a:rPr lang="ru-RU" dirty="0" smtClean="0">
                <a:latin typeface="Times New Roman Tj" pitchFamily="18" charset="-52"/>
              </a:rPr>
              <a:t> </a:t>
            </a:r>
            <a:r>
              <a:rPr lang="ru-RU" dirty="0" err="1" smtClean="0">
                <a:latin typeface="Times New Roman Tj" pitchFamily="18" charset="-52"/>
              </a:rPr>
              <a:t>мохияти</a:t>
            </a:r>
            <a:r>
              <a:rPr lang="ru-RU" dirty="0" smtClean="0">
                <a:latin typeface="Times New Roman Tj" pitchFamily="18" charset="-52"/>
              </a:rPr>
              <a:t> </a:t>
            </a:r>
            <a:r>
              <a:rPr lang="ru-RU" dirty="0" err="1" smtClean="0">
                <a:latin typeface="Times New Roman Tj" pitchFamily="18" charset="-52"/>
              </a:rPr>
              <a:t>маълумоти</a:t>
            </a:r>
            <a:r>
              <a:rPr lang="ru-RU" dirty="0" smtClean="0">
                <a:latin typeface="Times New Roman Tj" pitchFamily="18" charset="-52"/>
              </a:rPr>
              <a:t> </a:t>
            </a:r>
            <a:r>
              <a:rPr lang="ru-RU" dirty="0" err="1" smtClean="0">
                <a:latin typeface="Times New Roman Tj" pitchFamily="18" charset="-52"/>
              </a:rPr>
              <a:t>ибтидоии</a:t>
            </a:r>
            <a:r>
              <a:rPr lang="ru-RU" dirty="0" smtClean="0">
                <a:latin typeface="Times New Roman Tj" pitchFamily="18" charset="-52"/>
              </a:rPr>
              <a:t> </a:t>
            </a:r>
            <a:r>
              <a:rPr lang="ru-RU" dirty="0" err="1" smtClean="0">
                <a:latin typeface="Times New Roman Tj" pitchFamily="18" charset="-52"/>
              </a:rPr>
              <a:t>размкунонидашуда</a:t>
            </a:r>
            <a:r>
              <a:rPr lang="ru-RU" dirty="0" smtClean="0">
                <a:latin typeface="Times New Roman Tj" pitchFamily="18" charset="-52"/>
              </a:rPr>
              <a:t>, </a:t>
            </a:r>
            <a:r>
              <a:rPr lang="ru-RU" dirty="0" err="1" smtClean="0">
                <a:latin typeface="Times New Roman Tj" pitchFamily="18" charset="-52"/>
              </a:rPr>
              <a:t>ки</a:t>
            </a:r>
            <a:r>
              <a:rPr lang="ru-RU" dirty="0" smtClean="0">
                <a:latin typeface="Times New Roman Tj" pitchFamily="18" charset="-52"/>
              </a:rPr>
              <a:t> </a:t>
            </a:r>
            <a:r>
              <a:rPr lang="ru-RU" dirty="0" err="1" smtClean="0">
                <a:latin typeface="Times New Roman Tj" pitchFamily="18" charset="-52"/>
              </a:rPr>
              <a:t>бидуни</a:t>
            </a:r>
            <a:r>
              <a:rPr lang="ru-RU" dirty="0" smtClean="0">
                <a:latin typeface="Times New Roman Tj" pitchFamily="18" charset="-52"/>
              </a:rPr>
              <a:t> </a:t>
            </a:r>
            <a:r>
              <a:rPr lang="ru-RU" dirty="0" err="1" smtClean="0">
                <a:latin typeface="Times New Roman Tj" pitchFamily="18" charset="-52"/>
              </a:rPr>
              <a:t>дастраси</a:t>
            </a:r>
            <a:r>
              <a:rPr lang="ru-RU" dirty="0" smtClean="0">
                <a:latin typeface="Times New Roman Tj" pitchFamily="18" charset="-52"/>
              </a:rPr>
              <a:t> ба </a:t>
            </a:r>
            <a:r>
              <a:rPr lang="ru-RU" dirty="0" err="1" smtClean="0">
                <a:latin typeface="Times New Roman Tj" pitchFamily="18" charset="-52"/>
              </a:rPr>
              <a:t>маълумоти</a:t>
            </a:r>
            <a:r>
              <a:rPr lang="ru-RU" dirty="0" smtClean="0">
                <a:latin typeface="Times New Roman Tj" pitchFamily="18" charset="-52"/>
              </a:rPr>
              <a:t> </a:t>
            </a:r>
            <a:r>
              <a:rPr lang="ru-RU" dirty="0" err="1" smtClean="0">
                <a:latin typeface="Times New Roman Tj" pitchFamily="18" charset="-52"/>
              </a:rPr>
              <a:t>махфи</a:t>
            </a:r>
            <a:r>
              <a:rPr lang="ru-RU" dirty="0" smtClean="0">
                <a:latin typeface="Times New Roman Tj" pitchFamily="18" charset="-52"/>
              </a:rPr>
              <a:t> (</a:t>
            </a:r>
            <a:r>
              <a:rPr lang="ru-RU" dirty="0" err="1" smtClean="0">
                <a:latin typeface="Times New Roman Tj" pitchFamily="18" charset="-52"/>
              </a:rPr>
              <a:t>калид</a:t>
            </a:r>
            <a:r>
              <a:rPr lang="ru-RU" dirty="0" smtClean="0">
                <a:latin typeface="Times New Roman Tj" pitchFamily="18" charset="-52"/>
              </a:rPr>
              <a:t>) </a:t>
            </a:r>
            <a:r>
              <a:rPr lang="ru-RU" dirty="0" err="1" smtClean="0">
                <a:latin typeface="Times New Roman Tj" pitchFamily="18" charset="-52"/>
              </a:rPr>
              <a:t>мебошад</a:t>
            </a:r>
            <a:r>
              <a:rPr lang="ru-RU" dirty="0" smtClean="0">
                <a:latin typeface="Times New Roman Tj" pitchFamily="18" charset="-52"/>
              </a:rPr>
              <a:t>.</a:t>
            </a:r>
          </a:p>
          <a:p>
            <a:pPr algn="r">
              <a:buNone/>
            </a:pPr>
            <a:r>
              <a:rPr lang="ru-RU" i="1" dirty="0" smtClean="0">
                <a:latin typeface="Times New Roman Tj" pitchFamily="18" charset="-52"/>
              </a:rPr>
              <a:t>(</a:t>
            </a:r>
            <a:r>
              <a:rPr lang="ru-RU" i="1" dirty="0" err="1" smtClean="0">
                <a:latin typeface="Times New Roman Tj" pitchFamily="18" charset="-52"/>
              </a:rPr>
              <a:t>Уилям</a:t>
            </a:r>
            <a:r>
              <a:rPr lang="ru-RU" i="1" dirty="0" smtClean="0">
                <a:latin typeface="Times New Roman Tj" pitchFamily="18" charset="-52"/>
              </a:rPr>
              <a:t> Ф. Фридман, 1920,</a:t>
            </a:r>
          </a:p>
          <a:p>
            <a:pPr algn="r">
              <a:buNone/>
            </a:pPr>
            <a:r>
              <a:rPr lang="ru-RU" i="1" dirty="0" err="1" smtClean="0">
                <a:latin typeface="Times New Roman Tj" pitchFamily="18" charset="-52"/>
              </a:rPr>
              <a:t>криптографи</a:t>
            </a:r>
            <a:r>
              <a:rPr lang="ru-RU" i="1" dirty="0" smtClean="0">
                <a:latin typeface="Times New Roman Tj" pitchFamily="18" charset="-52"/>
              </a:rPr>
              <a:t> </a:t>
            </a:r>
            <a:r>
              <a:rPr lang="ru-RU" i="1" dirty="0" err="1" smtClean="0">
                <a:latin typeface="Times New Roman Tj" pitchFamily="18" charset="-52"/>
              </a:rPr>
              <a:t>амрикой</a:t>
            </a:r>
            <a:r>
              <a:rPr lang="ru-RU" i="1" dirty="0" smtClean="0">
                <a:latin typeface="Times New Roman Tj" pitchFamily="18" charset="-52"/>
              </a:rPr>
              <a:t>) </a:t>
            </a:r>
            <a:endParaRPr lang="ru-RU" i="1" dirty="0">
              <a:latin typeface="Times New Roman Tj" pitchFamily="18" charset="-52"/>
            </a:endParaRPr>
          </a:p>
        </p:txBody>
      </p:sp>
      <p:sp>
        <p:nvSpPr>
          <p:cNvPr id="4" name="Заголовок 1"/>
          <p:cNvSpPr txBox="1">
            <a:spLocks/>
          </p:cNvSpPr>
          <p:nvPr/>
        </p:nvSpPr>
        <p:spPr>
          <a:xfrm>
            <a:off x="179512" y="0"/>
            <a:ext cx="8839200" cy="1219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g-Cyrl-TJ" sz="4400" b="1" i="0" u="none" strike="noStrike" kern="1200" cap="none" spc="300" normalizeH="0" baseline="0" noProof="0" dirty="0" smtClean="0">
                <a:ln w="38100"/>
                <a:effectLst>
                  <a:glow rad="101600">
                    <a:srgbClr val="F78009"/>
                  </a:glow>
                  <a:reflection blurRad="6350" stA="55000" endA="300" endPos="45500" dir="5400000" sy="-100000" algn="bl" rotWithShape="0"/>
                </a:effectLst>
                <a:uLnTx/>
                <a:uFillTx/>
                <a:latin typeface="Arial Black" pitchFamily="34" charset="0"/>
                <a:ea typeface="+mj-ea"/>
                <a:cs typeface="+mj-cs"/>
              </a:rPr>
              <a:t>Криптоанализ</a:t>
            </a:r>
            <a:endParaRPr kumimoji="0" lang="tg-Cyrl-TJ" sz="4400" b="1" i="0" u="none" strike="noStrike" kern="1200" cap="none" spc="300" normalizeH="0" baseline="0" noProof="0" dirty="0">
              <a:ln w="38100"/>
              <a:effectLst>
                <a:glow rad="101600">
                  <a:srgbClr val="F78009"/>
                </a:glow>
                <a:reflection blurRad="6350" stA="55000" endA="300" endPos="45500" dir="5400000" sy="-100000" algn="bl" rotWithShape="0"/>
              </a:effectLst>
              <a:uLnTx/>
              <a:uFillTx/>
              <a:latin typeface="Arial Black" pitchFamily="34" charset="0"/>
              <a:ea typeface="+mj-ea"/>
              <a:cs typeface="+mj-cs"/>
            </a:endParaRPr>
          </a:p>
        </p:txBody>
      </p:sp>
      <p:sp>
        <p:nvSpPr>
          <p:cNvPr id="27650" name="AutoShape 2" descr="http://wi-ki.ru/image/William-Friedma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52" name="AutoShape 4" descr="http://wi-ki.ru/image/William-Friedma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54" name="AutoShape 6" descr="http://wi-ki.ru/image/William-Friedma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7655" name="Picture 7" descr="C:\Users\zkokulov\Desktop\vy-kmxww-bpduh3tgg--v-73wzq.jpeg"/>
          <p:cNvPicPr>
            <a:picLocks noChangeAspect="1" noChangeArrowheads="1"/>
          </p:cNvPicPr>
          <p:nvPr/>
        </p:nvPicPr>
        <p:blipFill>
          <a:blip r:embed="rId2" cstate="print"/>
          <a:srcRect/>
          <a:stretch>
            <a:fillRect/>
          </a:stretch>
        </p:blipFill>
        <p:spPr bwMode="auto">
          <a:xfrm>
            <a:off x="1042062" y="3501008"/>
            <a:ext cx="2377810" cy="298782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1340768"/>
            <a:ext cx="8229600" cy="4114800"/>
          </a:xfrm>
        </p:spPr>
        <p:txBody>
          <a:bodyPr/>
          <a:lstStyle/>
          <a:p>
            <a:pPr algn="just"/>
            <a:r>
              <a:rPr lang="ru-RU" b="1" dirty="0" err="1" smtClean="0">
                <a:latin typeface="Times New Roman Tj" pitchFamily="18" charset="-52"/>
              </a:rPr>
              <a:t>Криптоанализ</a:t>
            </a:r>
            <a:r>
              <a:rPr lang="ru-RU" dirty="0" smtClean="0">
                <a:latin typeface="Times New Roman Tj" pitchFamily="18" charset="-52"/>
              </a:rPr>
              <a:t> </a:t>
            </a:r>
            <a:r>
              <a:rPr lang="ru-RU" dirty="0" smtClean="0">
                <a:latin typeface="Times New Roman Tj" pitchFamily="18" charset="-52"/>
              </a:rPr>
              <a:t>(</a:t>
            </a:r>
            <a:r>
              <a:rPr lang="ru-RU" dirty="0" err="1" smtClean="0">
                <a:latin typeface="Times New Roman Tj" pitchFamily="18" charset="-52"/>
              </a:rPr>
              <a:t>криптотахлил</a:t>
            </a:r>
            <a:r>
              <a:rPr lang="ru-RU" dirty="0" smtClean="0">
                <a:latin typeface="Times New Roman Tj" pitchFamily="18" charset="-52"/>
              </a:rPr>
              <a:t>) – </a:t>
            </a:r>
            <a:r>
              <a:rPr lang="ru-RU" dirty="0" err="1" smtClean="0">
                <a:latin typeface="Times New Roman Tj" pitchFamily="18" charset="-52"/>
              </a:rPr>
              <a:t>усулхои</a:t>
            </a:r>
            <a:r>
              <a:rPr lang="ru-RU" dirty="0" smtClean="0">
                <a:latin typeface="Times New Roman Tj" pitchFamily="18" charset="-52"/>
              </a:rPr>
              <a:t> </a:t>
            </a:r>
            <a:r>
              <a:rPr lang="ru-RU" dirty="0" err="1" smtClean="0">
                <a:latin typeface="Times New Roman Tj" pitchFamily="18" charset="-52"/>
              </a:rPr>
              <a:t>математикии</a:t>
            </a:r>
            <a:r>
              <a:rPr lang="ru-RU" dirty="0" smtClean="0">
                <a:latin typeface="Times New Roman Tj" pitchFamily="18" charset="-52"/>
              </a:rPr>
              <a:t> </a:t>
            </a:r>
            <a:r>
              <a:rPr lang="ru-RU" dirty="0" err="1" smtClean="0">
                <a:latin typeface="Times New Roman Tj" pitchFamily="18" charset="-52"/>
              </a:rPr>
              <a:t>вайрон</a:t>
            </a:r>
            <a:r>
              <a:rPr lang="ru-RU" dirty="0" smtClean="0">
                <a:latin typeface="Times New Roman Tj" pitchFamily="18" charset="-52"/>
              </a:rPr>
              <a:t> </a:t>
            </a:r>
            <a:r>
              <a:rPr lang="ru-RU" dirty="0" err="1" smtClean="0">
                <a:latin typeface="Times New Roman Tj" pitchFamily="18" charset="-52"/>
              </a:rPr>
              <a:t>кардани</a:t>
            </a:r>
            <a:r>
              <a:rPr lang="ru-RU" dirty="0" smtClean="0">
                <a:latin typeface="Times New Roman Tj" pitchFamily="18" charset="-52"/>
              </a:rPr>
              <a:t> </a:t>
            </a:r>
            <a:r>
              <a:rPr lang="ru-RU" dirty="0" err="1" smtClean="0">
                <a:latin typeface="Times New Roman Tj" pitchFamily="18" charset="-52"/>
              </a:rPr>
              <a:t>махфият</a:t>
            </a:r>
            <a:r>
              <a:rPr lang="ru-RU" dirty="0" smtClean="0">
                <a:latin typeface="Times New Roman Tj" pitchFamily="18" charset="-52"/>
              </a:rPr>
              <a:t> </a:t>
            </a:r>
            <a:r>
              <a:rPr lang="ru-RU" dirty="0" err="1" smtClean="0">
                <a:latin typeface="Times New Roman Tj" pitchFamily="18" charset="-52"/>
              </a:rPr>
              <a:t>ва</a:t>
            </a:r>
            <a:r>
              <a:rPr lang="ru-RU" dirty="0" smtClean="0">
                <a:latin typeface="Times New Roman Tj" pitchFamily="18" charset="-52"/>
              </a:rPr>
              <a:t> </a:t>
            </a:r>
            <a:r>
              <a:rPr lang="ru-RU" dirty="0" err="1" smtClean="0">
                <a:latin typeface="Times New Roman Tj" pitchFamily="18" charset="-52"/>
              </a:rPr>
              <a:t>сахехии</a:t>
            </a:r>
            <a:r>
              <a:rPr lang="ru-RU" dirty="0" smtClean="0">
                <a:latin typeface="Times New Roman Tj" pitchFamily="18" charset="-52"/>
              </a:rPr>
              <a:t> </a:t>
            </a:r>
            <a:r>
              <a:rPr lang="ru-RU" dirty="0" err="1" smtClean="0">
                <a:latin typeface="Times New Roman Tj" pitchFamily="18" charset="-52"/>
              </a:rPr>
              <a:t>иттилоот</a:t>
            </a:r>
            <a:r>
              <a:rPr lang="ru-RU" dirty="0" smtClean="0">
                <a:latin typeface="Times New Roman Tj" pitchFamily="18" charset="-52"/>
              </a:rPr>
              <a:t> </a:t>
            </a:r>
            <a:r>
              <a:rPr lang="ru-RU" dirty="0" err="1" smtClean="0">
                <a:latin typeface="Times New Roman Tj" pitchFamily="18" charset="-52"/>
              </a:rPr>
              <a:t>бе</a:t>
            </a:r>
            <a:r>
              <a:rPr lang="ru-RU" dirty="0" smtClean="0">
                <a:latin typeface="Times New Roman Tj" pitchFamily="18" charset="-52"/>
              </a:rPr>
              <a:t> </a:t>
            </a:r>
            <a:r>
              <a:rPr lang="ru-RU" dirty="0" err="1" smtClean="0">
                <a:latin typeface="Times New Roman Tj" pitchFamily="18" charset="-52"/>
              </a:rPr>
              <a:t>донистани</a:t>
            </a:r>
            <a:r>
              <a:rPr lang="ru-RU" dirty="0" smtClean="0">
                <a:latin typeface="Times New Roman Tj" pitchFamily="18" charset="-52"/>
              </a:rPr>
              <a:t> </a:t>
            </a:r>
            <a:r>
              <a:rPr lang="ru-RU" dirty="0" err="1" smtClean="0">
                <a:latin typeface="Times New Roman Tj" pitchFamily="18" charset="-52"/>
              </a:rPr>
              <a:t>калид</a:t>
            </a:r>
            <a:r>
              <a:rPr lang="ru-RU" dirty="0" smtClean="0">
                <a:latin typeface="Times New Roman Tj" pitchFamily="18" charset="-52"/>
              </a:rPr>
              <a:t>.</a:t>
            </a:r>
            <a:endParaRPr lang="ru-RU" dirty="0" smtClean="0">
              <a:latin typeface="Times New Roman Tj" pitchFamily="18" charset="-52"/>
            </a:endParaRPr>
          </a:p>
        </p:txBody>
      </p:sp>
      <p:sp>
        <p:nvSpPr>
          <p:cNvPr id="27650" name="AutoShape 2" descr="http://wi-ki.ru/image/William-Friedma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52" name="AutoShape 4" descr="http://wi-ki.ru/image/William-Friedma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54" name="AutoShape 6" descr="http://wi-ki.ru/image/William-Friedma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2267744" y="2348880"/>
            <a:ext cx="4752528" cy="15841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2800" b="1" dirty="0" err="1" smtClean="0"/>
              <a:t>Хучуми</a:t>
            </a:r>
            <a:r>
              <a:rPr lang="ru-RU" sz="2800" b="1" dirty="0" smtClean="0"/>
              <a:t> криптографии </a:t>
            </a:r>
            <a:r>
              <a:rPr lang="ru-RU" sz="2800" b="1" dirty="0" err="1" smtClean="0"/>
              <a:t>муваффак</a:t>
            </a:r>
            <a:endParaRPr lang="ru-RU" sz="2800" b="1" dirty="0"/>
          </a:p>
        </p:txBody>
      </p:sp>
      <p:sp>
        <p:nvSpPr>
          <p:cNvPr id="5" name="Овал 4"/>
          <p:cNvSpPr/>
          <p:nvPr/>
        </p:nvSpPr>
        <p:spPr>
          <a:xfrm>
            <a:off x="1043608" y="4941168"/>
            <a:ext cx="2664296" cy="151216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3200" dirty="0" err="1" smtClean="0"/>
              <a:t>Шикастан</a:t>
            </a:r>
            <a:endParaRPr lang="ru-RU" sz="3200" dirty="0"/>
          </a:p>
        </p:txBody>
      </p:sp>
      <p:sp>
        <p:nvSpPr>
          <p:cNvPr id="6" name="Овал 5"/>
          <p:cNvSpPr/>
          <p:nvPr/>
        </p:nvSpPr>
        <p:spPr>
          <a:xfrm>
            <a:off x="5292080" y="4941168"/>
            <a:ext cx="2664296" cy="151216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3200" dirty="0" err="1" smtClean="0"/>
              <a:t>Ошкор</a:t>
            </a:r>
            <a:r>
              <a:rPr lang="ru-RU" sz="3200" dirty="0" smtClean="0"/>
              <a:t> кардан</a:t>
            </a:r>
            <a:endParaRPr lang="ru-RU" sz="3200" dirty="0"/>
          </a:p>
        </p:txBody>
      </p:sp>
      <p:cxnSp>
        <p:nvCxnSpPr>
          <p:cNvPr id="10" name="Прямая со стрелкой 9"/>
          <p:cNvCxnSpPr/>
          <p:nvPr/>
        </p:nvCxnSpPr>
        <p:spPr>
          <a:xfrm>
            <a:off x="4716016" y="4005064"/>
            <a:ext cx="180020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a:off x="2483768" y="4005064"/>
            <a:ext cx="1944216" cy="7837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Содержимое 2"/>
          <p:cNvSpPr txBox="1">
            <a:spLocks/>
          </p:cNvSpPr>
          <p:nvPr/>
        </p:nvSpPr>
        <p:spPr>
          <a:xfrm>
            <a:off x="518864" y="764704"/>
            <a:ext cx="8229600" cy="109195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rgbClr val="F78009"/>
              </a:buClr>
              <a:buSzPct val="85000"/>
              <a:buFont typeface="Wingdings" pitchFamily="2" charset="2"/>
              <a:buChar char="n"/>
              <a:tabLst/>
              <a:defRPr/>
            </a:pPr>
            <a:r>
              <a:rPr kumimoji="0" lang="ru-RU" sz="3200" b="1" i="0" u="none" strike="noStrike" kern="1200" cap="none" spc="0" normalizeH="0" baseline="0" noProof="0" dirty="0" err="1" smtClean="0">
                <a:ln>
                  <a:noFill/>
                </a:ln>
                <a:solidFill>
                  <a:schemeClr val="tx1"/>
                </a:solidFill>
                <a:effectLst/>
                <a:uLnTx/>
                <a:uFillTx/>
                <a:latin typeface="Times New Roman Tj" pitchFamily="18" charset="-52"/>
              </a:rPr>
              <a:t>Хучуми</a:t>
            </a:r>
            <a:r>
              <a:rPr kumimoji="0" lang="ru-RU" sz="3200" b="1" i="0" u="none" strike="noStrike" kern="1200" cap="none" spc="0" normalizeH="0" baseline="0" noProof="0" dirty="0" smtClean="0">
                <a:ln>
                  <a:noFill/>
                </a:ln>
                <a:solidFill>
                  <a:schemeClr val="tx1"/>
                </a:solidFill>
                <a:effectLst/>
                <a:uLnTx/>
                <a:uFillTx/>
                <a:latin typeface="Times New Roman Tj" pitchFamily="18" charset="-52"/>
              </a:rPr>
              <a:t> </a:t>
            </a:r>
            <a:r>
              <a:rPr kumimoji="0" lang="ru-RU" sz="3200" b="1" i="0" u="none" strike="noStrike" kern="1200" cap="none" spc="0" normalizeH="0" baseline="0" noProof="0" dirty="0" err="1" smtClean="0">
                <a:ln>
                  <a:noFill/>
                </a:ln>
                <a:solidFill>
                  <a:schemeClr val="tx1"/>
                </a:solidFill>
                <a:effectLst/>
                <a:uLnTx/>
                <a:uFillTx/>
                <a:latin typeface="Times New Roman Tj" pitchFamily="18" charset="-52"/>
              </a:rPr>
              <a:t>криптографи</a:t>
            </a:r>
            <a:r>
              <a:rPr kumimoji="0" lang="ru-RU" sz="3200" b="1" i="0" u="none" strike="noStrike" kern="1200" cap="none" spc="0" normalizeH="0" baseline="0" noProof="0" dirty="0" smtClean="0">
                <a:ln>
                  <a:noFill/>
                </a:ln>
                <a:solidFill>
                  <a:schemeClr val="tx1"/>
                </a:solidFill>
                <a:effectLst/>
                <a:uLnTx/>
                <a:uFillTx/>
                <a:latin typeface="Times New Roman Tj" pitchFamily="18" charset="-52"/>
              </a:rPr>
              <a:t> </a:t>
            </a:r>
            <a:r>
              <a:rPr kumimoji="0" lang="ru-RU" sz="3200" b="0" i="0" u="none" strike="noStrike" kern="1200" cap="none" spc="0" normalizeH="0" baseline="0" noProof="0" dirty="0" smtClean="0">
                <a:ln>
                  <a:noFill/>
                </a:ln>
                <a:solidFill>
                  <a:schemeClr val="tx1"/>
                </a:solidFill>
                <a:effectLst/>
                <a:uLnTx/>
                <a:uFillTx/>
                <a:latin typeface="Times New Roman Tj" pitchFamily="18" charset="-52"/>
              </a:rPr>
              <a:t>– </a:t>
            </a:r>
            <a:r>
              <a:rPr kumimoji="0" lang="ru-RU" sz="3200" b="0" i="0" u="none" strike="noStrike" kern="1200" cap="none" spc="0" normalizeH="0" baseline="0" noProof="0" dirty="0" err="1" smtClean="0">
                <a:ln>
                  <a:noFill/>
                </a:ln>
                <a:solidFill>
                  <a:schemeClr val="tx1"/>
                </a:solidFill>
                <a:effectLst/>
                <a:uLnTx/>
                <a:uFillTx/>
                <a:latin typeface="Times New Roman Tj" pitchFamily="18" charset="-52"/>
              </a:rPr>
              <a:t>натичаи</a:t>
            </a:r>
            <a:r>
              <a:rPr kumimoji="0" lang="ru-RU" sz="3200" b="0" i="0" u="none" strike="noStrike" kern="1200" cap="none" spc="0" normalizeH="0" baseline="0" noProof="0" dirty="0" smtClean="0">
                <a:ln>
                  <a:noFill/>
                </a:ln>
                <a:solidFill>
                  <a:schemeClr val="tx1"/>
                </a:solidFill>
                <a:effectLst/>
                <a:uLnTx/>
                <a:uFillTx/>
                <a:latin typeface="Times New Roman Tj" pitchFamily="18" charset="-52"/>
              </a:rPr>
              <a:t> </a:t>
            </a:r>
            <a:r>
              <a:rPr kumimoji="0" lang="ru-RU" sz="3200" b="0" i="0" u="none" strike="noStrike" kern="1200" cap="none" spc="0" normalizeH="0" baseline="0" noProof="0" dirty="0" err="1" smtClean="0">
                <a:ln>
                  <a:noFill/>
                </a:ln>
                <a:solidFill>
                  <a:schemeClr val="tx1"/>
                </a:solidFill>
                <a:effectLst/>
                <a:uLnTx/>
                <a:uFillTx/>
                <a:latin typeface="Times New Roman Tj" pitchFamily="18" charset="-52"/>
              </a:rPr>
              <a:t>крипто-анализи</a:t>
            </a:r>
            <a:r>
              <a:rPr kumimoji="0" lang="ru-RU" sz="3200" b="0" i="0" u="none" strike="noStrike" kern="1200" cap="none" spc="0" normalizeH="0" baseline="0" noProof="0" dirty="0" smtClean="0">
                <a:ln>
                  <a:noFill/>
                </a:ln>
                <a:solidFill>
                  <a:schemeClr val="tx1"/>
                </a:solidFill>
                <a:effectLst/>
                <a:uLnTx/>
                <a:uFillTx/>
                <a:latin typeface="Times New Roman Tj" pitchFamily="18" charset="-52"/>
              </a:rPr>
              <a:t> </a:t>
            </a:r>
            <a:r>
              <a:rPr kumimoji="0" lang="ru-RU" sz="3200" b="0" i="0" u="none" strike="noStrike" kern="1200" cap="none" spc="0" normalizeH="0" baseline="0" noProof="0" dirty="0" err="1" smtClean="0">
                <a:ln>
                  <a:noFill/>
                </a:ln>
                <a:solidFill>
                  <a:schemeClr val="tx1"/>
                </a:solidFill>
                <a:effectLst/>
                <a:uLnTx/>
                <a:uFillTx/>
                <a:latin typeface="Times New Roman Tj" pitchFamily="18" charset="-52"/>
              </a:rPr>
              <a:t>шифри</a:t>
            </a:r>
            <a:r>
              <a:rPr kumimoji="0" lang="ru-RU" sz="3200" b="0" i="0" u="none" strike="noStrike" kern="1200" cap="none" spc="0" normalizeH="0" baseline="0" noProof="0" dirty="0" smtClean="0">
                <a:ln>
                  <a:noFill/>
                </a:ln>
                <a:solidFill>
                  <a:schemeClr val="tx1"/>
                </a:solidFill>
                <a:effectLst/>
                <a:uLnTx/>
                <a:uFillTx/>
                <a:latin typeface="Times New Roman Tj" pitchFamily="18" charset="-52"/>
              </a:rPr>
              <a:t> </a:t>
            </a:r>
            <a:r>
              <a:rPr kumimoji="0" lang="ru-RU" sz="3200" b="0" i="0" u="none" strike="noStrike" kern="1200" cap="none" spc="0" normalizeH="0" baseline="0" noProof="0" dirty="0" err="1" smtClean="0">
                <a:ln>
                  <a:noFill/>
                </a:ln>
                <a:solidFill>
                  <a:schemeClr val="tx1"/>
                </a:solidFill>
                <a:effectLst/>
                <a:uLnTx/>
                <a:uFillTx/>
                <a:latin typeface="Times New Roman Tj" pitchFamily="18" charset="-52"/>
              </a:rPr>
              <a:t>мушаххас</a:t>
            </a:r>
            <a:r>
              <a:rPr kumimoji="0" lang="ru-RU" sz="3200" b="0" i="0" u="none" strike="noStrike" kern="1200" cap="none" spc="0" normalizeH="0" baseline="0" noProof="0" dirty="0" smtClean="0">
                <a:ln>
                  <a:noFill/>
                </a:ln>
                <a:solidFill>
                  <a:schemeClr val="tx1"/>
                </a:solidFill>
                <a:effectLst/>
                <a:uLnTx/>
                <a:uFillTx/>
                <a:latin typeface="Times New Roman Tj" pitchFamily="18" charset="-52"/>
              </a:rPr>
              <a:t> </a:t>
            </a:r>
            <a:r>
              <a:rPr kumimoji="0" lang="ru-RU" sz="3200" b="0" i="0" u="none" strike="noStrike" kern="1200" cap="none" spc="0" normalizeH="0" baseline="0" noProof="0" dirty="0" err="1" smtClean="0">
                <a:ln>
                  <a:noFill/>
                </a:ln>
                <a:solidFill>
                  <a:schemeClr val="tx1"/>
                </a:solidFill>
                <a:effectLst/>
                <a:uLnTx/>
                <a:uFillTx/>
                <a:latin typeface="Times New Roman Tj" pitchFamily="18" charset="-52"/>
              </a:rPr>
              <a:t>мебошад</a:t>
            </a:r>
            <a:r>
              <a:rPr kumimoji="0" lang="ru-RU" sz="3200" b="0" i="0" u="none" strike="noStrike" kern="1200" cap="none" spc="0" normalizeH="0" baseline="0" noProof="0" dirty="0" smtClean="0">
                <a:ln>
                  <a:noFill/>
                </a:ln>
                <a:solidFill>
                  <a:schemeClr val="tx1"/>
                </a:solidFill>
                <a:effectLst/>
                <a:uLnTx/>
                <a:uFillTx/>
                <a:latin typeface="Times New Roman Tj" pitchFamily="18" charset="-52"/>
              </a:rPr>
              <a:t>.</a:t>
            </a:r>
            <a:endParaRPr kumimoji="0" lang="ru-RU" sz="3200" b="0" i="0" u="none" strike="noStrike" kern="1200" cap="none" spc="0" normalizeH="0" baseline="0" noProof="0" dirty="0">
              <a:ln>
                <a:noFill/>
              </a:ln>
              <a:solidFill>
                <a:schemeClr val="tx1"/>
              </a:solidFill>
              <a:effectLst/>
              <a:uLnTx/>
              <a:uFillTx/>
              <a:latin typeface="Times New Roman Tj" pitchFamily="18" charset="-5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1198240"/>
            <a:ext cx="8229600" cy="5111080"/>
          </a:xfrm>
        </p:spPr>
        <p:txBody>
          <a:bodyPr/>
          <a:lstStyle/>
          <a:p>
            <a:pPr algn="just"/>
            <a:r>
              <a:rPr lang="ru-RU" b="1" dirty="0" err="1" smtClean="0">
                <a:latin typeface="Times New Roman Tj" pitchFamily="18" charset="-52"/>
              </a:rPr>
              <a:t>Криптоаналитик</a:t>
            </a:r>
            <a:r>
              <a:rPr lang="ru-RU" dirty="0" smtClean="0">
                <a:latin typeface="Times New Roman Tj" pitchFamily="18" charset="-52"/>
              </a:rPr>
              <a:t> – </a:t>
            </a:r>
            <a:r>
              <a:rPr lang="ru-RU" dirty="0" err="1" smtClean="0">
                <a:latin typeface="Times New Roman Tj" pitchFamily="18" charset="-52"/>
              </a:rPr>
              <a:t>шахсе</a:t>
            </a:r>
            <a:r>
              <a:rPr lang="ru-RU" dirty="0" smtClean="0">
                <a:latin typeface="Times New Roman Tj" pitchFamily="18" charset="-52"/>
              </a:rPr>
              <a:t>, </a:t>
            </a:r>
            <a:r>
              <a:rPr lang="ru-RU" dirty="0" err="1" smtClean="0">
                <a:latin typeface="Times New Roman Tj" pitchFamily="18" charset="-52"/>
              </a:rPr>
              <a:t>ки</a:t>
            </a:r>
            <a:r>
              <a:rPr lang="ru-RU" dirty="0" smtClean="0">
                <a:latin typeface="Times New Roman Tj" pitchFamily="18" charset="-52"/>
              </a:rPr>
              <a:t> ба </a:t>
            </a:r>
            <a:r>
              <a:rPr lang="ru-RU" dirty="0" err="1" smtClean="0">
                <a:latin typeface="Times New Roman Tj" pitchFamily="18" charset="-52"/>
              </a:rPr>
              <a:t>сохтан</a:t>
            </a:r>
            <a:r>
              <a:rPr lang="ru-RU" dirty="0" smtClean="0">
                <a:latin typeface="Times New Roman Tj" pitchFamily="18" charset="-52"/>
              </a:rPr>
              <a:t> </a:t>
            </a:r>
            <a:r>
              <a:rPr lang="ru-RU" dirty="0" err="1" smtClean="0">
                <a:latin typeface="Times New Roman Tj" pitchFamily="18" charset="-52"/>
              </a:rPr>
              <a:t>ва</a:t>
            </a:r>
            <a:r>
              <a:rPr lang="ru-RU" dirty="0" smtClean="0">
                <a:latin typeface="Times New Roman Tj" pitchFamily="18" charset="-52"/>
              </a:rPr>
              <a:t> </a:t>
            </a:r>
            <a:r>
              <a:rPr lang="ru-RU" dirty="0" err="1" smtClean="0">
                <a:latin typeface="Times New Roman Tj" pitchFamily="18" charset="-52"/>
              </a:rPr>
              <a:t>истифодаи</a:t>
            </a:r>
            <a:r>
              <a:rPr lang="ru-RU" dirty="0" smtClean="0">
                <a:latin typeface="Times New Roman Tj" pitchFamily="18" charset="-52"/>
              </a:rPr>
              <a:t> </a:t>
            </a:r>
            <a:r>
              <a:rPr lang="ru-RU" dirty="0" err="1" smtClean="0">
                <a:latin typeface="Times New Roman Tj" pitchFamily="18" charset="-52"/>
              </a:rPr>
              <a:t>усулхои</a:t>
            </a:r>
            <a:r>
              <a:rPr lang="ru-RU" dirty="0" smtClean="0">
                <a:latin typeface="Times New Roman Tj" pitchFamily="18" charset="-52"/>
              </a:rPr>
              <a:t> </a:t>
            </a:r>
            <a:r>
              <a:rPr lang="ru-RU" dirty="0" err="1" smtClean="0">
                <a:latin typeface="Times New Roman Tj" pitchFamily="18" charset="-52"/>
              </a:rPr>
              <a:t>криптоанализ</a:t>
            </a:r>
            <a:r>
              <a:rPr lang="ru-RU" dirty="0" smtClean="0">
                <a:latin typeface="Times New Roman Tj" pitchFamily="18" charset="-52"/>
              </a:rPr>
              <a:t> </a:t>
            </a:r>
            <a:r>
              <a:rPr lang="ru-RU" dirty="0" err="1" smtClean="0">
                <a:latin typeface="Times New Roman Tj" pitchFamily="18" charset="-52"/>
              </a:rPr>
              <a:t>машгул</a:t>
            </a:r>
            <a:r>
              <a:rPr lang="ru-RU" dirty="0" smtClean="0">
                <a:latin typeface="Times New Roman Tj" pitchFamily="18" charset="-52"/>
              </a:rPr>
              <a:t> </a:t>
            </a:r>
            <a:r>
              <a:rPr lang="ru-RU" dirty="0" err="1" smtClean="0">
                <a:latin typeface="Times New Roman Tj" pitchFamily="18" charset="-52"/>
              </a:rPr>
              <a:t>аст</a:t>
            </a:r>
            <a:r>
              <a:rPr lang="ru-RU" dirty="0" smtClean="0">
                <a:latin typeface="Times New Roman Tj" pitchFamily="18" charset="-52"/>
              </a:rPr>
              <a:t>.</a:t>
            </a:r>
            <a:endParaRPr lang="ru-RU" dirty="0">
              <a:latin typeface="Times New Roman Tj" pitchFamily="18" charset="-52"/>
            </a:endParaRPr>
          </a:p>
        </p:txBody>
      </p:sp>
      <p:pic>
        <p:nvPicPr>
          <p:cNvPr id="1026" name="Picture 2"/>
          <p:cNvPicPr>
            <a:picLocks noChangeAspect="1" noChangeArrowheads="1"/>
          </p:cNvPicPr>
          <p:nvPr/>
        </p:nvPicPr>
        <p:blipFill>
          <a:blip r:embed="rId2" cstate="print"/>
          <a:srcRect/>
          <a:stretch>
            <a:fillRect/>
          </a:stretch>
        </p:blipFill>
        <p:spPr bwMode="auto">
          <a:xfrm>
            <a:off x="971600" y="3321993"/>
            <a:ext cx="3408886" cy="23392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404664"/>
            <a:ext cx="8229600" cy="5976664"/>
          </a:xfrm>
        </p:spPr>
        <p:txBody>
          <a:bodyPr>
            <a:normAutofit fontScale="55000" lnSpcReduction="20000"/>
          </a:bodyPr>
          <a:lstStyle/>
          <a:p>
            <a:pPr algn="ctr">
              <a:buNone/>
            </a:pPr>
            <a:r>
              <a:rPr lang="tg-Cyrl-TJ" sz="4500" b="1" dirty="0" smtClean="0">
                <a:solidFill>
                  <a:srgbClr val="0070C0"/>
                </a:solidFill>
                <a:latin typeface="Times New Roman Tj" pitchFamily="18" charset="-52"/>
              </a:rPr>
              <a:t>ДАВРА</a:t>
            </a:r>
            <a:r>
              <a:rPr lang="tg-Cyrl-TJ" sz="4400" b="1" dirty="0" smtClean="0">
                <a:solidFill>
                  <a:srgbClr val="0070C0"/>
                </a:solidFill>
                <a:latin typeface="Times New Roman Tj" pitchFamily="18" charset="-52"/>
              </a:rPr>
              <a:t>Ҳ</a:t>
            </a:r>
            <a:r>
              <a:rPr lang="tg-Cyrl-TJ" sz="4500" b="1" dirty="0" smtClean="0">
                <a:solidFill>
                  <a:srgbClr val="0070C0"/>
                </a:solidFill>
                <a:latin typeface="Times New Roman Tj" pitchFamily="18" charset="-52"/>
              </a:rPr>
              <a:t>ОИ  ТАРАҚҚИЁТИ  КРИПТОЛОГИЯ</a:t>
            </a:r>
          </a:p>
          <a:p>
            <a:pPr algn="ctr">
              <a:buNone/>
            </a:pPr>
            <a:endParaRPr lang="tg-Cyrl-TJ" b="1" dirty="0" smtClean="0">
              <a:solidFill>
                <a:schemeClr val="accent6">
                  <a:lumMod val="75000"/>
                </a:schemeClr>
              </a:solidFill>
              <a:latin typeface="Times New Roman Tj" pitchFamily="18" charset="-52"/>
            </a:endParaRPr>
          </a:p>
          <a:p>
            <a:pPr marL="514350" lvl="0" indent="-514350">
              <a:buNone/>
            </a:pPr>
            <a:r>
              <a:rPr lang="tg-Cyrl-TJ" dirty="0" smtClean="0">
                <a:latin typeface="Times New Roman Tj" pitchFamily="18" charset="-52"/>
              </a:rPr>
              <a:t>1.  То 1949</a:t>
            </a:r>
            <a:r>
              <a:rPr lang="en-US" dirty="0" smtClean="0"/>
              <a:t> </a:t>
            </a:r>
            <a:r>
              <a:rPr lang="tg-Cyrl-TJ" dirty="0" smtClean="0">
                <a:latin typeface="Times New Roman Tj" pitchFamily="18" charset="-52"/>
              </a:rPr>
              <a:t>сол - ин рамзҳои дастӣ барои мактубҳо буданд.</a:t>
            </a:r>
          </a:p>
          <a:p>
            <a:pPr marL="514350" lvl="0" indent="-514350">
              <a:buAutoNum type="arabicPeriod"/>
            </a:pPr>
            <a:endParaRPr lang="ru-RU" dirty="0" smtClean="0">
              <a:latin typeface="Times New Roman Tj" pitchFamily="18" charset="-52"/>
            </a:endParaRPr>
          </a:p>
          <a:p>
            <a:pPr lvl="0" algn="just">
              <a:buNone/>
            </a:pPr>
            <a:r>
              <a:rPr lang="tg-Cyrl-TJ" dirty="0" smtClean="0">
                <a:latin typeface="Times New Roman Tj" pitchFamily="18" charset="-52"/>
              </a:rPr>
              <a:t>2.  1949 - 1976 криптологияи классикӣ. Дар соли 1948 олим Шеннон назарияи иттилоотро омода сохт, ки он соли 1949 бо мақолаи «Теория связи в секретных системах» аз чоп баромад. Дар ин асос криптологияи классикӣ ба вуҷуд омад. Ин криптология бо ягона иттилооти махфӣ - калид ба ҷо оварда шуда, барои ҳама умумӣ буд. Амалиётҳои шифрмонӣ ё дешифрмонӣ бе донистани калид бо эҳтимолияти калон ба ҷо оварда намешуд. Калиди махфӣ ба соҳиби маълумот бо воситаи курьер фиристода мешуд.</a:t>
            </a:r>
          </a:p>
          <a:p>
            <a:pPr lvl="0" algn="just">
              <a:buNone/>
            </a:pPr>
            <a:endParaRPr lang="ru-RU" dirty="0" smtClean="0">
              <a:latin typeface="Times New Roman Tj" pitchFamily="18" charset="-52"/>
            </a:endParaRPr>
          </a:p>
          <a:p>
            <a:pPr lvl="0" algn="just">
              <a:buNone/>
            </a:pPr>
            <a:r>
              <a:rPr lang="tg-Cyrl-TJ" dirty="0" smtClean="0">
                <a:latin typeface="Times New Roman Tj" pitchFamily="18" charset="-52"/>
              </a:rPr>
              <a:t>3. Аз соли 1976 - давраи нави равиши мустақилонаи назарияи ҳимояи иттилоот сар мешавад. Мақолаи Диффи ва Хеллман бо номи «Новые направления в криптографии» аз чоп баромад, ки дар он алоқаи махфӣ бе интиқоли калиди махфӣ нишон дода шудааст. Ба вуҷуд омадани криптография дар худ ду калид: яке барои </a:t>
            </a:r>
            <a:r>
              <a:rPr lang="tg-Cyrl-TJ" b="1" dirty="0" smtClean="0">
                <a:latin typeface="Times New Roman Tj" pitchFamily="18" charset="-52"/>
              </a:rPr>
              <a:t>шифрронӣ </a:t>
            </a:r>
            <a:r>
              <a:rPr lang="tg-Cyrl-TJ" dirty="0" smtClean="0">
                <a:latin typeface="Times New Roman Tj" pitchFamily="18" charset="-52"/>
              </a:rPr>
              <a:t>ва дигаре барои </a:t>
            </a:r>
            <a:r>
              <a:rPr lang="tg-Cyrl-TJ" b="1" dirty="0" smtClean="0">
                <a:latin typeface="Times New Roman Tj" pitchFamily="18" charset="-52"/>
              </a:rPr>
              <a:t>расшифронӣ </a:t>
            </a:r>
            <a:r>
              <a:rPr lang="tg-Cyrl-TJ" dirty="0" smtClean="0">
                <a:latin typeface="Times New Roman Tj" pitchFamily="18" charset="-52"/>
              </a:rPr>
              <a:t>ном гирифтааст. Бо донистани як калид дигарашро муайян кардан мумкин нест. Бинобар он барои шифрронӣ калид кушода бошад хам, лекин калиди расшифронӣ махфӣ буда, он ба соҳиби маълумот таалуқ дорад.</a:t>
            </a:r>
            <a:endParaRPr lang="ru-RU" dirty="0" smtClean="0">
              <a:latin typeface="Times New Roman Tj" pitchFamily="18" charset="-52"/>
            </a:endParaRPr>
          </a:p>
          <a:p>
            <a:pPr>
              <a:buNone/>
            </a:pPr>
            <a:endParaRPr lang="ru-RU" dirty="0">
              <a:latin typeface="Times New Roman Tj" pitchFamily="18" charset="-5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268760"/>
            <a:ext cx="8229600" cy="4114800"/>
          </a:xfrm>
        </p:spPr>
        <p:txBody>
          <a:bodyPr>
            <a:normAutofit/>
          </a:bodyPr>
          <a:lstStyle/>
          <a:p>
            <a:pPr algn="ctr">
              <a:buNone/>
            </a:pPr>
            <a:endParaRPr lang="ru-RU" sz="4000" dirty="0" smtClean="0">
              <a:solidFill>
                <a:srgbClr val="0070C0"/>
              </a:solidFill>
              <a:latin typeface="Times New Roman Tj" pitchFamily="18" charset="-52"/>
            </a:endParaRPr>
          </a:p>
          <a:p>
            <a:pPr algn="ctr">
              <a:buNone/>
            </a:pPr>
            <a:endParaRPr lang="ru-RU" sz="4000" dirty="0" smtClean="0">
              <a:solidFill>
                <a:srgbClr val="0070C0"/>
              </a:solidFill>
              <a:latin typeface="Times New Roman Tj" pitchFamily="18" charset="-52"/>
            </a:endParaRPr>
          </a:p>
          <a:p>
            <a:pPr algn="ctr">
              <a:buNone/>
            </a:pPr>
            <a:r>
              <a:rPr lang="ru-RU" sz="4000" b="1" dirty="0" smtClean="0">
                <a:solidFill>
                  <a:srgbClr val="0070C0"/>
                </a:solidFill>
                <a:effectLst>
                  <a:outerShdw blurRad="38100" dist="38100" dir="2700000" algn="tl">
                    <a:srgbClr val="000000">
                      <a:alpha val="43137"/>
                    </a:srgbClr>
                  </a:outerShdw>
                </a:effectLst>
                <a:latin typeface="Times New Roman Tj" pitchFamily="18" charset="-52"/>
              </a:rPr>
              <a:t>ВОСИТА</a:t>
            </a:r>
            <a:r>
              <a:rPr lang="ru-RU" sz="4000" b="1" dirty="0" smtClean="0">
                <a:solidFill>
                  <a:srgbClr val="0070C0"/>
                </a:solidFill>
                <a:effectLst>
                  <a:outerShdw blurRad="38100" dist="38100" dir="2700000" algn="tl">
                    <a:srgbClr val="000000">
                      <a:alpha val="43137"/>
                    </a:srgbClr>
                  </a:outerShdw>
                </a:effectLst>
                <a:latin typeface="Times New Roman Tj"/>
              </a:rPr>
              <a:t>Њ</a:t>
            </a:r>
            <a:r>
              <a:rPr lang="ru-RU" sz="4000" b="1" dirty="0" smtClean="0">
                <a:solidFill>
                  <a:srgbClr val="0070C0"/>
                </a:solidFill>
                <a:effectLst>
                  <a:outerShdw blurRad="38100" dist="38100" dir="2700000" algn="tl">
                    <a:srgbClr val="000000">
                      <a:alpha val="43137"/>
                    </a:srgbClr>
                  </a:outerShdw>
                </a:effectLst>
                <a:latin typeface="Times New Roman Tj" pitchFamily="18" charset="-52"/>
              </a:rPr>
              <a:t>ОИ МУОСИРИ РАМЗКУНОН</a:t>
            </a:r>
            <a:r>
              <a:rPr lang="ru-RU" sz="4000" b="1" dirty="0" smtClean="0">
                <a:solidFill>
                  <a:srgbClr val="0070C0"/>
                </a:solidFill>
                <a:effectLst>
                  <a:outerShdw blurRad="38100" dist="38100" dir="2700000" algn="tl">
                    <a:srgbClr val="000000">
                      <a:alpha val="43137"/>
                    </a:srgbClr>
                  </a:outerShdw>
                </a:effectLst>
                <a:latin typeface="Times New Roman Tj"/>
              </a:rPr>
              <a:t>Ї</a:t>
            </a:r>
            <a:endParaRPr lang="ru-RU" sz="4000" b="1" dirty="0">
              <a:solidFill>
                <a:srgbClr val="0070C0"/>
              </a:solidFill>
              <a:effectLst>
                <a:outerShdw blurRad="38100" dist="38100" dir="2700000" algn="tl">
                  <a:srgbClr val="000000">
                    <a:alpha val="43137"/>
                  </a:srgbClr>
                </a:outerShdw>
              </a:effectLst>
              <a:latin typeface="Times New Roman Tj" pitchFamily="18" charset="-52"/>
            </a:endParaRPr>
          </a:p>
        </p:txBody>
      </p:sp>
      <p:cxnSp>
        <p:nvCxnSpPr>
          <p:cNvPr id="4" name="Прямая соединительная линия 3"/>
          <p:cNvCxnSpPr/>
          <p:nvPr/>
        </p:nvCxnSpPr>
        <p:spPr>
          <a:xfrm flipV="1">
            <a:off x="611560" y="764704"/>
            <a:ext cx="8064896" cy="72008"/>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6084168" y="2996952"/>
            <a:ext cx="2237047" cy="2255334"/>
          </a:xfrm>
          <a:prstGeom prst="rect">
            <a:avLst/>
          </a:prstGeom>
          <a:noFill/>
          <a:ln w="9525">
            <a:noFill/>
            <a:miter lim="800000"/>
            <a:headEnd/>
            <a:tailEnd/>
          </a:ln>
        </p:spPr>
      </p:pic>
      <p:sp>
        <p:nvSpPr>
          <p:cNvPr id="4" name="Содержимое 2"/>
          <p:cNvSpPr txBox="1">
            <a:spLocks/>
          </p:cNvSpPr>
          <p:nvPr/>
        </p:nvSpPr>
        <p:spPr>
          <a:xfrm>
            <a:off x="539552" y="1484784"/>
            <a:ext cx="8229600" cy="1091952"/>
          </a:xfrm>
          <a:prstGeom prst="rect">
            <a:avLst/>
          </a:prstGeom>
        </p:spPr>
        <p:txBody>
          <a:bodyPr vert="horz" lIns="91440" tIns="45720" rIns="91440" bIns="45720" rtlCol="0">
            <a:normAutofit fontScale="85000" lnSpcReduction="10000"/>
          </a:bodyPr>
          <a:lstStyle/>
          <a:p>
            <a:pPr marL="342900" indent="-342900" algn="just">
              <a:spcBef>
                <a:spcPct val="20000"/>
              </a:spcBef>
              <a:buClr>
                <a:srgbClr val="F78009"/>
              </a:buClr>
              <a:buSzPct val="85000"/>
              <a:buFont typeface="Wingdings" pitchFamily="2" charset="2"/>
              <a:buChar char="n"/>
              <a:defRPr/>
            </a:pPr>
            <a:r>
              <a:rPr lang="ru-RU" sz="3200" b="1" dirty="0" err="1" smtClean="0">
                <a:latin typeface="Times New Roman Tj" pitchFamily="18" charset="-52"/>
              </a:rPr>
              <a:t>Рангхои</a:t>
            </a:r>
            <a:r>
              <a:rPr lang="ru-RU" sz="3200" b="1" dirty="0" smtClean="0">
                <a:latin typeface="Times New Roman Tj" pitchFamily="18" charset="-52"/>
              </a:rPr>
              <a:t> </a:t>
            </a:r>
            <a:r>
              <a:rPr lang="ru-RU" sz="3200" b="1" dirty="0" err="1" smtClean="0">
                <a:latin typeface="Times New Roman Tj" pitchFamily="18" charset="-52"/>
              </a:rPr>
              <a:t>эҳсосӣ </a:t>
            </a:r>
            <a:r>
              <a:rPr lang="ru-RU" sz="3200" b="1" dirty="0" smtClean="0">
                <a:latin typeface="Times New Roman Tj" pitchFamily="18" charset="-52"/>
              </a:rPr>
              <a:t>– </a:t>
            </a:r>
            <a:r>
              <a:rPr lang="ru-RU" sz="3200" dirty="0" smtClean="0">
                <a:latin typeface="Times New Roman Tj" pitchFamily="18" charset="-52"/>
              </a:rPr>
              <a:t>ин </a:t>
            </a:r>
            <a:r>
              <a:rPr lang="ru-RU" sz="3200" dirty="0" err="1" smtClean="0">
                <a:latin typeface="Times New Roman Tj" pitchFamily="18" charset="-52"/>
              </a:rPr>
              <a:t>рангхоеанд</a:t>
            </a:r>
            <a:r>
              <a:rPr lang="ru-RU" sz="3200" dirty="0" smtClean="0">
                <a:latin typeface="Times New Roman Tj" pitchFamily="18" charset="-52"/>
              </a:rPr>
              <a:t>, </a:t>
            </a:r>
            <a:r>
              <a:rPr lang="ru-RU" sz="3200" dirty="0" err="1" smtClean="0">
                <a:latin typeface="Times New Roman Tj" pitchFamily="18" charset="-52"/>
              </a:rPr>
              <a:t>ки</a:t>
            </a:r>
            <a:r>
              <a:rPr lang="ru-RU" sz="3200" dirty="0" smtClean="0">
                <a:latin typeface="Times New Roman Tj" pitchFamily="18" charset="-52"/>
              </a:rPr>
              <a:t> </a:t>
            </a:r>
            <a:r>
              <a:rPr lang="ru-RU" sz="3200" dirty="0" err="1" smtClean="0">
                <a:latin typeface="Times New Roman Tj" pitchFamily="18" charset="-52"/>
              </a:rPr>
              <a:t>сабт</a:t>
            </a:r>
            <a:r>
              <a:rPr lang="ru-RU" sz="3200" dirty="0" smtClean="0">
                <a:latin typeface="Times New Roman Tj" pitchFamily="18" charset="-52"/>
              </a:rPr>
              <a:t> </a:t>
            </a:r>
            <a:r>
              <a:rPr lang="ru-RU" sz="3200" dirty="0" err="1" smtClean="0">
                <a:latin typeface="Times New Roman Tj" pitchFamily="18" charset="-52"/>
              </a:rPr>
              <a:t>бо</a:t>
            </a:r>
            <a:r>
              <a:rPr lang="ru-RU" sz="3200" dirty="0" smtClean="0">
                <a:latin typeface="Times New Roman Tj" pitchFamily="18" charset="-52"/>
              </a:rPr>
              <a:t> </a:t>
            </a:r>
            <a:r>
              <a:rPr lang="ru-RU" sz="3200" dirty="0" err="1" smtClean="0">
                <a:latin typeface="Times New Roman Tj" pitchFamily="18" charset="-52"/>
              </a:rPr>
              <a:t>онхо</a:t>
            </a:r>
            <a:r>
              <a:rPr lang="ru-RU" sz="3200" dirty="0" smtClean="0">
                <a:latin typeface="Times New Roman Tj" pitchFamily="18" charset="-52"/>
              </a:rPr>
              <a:t> </a:t>
            </a:r>
            <a:r>
              <a:rPr lang="ru-RU" sz="3200" dirty="0" err="1" smtClean="0">
                <a:latin typeface="Times New Roman Tj" pitchFamily="18" charset="-52"/>
              </a:rPr>
              <a:t>танхо</a:t>
            </a:r>
            <a:r>
              <a:rPr lang="ru-RU" sz="3200" dirty="0" smtClean="0">
                <a:latin typeface="Times New Roman Tj" pitchFamily="18" charset="-52"/>
              </a:rPr>
              <a:t> </a:t>
            </a:r>
            <a:r>
              <a:rPr lang="ru-RU" sz="3200" dirty="0" err="1" smtClean="0">
                <a:latin typeface="Times New Roman Tj" pitchFamily="18" charset="-52"/>
              </a:rPr>
              <a:t>хангоми</a:t>
            </a:r>
            <a:r>
              <a:rPr lang="ru-RU" sz="3200" dirty="0" smtClean="0">
                <a:latin typeface="Times New Roman Tj" pitchFamily="18" charset="-52"/>
              </a:rPr>
              <a:t> </a:t>
            </a:r>
            <a:r>
              <a:rPr lang="ru-RU" sz="3200" dirty="0" err="1" smtClean="0">
                <a:latin typeface="Times New Roman Tj" pitchFamily="18" charset="-52"/>
              </a:rPr>
              <a:t>шароити</a:t>
            </a:r>
            <a:r>
              <a:rPr lang="ru-RU" sz="3200" dirty="0" smtClean="0">
                <a:latin typeface="Times New Roman Tj" pitchFamily="18" charset="-52"/>
              </a:rPr>
              <a:t> </a:t>
            </a:r>
            <a:r>
              <a:rPr lang="ru-RU" sz="3200" dirty="0" err="1" smtClean="0">
                <a:latin typeface="Times New Roman Tj" pitchFamily="18" charset="-52"/>
              </a:rPr>
              <a:t>муайян</a:t>
            </a:r>
            <a:r>
              <a:rPr lang="ru-RU" sz="3200" dirty="0" smtClean="0">
                <a:latin typeface="Times New Roman Tj" pitchFamily="18" charset="-52"/>
              </a:rPr>
              <a:t> </a:t>
            </a:r>
            <a:r>
              <a:rPr lang="ru-RU" sz="3200" dirty="0" err="1" smtClean="0">
                <a:latin typeface="Times New Roman Tj" pitchFamily="18" charset="-52"/>
              </a:rPr>
              <a:t>намоён</a:t>
            </a:r>
            <a:r>
              <a:rPr lang="ru-RU" sz="3200" dirty="0" smtClean="0">
                <a:latin typeface="Times New Roman Tj" pitchFamily="18" charset="-52"/>
              </a:rPr>
              <a:t> </a:t>
            </a:r>
            <a:r>
              <a:rPr lang="ru-RU" sz="3200" dirty="0" err="1" smtClean="0">
                <a:latin typeface="Times New Roman Tj" pitchFamily="18" charset="-52"/>
              </a:rPr>
              <a:t>мешавад</a:t>
            </a:r>
            <a:r>
              <a:rPr lang="ru-RU" sz="3200" dirty="0" smtClean="0">
                <a:latin typeface="Times New Roman Tj" pitchFamily="18" charset="-52"/>
              </a:rPr>
              <a:t>.</a:t>
            </a:r>
          </a:p>
          <a:p>
            <a:pPr marL="342900" marR="0" lvl="0" indent="-342900" algn="just" defTabSz="914400" rtl="0" eaLnBrk="1" fontAlgn="auto" latinLnBrk="0" hangingPunct="1">
              <a:lnSpc>
                <a:spcPct val="100000"/>
              </a:lnSpc>
              <a:spcBef>
                <a:spcPct val="20000"/>
              </a:spcBef>
              <a:spcAft>
                <a:spcPts val="0"/>
              </a:spcAft>
              <a:buClr>
                <a:srgbClr val="F78009"/>
              </a:buClr>
              <a:buSzPct val="85000"/>
              <a:buFont typeface="Wingdings" pitchFamily="2" charset="2"/>
              <a:buChar char="n"/>
              <a:tabLst/>
              <a:defRPr/>
            </a:pPr>
            <a:endParaRPr kumimoji="0" lang="ru-RU" sz="3200" b="0" i="0" u="none" strike="noStrike" kern="1200" cap="none" spc="0" normalizeH="0" baseline="0" noProof="0" dirty="0">
              <a:ln>
                <a:noFill/>
              </a:ln>
              <a:solidFill>
                <a:schemeClr val="tx1"/>
              </a:solidFill>
              <a:effectLst/>
              <a:uLnTx/>
              <a:uFillTx/>
              <a:latin typeface="Times New Roman Tj" pitchFamily="18" charset="-52"/>
            </a:endParaRPr>
          </a:p>
        </p:txBody>
      </p:sp>
      <p:pic>
        <p:nvPicPr>
          <p:cNvPr id="2051" name="Picture 3"/>
          <p:cNvPicPr>
            <a:picLocks noChangeAspect="1" noChangeArrowheads="1"/>
          </p:cNvPicPr>
          <p:nvPr/>
        </p:nvPicPr>
        <p:blipFill>
          <a:blip r:embed="rId3" cstate="print"/>
          <a:srcRect/>
          <a:stretch>
            <a:fillRect/>
          </a:stretch>
        </p:blipFill>
        <p:spPr bwMode="auto">
          <a:xfrm rot="20250150">
            <a:off x="1234715" y="3422202"/>
            <a:ext cx="3304839"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539552" y="1484784"/>
            <a:ext cx="8229600" cy="1091952"/>
          </a:xfrm>
          <a:prstGeom prst="rect">
            <a:avLst/>
          </a:prstGeom>
        </p:spPr>
        <p:txBody>
          <a:bodyPr vert="horz" lIns="91440" tIns="45720" rIns="91440" bIns="45720" rtlCol="0">
            <a:normAutofit fontScale="85000" lnSpcReduction="10000"/>
          </a:bodyPr>
          <a:lstStyle/>
          <a:p>
            <a:pPr marL="342900" indent="-342900" algn="just">
              <a:spcBef>
                <a:spcPct val="20000"/>
              </a:spcBef>
              <a:buClr>
                <a:srgbClr val="F78009"/>
              </a:buClr>
              <a:buSzPct val="85000"/>
              <a:buFont typeface="Wingdings" pitchFamily="2" charset="2"/>
              <a:buChar char="n"/>
              <a:defRPr/>
            </a:pPr>
            <a:r>
              <a:rPr lang="ru-RU" sz="3200" b="1" dirty="0" err="1" smtClean="0">
                <a:latin typeface="Times New Roman Tj" pitchFamily="18" charset="-52"/>
              </a:rPr>
              <a:t>Микронуктахо</a:t>
            </a:r>
            <a:r>
              <a:rPr lang="ru-RU" sz="3200" b="1" dirty="0" smtClean="0">
                <a:latin typeface="Times New Roman Tj" pitchFamily="18" charset="-52"/>
              </a:rPr>
              <a:t> – </a:t>
            </a:r>
            <a:r>
              <a:rPr lang="ru-RU" sz="3200" dirty="0" err="1" smtClean="0">
                <a:latin typeface="Times New Roman Tj" pitchFamily="18" charset="-52"/>
              </a:rPr>
              <a:t>тасвири</a:t>
            </a:r>
            <a:r>
              <a:rPr lang="ru-RU" sz="3200" dirty="0" smtClean="0">
                <a:latin typeface="Times New Roman Tj" pitchFamily="18" charset="-52"/>
              </a:rPr>
              <a:t> то </a:t>
            </a:r>
            <a:r>
              <a:rPr lang="ru-RU" sz="3200" dirty="0" err="1" smtClean="0">
                <a:latin typeface="Times New Roman Tj" pitchFamily="18" charset="-52"/>
              </a:rPr>
              <a:t>дарачае</a:t>
            </a:r>
            <a:r>
              <a:rPr lang="ru-RU" sz="3200" dirty="0" smtClean="0">
                <a:latin typeface="Times New Roman Tj" pitchFamily="18" charset="-52"/>
              </a:rPr>
              <a:t> </a:t>
            </a:r>
            <a:r>
              <a:rPr lang="ru-RU" sz="3200" dirty="0" err="1" smtClean="0">
                <a:latin typeface="Times New Roman Tj" pitchFamily="18" charset="-52"/>
              </a:rPr>
              <a:t>хурд</a:t>
            </a:r>
            <a:r>
              <a:rPr lang="ru-RU" sz="3200" dirty="0" smtClean="0">
                <a:latin typeface="Times New Roman Tj" pitchFamily="18" charset="-52"/>
              </a:rPr>
              <a:t> карда </a:t>
            </a:r>
            <a:r>
              <a:rPr lang="ru-RU" sz="3200" dirty="0" err="1" smtClean="0">
                <a:latin typeface="Times New Roman Tj" pitchFamily="18" charset="-52"/>
              </a:rPr>
              <a:t>шудааст</a:t>
            </a:r>
            <a:r>
              <a:rPr lang="ru-RU" sz="3200" dirty="0" smtClean="0">
                <a:latin typeface="Times New Roman Tj" pitchFamily="18" charset="-52"/>
              </a:rPr>
              <a:t>, </a:t>
            </a:r>
            <a:r>
              <a:rPr lang="ru-RU" sz="3200" dirty="0" err="1" smtClean="0">
                <a:latin typeface="Times New Roman Tj" pitchFamily="18" charset="-52"/>
              </a:rPr>
              <a:t>ки</a:t>
            </a:r>
            <a:r>
              <a:rPr lang="ru-RU" sz="3200" dirty="0" smtClean="0">
                <a:latin typeface="Times New Roman Tj" pitchFamily="18" charset="-52"/>
              </a:rPr>
              <a:t> </a:t>
            </a:r>
            <a:r>
              <a:rPr lang="ru-RU" sz="3200" dirty="0" err="1" smtClean="0">
                <a:latin typeface="Times New Roman Tj" pitchFamily="18" charset="-52"/>
              </a:rPr>
              <a:t>зохир</a:t>
            </a:r>
            <a:r>
              <a:rPr lang="ru-RU" sz="3200" dirty="0" smtClean="0">
                <a:latin typeface="Times New Roman Tj" pitchFamily="18" charset="-52"/>
              </a:rPr>
              <a:t> </a:t>
            </a:r>
            <a:r>
              <a:rPr lang="ru-RU" sz="3200" dirty="0" err="1" smtClean="0">
                <a:latin typeface="Times New Roman Tj" pitchFamily="18" charset="-52"/>
              </a:rPr>
              <a:t>намудани</a:t>
            </a:r>
            <a:r>
              <a:rPr lang="ru-RU" sz="3200" dirty="0" smtClean="0">
                <a:latin typeface="Times New Roman Tj" pitchFamily="18" charset="-52"/>
              </a:rPr>
              <a:t> он </a:t>
            </a:r>
            <a:r>
              <a:rPr lang="ru-RU" sz="3200" dirty="0" err="1" smtClean="0">
                <a:latin typeface="Times New Roman Tj" pitchFamily="18" charset="-52"/>
              </a:rPr>
              <a:t>гайриимкон</a:t>
            </a:r>
            <a:r>
              <a:rPr lang="ru-RU" sz="3200" dirty="0" smtClean="0">
                <a:latin typeface="Times New Roman Tj" pitchFamily="18" charset="-52"/>
              </a:rPr>
              <a:t> </a:t>
            </a:r>
            <a:r>
              <a:rPr lang="ru-RU" sz="3200" dirty="0" err="1" smtClean="0">
                <a:latin typeface="Times New Roman Tj" pitchFamily="18" charset="-52"/>
              </a:rPr>
              <a:t>аст</a:t>
            </a:r>
            <a:r>
              <a:rPr lang="ru-RU" sz="3200" dirty="0" smtClean="0">
                <a:latin typeface="Times New Roman Tj" pitchFamily="18" charset="-52"/>
              </a:rPr>
              <a:t>. </a:t>
            </a:r>
          </a:p>
          <a:p>
            <a:pPr marL="342900" marR="0" lvl="0" indent="-342900" algn="just" defTabSz="914400" rtl="0" eaLnBrk="1" fontAlgn="auto" latinLnBrk="0" hangingPunct="1">
              <a:lnSpc>
                <a:spcPct val="100000"/>
              </a:lnSpc>
              <a:spcBef>
                <a:spcPct val="20000"/>
              </a:spcBef>
              <a:spcAft>
                <a:spcPts val="0"/>
              </a:spcAft>
              <a:buClr>
                <a:srgbClr val="F78009"/>
              </a:buClr>
              <a:buSzPct val="85000"/>
              <a:buFont typeface="Wingdings" pitchFamily="2" charset="2"/>
              <a:buChar char="n"/>
              <a:tabLst/>
              <a:defRPr/>
            </a:pPr>
            <a:endParaRPr kumimoji="0" lang="ru-RU" sz="3200" b="0" i="0" u="none" strike="noStrike" kern="1200" cap="none" spc="0" normalizeH="0" baseline="0" noProof="0" dirty="0">
              <a:ln>
                <a:noFill/>
              </a:ln>
              <a:solidFill>
                <a:schemeClr val="tx1"/>
              </a:solidFill>
              <a:effectLst/>
              <a:uLnTx/>
              <a:uFillTx/>
              <a:latin typeface="Times New Roman Tj" pitchFamily="18" charset="-52"/>
            </a:endParaRPr>
          </a:p>
        </p:txBody>
      </p:sp>
      <p:pic>
        <p:nvPicPr>
          <p:cNvPr id="3074" name="Picture 2"/>
          <p:cNvPicPr>
            <a:picLocks noChangeAspect="1" noChangeArrowheads="1"/>
          </p:cNvPicPr>
          <p:nvPr/>
        </p:nvPicPr>
        <p:blipFill>
          <a:blip r:embed="rId2" cstate="print"/>
          <a:srcRect/>
          <a:stretch>
            <a:fillRect/>
          </a:stretch>
        </p:blipFill>
        <p:spPr bwMode="auto">
          <a:xfrm>
            <a:off x="827584" y="2708920"/>
            <a:ext cx="3616428" cy="3600400"/>
          </a:xfrm>
          <a:prstGeom prst="rect">
            <a:avLst/>
          </a:prstGeom>
          <a:noFill/>
          <a:ln w="9525">
            <a:solidFill>
              <a:schemeClr val="accent1"/>
            </a:solid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860032" y="2708920"/>
            <a:ext cx="2088232" cy="1980902"/>
          </a:xfrm>
          <a:prstGeom prst="rect">
            <a:avLst/>
          </a:prstGeom>
          <a:noFill/>
          <a:ln w="9525">
            <a:solidFill>
              <a:schemeClr val="accent1"/>
            </a:solidFill>
            <a:miter lim="800000"/>
            <a:headEnd/>
            <a:tailEnd/>
          </a:ln>
        </p:spPr>
      </p:pic>
      <p:sp>
        <p:nvSpPr>
          <p:cNvPr id="8" name="Содержимое 2"/>
          <p:cNvSpPr>
            <a:spLocks noGrp="1"/>
          </p:cNvSpPr>
          <p:nvPr>
            <p:ph idx="1"/>
          </p:nvPr>
        </p:nvSpPr>
        <p:spPr>
          <a:xfrm>
            <a:off x="1763688" y="4797152"/>
            <a:ext cx="8229600" cy="432048"/>
          </a:xfrm>
        </p:spPr>
        <p:txBody>
          <a:bodyPr>
            <a:noAutofit/>
          </a:bodyPr>
          <a:lstStyle/>
          <a:p>
            <a:pPr algn="ctr">
              <a:buNone/>
            </a:pPr>
            <a:r>
              <a:rPr lang="tg-Cyrl-TJ" sz="1400" b="1" dirty="0" smtClean="0">
                <a:latin typeface="Times New Roman Tj" pitchFamily="18" charset="-52"/>
              </a:rPr>
              <a:t>Фотокамераи “</a:t>
            </a:r>
            <a:r>
              <a:rPr lang="en-US" sz="1400" b="1" dirty="0" smtClean="0"/>
              <a:t>Mark IV</a:t>
            </a:r>
            <a:r>
              <a:rPr lang="tg-Cyrl-TJ" sz="1400" b="1" dirty="0" smtClean="0">
                <a:latin typeface="Times New Roman Tj" pitchFamily="18" charset="-52"/>
              </a:rPr>
              <a:t>”</a:t>
            </a:r>
            <a:r>
              <a:rPr lang="ru-RU" sz="1400" b="1" dirty="0" smtClean="0">
                <a:latin typeface="Times New Roman Tj" pitchFamily="18" charset="-52"/>
              </a:rPr>
              <a:t> </a:t>
            </a:r>
            <a:r>
              <a:rPr lang="ru-RU" sz="1400" b="1" dirty="0" err="1" smtClean="0">
                <a:latin typeface="Times New Roman Tj" pitchFamily="18" charset="-52"/>
              </a:rPr>
              <a:t>барои</a:t>
            </a:r>
            <a:endParaRPr lang="ru-RU" sz="1400" b="1" dirty="0" smtClean="0">
              <a:latin typeface="Times New Roman Tj" pitchFamily="18" charset="-52"/>
            </a:endParaRPr>
          </a:p>
          <a:p>
            <a:pPr algn="ctr">
              <a:buNone/>
            </a:pPr>
            <a:r>
              <a:rPr lang="ru-RU" sz="1400" b="1" dirty="0" err="1" smtClean="0">
                <a:latin typeface="Times New Roman Tj" pitchFamily="18" charset="-52"/>
              </a:rPr>
              <a:t>гирифтани</a:t>
            </a:r>
            <a:r>
              <a:rPr lang="ru-RU" sz="1400" b="1" dirty="0" smtClean="0">
                <a:latin typeface="Times New Roman Tj" pitchFamily="18" charset="-52"/>
              </a:rPr>
              <a:t> </a:t>
            </a:r>
            <a:r>
              <a:rPr lang="ru-RU" sz="1400" b="1" dirty="0" err="1" smtClean="0">
                <a:latin typeface="Times New Roman Tj" pitchFamily="18" charset="-52"/>
              </a:rPr>
              <a:t>микронуктахо</a:t>
            </a:r>
            <a:endParaRPr lang="ru-RU" sz="1400" b="1" dirty="0" smtClean="0">
              <a:latin typeface="Times New Roman Tj" pitchFamily="18" charset="-52"/>
            </a:endParaRPr>
          </a:p>
          <a:p>
            <a:pPr algn="ctr">
              <a:buNone/>
            </a:pPr>
            <a:endParaRPr lang="ru-RU" sz="1400" dirty="0" smtClean="0">
              <a:latin typeface="Times New Roman Tj" pitchFamily="18" charset="-52"/>
            </a:endParaRPr>
          </a:p>
          <a:p>
            <a:pPr algn="ctr">
              <a:buNone/>
            </a:pPr>
            <a:endParaRPr lang="ru-RU" sz="1400" b="1" dirty="0">
              <a:effectLst>
                <a:outerShdw blurRad="38100" dist="38100" dir="2700000" algn="tl">
                  <a:srgbClr val="000000">
                    <a:alpha val="43137"/>
                  </a:srgbClr>
                </a:outerShdw>
              </a:effectLst>
              <a:latin typeface="Times New Roman Tj" pitchFamily="18" charset="-5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539552" y="1484784"/>
            <a:ext cx="8229600" cy="1091952"/>
          </a:xfrm>
          <a:prstGeom prst="rect">
            <a:avLst/>
          </a:prstGeom>
        </p:spPr>
        <p:txBody>
          <a:bodyPr vert="horz" lIns="91440" tIns="45720" rIns="91440" bIns="45720" rtlCol="0">
            <a:normAutofit/>
          </a:bodyPr>
          <a:lstStyle/>
          <a:p>
            <a:pPr marL="342900" indent="-342900" algn="just">
              <a:spcBef>
                <a:spcPct val="20000"/>
              </a:spcBef>
              <a:buClr>
                <a:srgbClr val="F78009"/>
              </a:buClr>
              <a:buSzPct val="85000"/>
              <a:defRPr/>
            </a:pPr>
            <a:r>
              <a:rPr lang="ru-RU" sz="3200" dirty="0" smtClean="0">
                <a:latin typeface="Times New Roman Tj" pitchFamily="18" charset="-52"/>
              </a:rPr>
              <a:t>	</a:t>
            </a:r>
            <a:r>
              <a:rPr lang="ru-RU" sz="3200" dirty="0" err="1" smtClean="0">
                <a:latin typeface="Times New Roman Tj" pitchFamily="18" charset="-52"/>
              </a:rPr>
              <a:t>Руйхати</a:t>
            </a:r>
            <a:r>
              <a:rPr lang="ru-RU" sz="3200" dirty="0" smtClean="0">
                <a:latin typeface="Times New Roman Tj" pitchFamily="18" charset="-52"/>
              </a:rPr>
              <a:t> </a:t>
            </a:r>
            <a:r>
              <a:rPr lang="ru-RU" sz="3200" dirty="0" err="1" smtClean="0">
                <a:latin typeface="Times New Roman Tj" pitchFamily="18" charset="-52"/>
              </a:rPr>
              <a:t>истехсолкунандагоне</a:t>
            </a:r>
            <a:r>
              <a:rPr lang="ru-RU" sz="3200" dirty="0" smtClean="0">
                <a:latin typeface="Times New Roman Tj" pitchFamily="18" charset="-52"/>
              </a:rPr>
              <a:t>, </a:t>
            </a:r>
            <a:r>
              <a:rPr lang="ru-RU" sz="3200" dirty="0" err="1" smtClean="0">
                <a:latin typeface="Times New Roman Tj" pitchFamily="18" charset="-52"/>
              </a:rPr>
              <a:t>ки</a:t>
            </a:r>
            <a:r>
              <a:rPr lang="ru-RU" sz="3200" dirty="0" smtClean="0">
                <a:latin typeface="Times New Roman Tj" pitchFamily="18" charset="-52"/>
              </a:rPr>
              <a:t> </a:t>
            </a:r>
            <a:r>
              <a:rPr lang="ru-RU" sz="3200" dirty="0" err="1" smtClean="0">
                <a:latin typeface="Times New Roman Tj" pitchFamily="18" charset="-52"/>
              </a:rPr>
              <a:t>микро-нуктахоро</a:t>
            </a:r>
            <a:r>
              <a:rPr lang="ru-RU" sz="3200" dirty="0" smtClean="0">
                <a:latin typeface="Times New Roman Tj" pitchFamily="18" charset="-52"/>
              </a:rPr>
              <a:t> </a:t>
            </a:r>
            <a:r>
              <a:rPr lang="ru-RU" sz="3200" dirty="0" err="1" smtClean="0">
                <a:latin typeface="Times New Roman Tj" pitchFamily="18" charset="-52"/>
              </a:rPr>
              <a:t>истифода</a:t>
            </a:r>
            <a:r>
              <a:rPr lang="ru-RU" sz="3200" dirty="0" smtClean="0">
                <a:latin typeface="Times New Roman Tj" pitchFamily="18" charset="-52"/>
              </a:rPr>
              <a:t> </a:t>
            </a:r>
            <a:r>
              <a:rPr lang="ru-RU" sz="3200" dirty="0" err="1" smtClean="0">
                <a:latin typeface="Times New Roman Tj" pitchFamily="18" charset="-52"/>
              </a:rPr>
              <a:t>менамоянд</a:t>
            </a:r>
            <a:r>
              <a:rPr lang="ru-RU" sz="3200" dirty="0" smtClean="0">
                <a:latin typeface="Times New Roman Tj" pitchFamily="18" charset="-52"/>
              </a:rPr>
              <a:t>: </a:t>
            </a:r>
          </a:p>
          <a:p>
            <a:pPr marL="342900" marR="0" lvl="0" indent="-342900" algn="just" defTabSz="914400" rtl="0" eaLnBrk="1" fontAlgn="auto" latinLnBrk="0" hangingPunct="1">
              <a:lnSpc>
                <a:spcPct val="100000"/>
              </a:lnSpc>
              <a:spcBef>
                <a:spcPct val="20000"/>
              </a:spcBef>
              <a:spcAft>
                <a:spcPts val="0"/>
              </a:spcAft>
              <a:buClr>
                <a:srgbClr val="F78009"/>
              </a:buClr>
              <a:buSzPct val="85000"/>
              <a:buFont typeface="Wingdings" pitchFamily="2" charset="2"/>
              <a:buChar char="n"/>
              <a:tabLst/>
              <a:defRPr/>
            </a:pPr>
            <a:endParaRPr kumimoji="0" lang="ru-RU" sz="3200" b="0" i="0" u="none" strike="noStrike" kern="1200" cap="none" spc="0" normalizeH="0" baseline="0" noProof="0" dirty="0">
              <a:ln>
                <a:noFill/>
              </a:ln>
              <a:solidFill>
                <a:schemeClr val="tx1"/>
              </a:solidFill>
              <a:effectLst/>
              <a:uLnTx/>
              <a:uFillTx/>
              <a:latin typeface="Times New Roman Tj" pitchFamily="18" charset="-52"/>
            </a:endParaRPr>
          </a:p>
        </p:txBody>
      </p:sp>
      <p:sp>
        <p:nvSpPr>
          <p:cNvPr id="8" name="Содержимое 2"/>
          <p:cNvSpPr>
            <a:spLocks noGrp="1"/>
          </p:cNvSpPr>
          <p:nvPr>
            <p:ph idx="1"/>
          </p:nvPr>
        </p:nvSpPr>
        <p:spPr>
          <a:xfrm>
            <a:off x="971600" y="2636912"/>
            <a:ext cx="4752528" cy="3312368"/>
          </a:xfrm>
        </p:spPr>
        <p:txBody>
          <a:bodyPr>
            <a:noAutofit/>
          </a:bodyPr>
          <a:lstStyle/>
          <a:p>
            <a:pPr>
              <a:buFont typeface="Arial" charset="0"/>
              <a:buChar char="•"/>
            </a:pPr>
            <a:r>
              <a:rPr lang="en-US" sz="2400" b="1" dirty="0" smtClean="0">
                <a:solidFill>
                  <a:srgbClr val="0070C0"/>
                </a:solidFill>
              </a:rPr>
              <a:t>Audi</a:t>
            </a:r>
          </a:p>
          <a:p>
            <a:pPr>
              <a:buFont typeface="Arial" charset="0"/>
              <a:buChar char="•"/>
            </a:pPr>
            <a:r>
              <a:rPr lang="en-US" sz="2400" b="1" dirty="0" smtClean="0">
                <a:solidFill>
                  <a:srgbClr val="0070C0"/>
                </a:solidFill>
              </a:rPr>
              <a:t>BMW</a:t>
            </a:r>
          </a:p>
          <a:p>
            <a:pPr>
              <a:buFont typeface="Arial" charset="0"/>
              <a:buChar char="•"/>
            </a:pPr>
            <a:r>
              <a:rPr lang="en-US" sz="2400" b="1" dirty="0" smtClean="0">
                <a:solidFill>
                  <a:srgbClr val="0070C0"/>
                </a:solidFill>
              </a:rPr>
              <a:t>Mitsubishi</a:t>
            </a:r>
          </a:p>
          <a:p>
            <a:pPr>
              <a:buFont typeface="Arial" charset="0"/>
              <a:buChar char="•"/>
            </a:pPr>
            <a:r>
              <a:rPr lang="en-US" sz="2400" b="1" dirty="0" smtClean="0">
                <a:solidFill>
                  <a:srgbClr val="0070C0"/>
                </a:solidFill>
              </a:rPr>
              <a:t>Porsche</a:t>
            </a:r>
          </a:p>
          <a:p>
            <a:pPr>
              <a:buFont typeface="Arial" charset="0"/>
              <a:buChar char="•"/>
            </a:pPr>
            <a:r>
              <a:rPr lang="en-US" sz="2400" b="1" dirty="0" smtClean="0">
                <a:solidFill>
                  <a:srgbClr val="0070C0"/>
                </a:solidFill>
              </a:rPr>
              <a:t>Subaru</a:t>
            </a:r>
          </a:p>
          <a:p>
            <a:pPr>
              <a:buFont typeface="Arial" charset="0"/>
              <a:buChar char="•"/>
            </a:pPr>
            <a:r>
              <a:rPr lang="en-US" sz="2400" b="1" dirty="0" err="1" smtClean="0">
                <a:solidFill>
                  <a:srgbClr val="0070C0"/>
                </a:solidFill>
              </a:rPr>
              <a:t>Techmashinport</a:t>
            </a:r>
            <a:r>
              <a:rPr lang="en-US" sz="2400" b="1" dirty="0" smtClean="0">
                <a:solidFill>
                  <a:srgbClr val="0070C0"/>
                </a:solidFill>
              </a:rPr>
              <a:t> Russia</a:t>
            </a:r>
          </a:p>
          <a:p>
            <a:pPr>
              <a:buFont typeface="Arial" charset="0"/>
              <a:buChar char="•"/>
            </a:pPr>
            <a:r>
              <a:rPr lang="en-US" sz="2400" b="1" dirty="0" err="1" smtClean="0">
                <a:solidFill>
                  <a:srgbClr val="0070C0"/>
                </a:solidFill>
              </a:rPr>
              <a:t>Tayota</a:t>
            </a:r>
            <a:endParaRPr lang="ru-RU" sz="2400" dirty="0" smtClean="0">
              <a:solidFill>
                <a:srgbClr val="0070C0"/>
              </a:solidFill>
            </a:endParaRPr>
          </a:p>
          <a:p>
            <a:pPr algn="ctr">
              <a:buNone/>
            </a:pPr>
            <a:endParaRPr lang="ru-RU" sz="2400" b="1"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3923928" y="2708920"/>
            <a:ext cx="2487317" cy="154367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6372200" y="4437112"/>
            <a:ext cx="2376264" cy="178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539552" y="1484784"/>
            <a:ext cx="8229600" cy="1091952"/>
          </a:xfrm>
          <a:prstGeom prst="rect">
            <a:avLst/>
          </a:prstGeom>
        </p:spPr>
        <p:txBody>
          <a:bodyPr vert="horz" lIns="91440" tIns="45720" rIns="91440" bIns="45720" rtlCol="0">
            <a:normAutofit fontScale="85000" lnSpcReduction="20000"/>
          </a:bodyPr>
          <a:lstStyle/>
          <a:p>
            <a:pPr marL="342900" indent="-342900" algn="just">
              <a:spcBef>
                <a:spcPct val="20000"/>
              </a:spcBef>
              <a:buClr>
                <a:srgbClr val="F78009"/>
              </a:buClr>
              <a:buSzPct val="85000"/>
              <a:defRPr/>
            </a:pPr>
            <a:r>
              <a:rPr lang="ru-RU" sz="3200" dirty="0" smtClean="0">
                <a:latin typeface="Times New Roman Tj" pitchFamily="18" charset="-52"/>
              </a:rPr>
              <a:t>	</a:t>
            </a:r>
            <a:r>
              <a:rPr lang="ru-RU" sz="3200" b="1" dirty="0" err="1" smtClean="0">
                <a:latin typeface="Times New Roman Tj" pitchFamily="18" charset="-52"/>
              </a:rPr>
              <a:t>Тамгахои</a:t>
            </a:r>
            <a:r>
              <a:rPr lang="ru-RU" sz="3200" b="1" dirty="0" smtClean="0">
                <a:latin typeface="Times New Roman Tj" pitchFamily="18" charset="-52"/>
              </a:rPr>
              <a:t> </a:t>
            </a:r>
            <a:r>
              <a:rPr lang="ru-RU" sz="3200" b="1" dirty="0" err="1" smtClean="0">
                <a:latin typeface="Times New Roman Tj" pitchFamily="18" charset="-52"/>
              </a:rPr>
              <a:t>обии</a:t>
            </a:r>
            <a:r>
              <a:rPr lang="ru-RU" sz="3200" b="1" dirty="0" smtClean="0">
                <a:latin typeface="Times New Roman Tj" pitchFamily="18" charset="-52"/>
              </a:rPr>
              <a:t> раками </a:t>
            </a:r>
            <a:r>
              <a:rPr lang="ru-RU" sz="3200" dirty="0" smtClean="0">
                <a:latin typeface="Times New Roman Tj" pitchFamily="18" charset="-52"/>
              </a:rPr>
              <a:t>– ин </a:t>
            </a:r>
            <a:r>
              <a:rPr lang="ru-RU" sz="3200" dirty="0" err="1" smtClean="0">
                <a:latin typeface="Times New Roman Tj" pitchFamily="18" charset="-52"/>
              </a:rPr>
              <a:t>ишораи</a:t>
            </a:r>
            <a:r>
              <a:rPr lang="ru-RU" sz="3200" dirty="0" smtClean="0">
                <a:latin typeface="Times New Roman Tj" pitchFamily="18" charset="-52"/>
              </a:rPr>
              <a:t> </a:t>
            </a:r>
            <a:r>
              <a:rPr lang="ru-RU" sz="3200" dirty="0" err="1" smtClean="0">
                <a:latin typeface="Times New Roman Tj" pitchFamily="18" charset="-52"/>
              </a:rPr>
              <a:t>махсусест</a:t>
            </a:r>
            <a:r>
              <a:rPr lang="ru-RU" sz="3200" dirty="0" smtClean="0">
                <a:latin typeface="Times New Roman Tj" pitchFamily="18" charset="-52"/>
              </a:rPr>
              <a:t>, </a:t>
            </a:r>
            <a:r>
              <a:rPr lang="ru-RU" sz="3200" dirty="0" err="1" smtClean="0">
                <a:latin typeface="Times New Roman Tj" pitchFamily="18" charset="-52"/>
              </a:rPr>
              <a:t>ки</a:t>
            </a:r>
            <a:r>
              <a:rPr lang="ru-RU" sz="3200" dirty="0" smtClean="0">
                <a:latin typeface="Times New Roman Tj" pitchFamily="18" charset="-52"/>
              </a:rPr>
              <a:t> дар </a:t>
            </a:r>
            <a:r>
              <a:rPr lang="ru-RU" sz="3200" dirty="0" err="1" smtClean="0">
                <a:latin typeface="Times New Roman Tj" pitchFamily="18" charset="-52"/>
              </a:rPr>
              <a:t>даруни</a:t>
            </a:r>
            <a:r>
              <a:rPr lang="ru-RU" sz="3200" dirty="0" smtClean="0">
                <a:latin typeface="Times New Roman Tj" pitchFamily="18" charset="-52"/>
              </a:rPr>
              <a:t> </a:t>
            </a:r>
            <a:r>
              <a:rPr lang="ru-RU" sz="3200" dirty="0" err="1" smtClean="0">
                <a:latin typeface="Times New Roman Tj" pitchFamily="18" charset="-52"/>
              </a:rPr>
              <a:t>контенти</a:t>
            </a:r>
            <a:r>
              <a:rPr lang="ru-RU" sz="3200" dirty="0" smtClean="0">
                <a:latin typeface="Times New Roman Tj" pitchFamily="18" charset="-52"/>
              </a:rPr>
              <a:t> раками </a:t>
            </a:r>
            <a:r>
              <a:rPr lang="ru-RU" sz="3200" dirty="0" err="1" smtClean="0">
                <a:latin typeface="Times New Roman Tj" pitchFamily="18" charset="-52"/>
              </a:rPr>
              <a:t>бо</a:t>
            </a:r>
            <a:r>
              <a:rPr lang="ru-RU" sz="3200" dirty="0" smtClean="0">
                <a:latin typeface="Times New Roman Tj" pitchFamily="18" charset="-52"/>
              </a:rPr>
              <a:t> </a:t>
            </a:r>
            <a:r>
              <a:rPr lang="ru-RU" sz="3200" dirty="0" err="1" smtClean="0">
                <a:latin typeface="Times New Roman Tj" pitchFamily="18" charset="-52"/>
              </a:rPr>
              <a:t>максади</a:t>
            </a:r>
            <a:r>
              <a:rPr lang="ru-RU" sz="3200" dirty="0" smtClean="0">
                <a:latin typeface="Times New Roman Tj" pitchFamily="18" charset="-52"/>
              </a:rPr>
              <a:t> </a:t>
            </a:r>
            <a:r>
              <a:rPr lang="ru-RU" sz="3200" dirty="0" err="1" smtClean="0">
                <a:latin typeface="Times New Roman Tj" pitchFamily="18" charset="-52"/>
              </a:rPr>
              <a:t>хифзи</a:t>
            </a:r>
            <a:r>
              <a:rPr lang="ru-RU" sz="3200" dirty="0" smtClean="0">
                <a:latin typeface="Times New Roman Tj" pitchFamily="18" charset="-52"/>
              </a:rPr>
              <a:t> </a:t>
            </a:r>
            <a:r>
              <a:rPr lang="ru-RU" sz="3200" dirty="0" err="1" smtClean="0">
                <a:latin typeface="Times New Roman Tj" pitchFamily="18" charset="-52"/>
              </a:rPr>
              <a:t>хукуки</a:t>
            </a:r>
            <a:r>
              <a:rPr lang="ru-RU" sz="3200" dirty="0" smtClean="0">
                <a:latin typeface="Times New Roman Tj" pitchFamily="18" charset="-52"/>
              </a:rPr>
              <a:t> </a:t>
            </a:r>
            <a:r>
              <a:rPr lang="ru-RU" sz="3200" dirty="0" err="1" smtClean="0">
                <a:latin typeface="Times New Roman Tj" pitchFamily="18" charset="-52"/>
              </a:rPr>
              <a:t>муаллифи</a:t>
            </a:r>
            <a:r>
              <a:rPr lang="ru-RU" sz="3200" dirty="0" smtClean="0">
                <a:latin typeface="Times New Roman Tj" pitchFamily="18" charset="-52"/>
              </a:rPr>
              <a:t> </a:t>
            </a:r>
            <a:r>
              <a:rPr lang="ru-RU" sz="3200" dirty="0" err="1" smtClean="0">
                <a:latin typeface="Times New Roman Tj" pitchFamily="18" charset="-52"/>
              </a:rPr>
              <a:t>истифода</a:t>
            </a:r>
            <a:r>
              <a:rPr lang="ru-RU" sz="3200" dirty="0" smtClean="0">
                <a:latin typeface="Times New Roman Tj" pitchFamily="18" charset="-52"/>
              </a:rPr>
              <a:t> </a:t>
            </a:r>
            <a:r>
              <a:rPr lang="ru-RU" sz="3200" dirty="0" err="1" smtClean="0">
                <a:latin typeface="Times New Roman Tj" pitchFamily="18" charset="-52"/>
              </a:rPr>
              <a:t>мешавад</a:t>
            </a:r>
            <a:r>
              <a:rPr lang="ru-RU" sz="3200" dirty="0" smtClean="0">
                <a:latin typeface="Times New Roman Tj" pitchFamily="18" charset="-52"/>
              </a:rPr>
              <a:t>. </a:t>
            </a:r>
          </a:p>
          <a:p>
            <a:pPr marL="342900" marR="0" lvl="0" indent="-342900" algn="just" defTabSz="914400" rtl="0" eaLnBrk="1" fontAlgn="auto" latinLnBrk="0" hangingPunct="1">
              <a:lnSpc>
                <a:spcPct val="100000"/>
              </a:lnSpc>
              <a:spcBef>
                <a:spcPct val="20000"/>
              </a:spcBef>
              <a:spcAft>
                <a:spcPts val="0"/>
              </a:spcAft>
              <a:buClr>
                <a:srgbClr val="F78009"/>
              </a:buClr>
              <a:buSzPct val="85000"/>
              <a:buFont typeface="Wingdings" pitchFamily="2" charset="2"/>
              <a:buChar char="n"/>
              <a:tabLst/>
              <a:defRPr/>
            </a:pPr>
            <a:endParaRPr kumimoji="0" lang="ru-RU" sz="3200" b="0" i="0" u="none" strike="noStrike" kern="1200" cap="none" spc="0" normalizeH="0" baseline="0" noProof="0" dirty="0">
              <a:ln>
                <a:noFill/>
              </a:ln>
              <a:solidFill>
                <a:schemeClr val="tx1"/>
              </a:solidFill>
              <a:effectLst/>
              <a:uLnTx/>
              <a:uFillTx/>
              <a:latin typeface="Times New Roman Tj" pitchFamily="18" charset="-52"/>
            </a:endParaRPr>
          </a:p>
        </p:txBody>
      </p:sp>
      <p:pic>
        <p:nvPicPr>
          <p:cNvPr id="5122" name="Picture 2"/>
          <p:cNvPicPr>
            <a:picLocks noChangeAspect="1" noChangeArrowheads="1"/>
          </p:cNvPicPr>
          <p:nvPr/>
        </p:nvPicPr>
        <p:blipFill>
          <a:blip r:embed="rId2" cstate="print"/>
          <a:srcRect/>
          <a:stretch>
            <a:fillRect/>
          </a:stretch>
        </p:blipFill>
        <p:spPr bwMode="auto">
          <a:xfrm>
            <a:off x="971600" y="2780928"/>
            <a:ext cx="2232248" cy="33407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539552" y="620688"/>
            <a:ext cx="8229600" cy="2376264"/>
          </a:xfrm>
          <a:prstGeom prst="rect">
            <a:avLst/>
          </a:prstGeom>
        </p:spPr>
        <p:txBody>
          <a:bodyPr vert="horz" lIns="91440" tIns="45720" rIns="91440" bIns="45720" rtlCol="0">
            <a:normAutofit fontScale="62500" lnSpcReduction="20000"/>
          </a:bodyPr>
          <a:lstStyle/>
          <a:p>
            <a:pPr marL="342900" indent="-342900" algn="just">
              <a:spcBef>
                <a:spcPct val="20000"/>
              </a:spcBef>
              <a:buClr>
                <a:srgbClr val="F78009"/>
              </a:buClr>
              <a:buSzPct val="85000"/>
              <a:defRPr/>
            </a:pPr>
            <a:r>
              <a:rPr lang="ru-RU" sz="3800" b="1" dirty="0" smtClean="0">
                <a:effectLst>
                  <a:outerShdw blurRad="38100" dist="38100" dir="2700000" algn="tl">
                    <a:srgbClr val="000000">
                      <a:alpha val="43137"/>
                    </a:srgbClr>
                  </a:outerShdw>
                </a:effectLst>
                <a:latin typeface="Times New Roman Tj" pitchFamily="18" charset="-52"/>
              </a:rPr>
              <a:t>МУБРАМИЯТИ  РАМЗКУНОНИИ  ИМР</a:t>
            </a:r>
            <a:r>
              <a:rPr lang="ru-RU" sz="3800" b="1" dirty="0" smtClean="0">
                <a:effectLst>
                  <a:outerShdw blurRad="38100" dist="38100" dir="2700000" algn="tl">
                    <a:srgbClr val="000000">
                      <a:alpha val="43137"/>
                    </a:srgbClr>
                  </a:outerShdw>
                </a:effectLst>
                <a:latin typeface="Times New Roman Tj"/>
              </a:rPr>
              <a:t>Ў</a:t>
            </a:r>
            <a:r>
              <a:rPr lang="ru-RU" sz="3800" b="1" dirty="0" smtClean="0">
                <a:effectLst>
                  <a:outerShdw blurRad="38100" dist="38100" dir="2700000" algn="tl">
                    <a:srgbClr val="000000">
                      <a:alpha val="43137"/>
                    </a:srgbClr>
                  </a:outerShdw>
                </a:effectLst>
                <a:latin typeface="Times New Roman Tj" pitchFamily="18" charset="-52"/>
              </a:rPr>
              <a:t>ЗА</a:t>
            </a:r>
          </a:p>
          <a:p>
            <a:pPr marL="342900" indent="-342900" algn="just">
              <a:spcBef>
                <a:spcPct val="20000"/>
              </a:spcBef>
              <a:buClr>
                <a:srgbClr val="F78009"/>
              </a:buClr>
              <a:buSzPct val="85000"/>
              <a:defRPr/>
            </a:pPr>
            <a:endParaRPr lang="ru-RU" sz="3800" dirty="0" smtClean="0">
              <a:latin typeface="Times New Roman Tj" pitchFamily="18" charset="-52"/>
            </a:endParaRPr>
          </a:p>
          <a:p>
            <a:pPr marL="342900" marR="0" lvl="0" indent="-342900" algn="just" defTabSz="914400" rtl="0" eaLnBrk="1" fontAlgn="auto" latinLnBrk="0" hangingPunct="1">
              <a:lnSpc>
                <a:spcPct val="100000"/>
              </a:lnSpc>
              <a:spcBef>
                <a:spcPct val="20000"/>
              </a:spcBef>
              <a:spcAft>
                <a:spcPts val="0"/>
              </a:spcAft>
              <a:buClr>
                <a:srgbClr val="F78009"/>
              </a:buClr>
              <a:buSzPct val="85000"/>
              <a:buFont typeface="Wingdings" pitchFamily="2" charset="2"/>
              <a:buChar char="n"/>
              <a:tabLst/>
              <a:defRPr/>
            </a:pPr>
            <a:r>
              <a:rPr kumimoji="0" lang="ru-RU" sz="3200" b="0" i="0" u="none" strike="noStrike" kern="1200" cap="none" spc="0" normalizeH="0" baseline="0" noProof="0" dirty="0" err="1" smtClean="0">
                <a:ln>
                  <a:noFill/>
                </a:ln>
                <a:solidFill>
                  <a:schemeClr val="tx1"/>
                </a:solidFill>
                <a:effectLst/>
                <a:uLnTx/>
                <a:uFillTx/>
                <a:latin typeface="Times New Roman Tj" pitchFamily="18" charset="-52"/>
              </a:rPr>
              <a:t>истифодаи</a:t>
            </a:r>
            <a:r>
              <a:rPr kumimoji="0" lang="ru-RU" sz="3200" b="0" i="0" u="none" strike="noStrike" kern="1200" cap="none" spc="0" normalizeH="0" baseline="0" noProof="0" dirty="0" smtClean="0">
                <a:ln>
                  <a:noFill/>
                </a:ln>
                <a:solidFill>
                  <a:schemeClr val="tx1"/>
                </a:solidFill>
                <a:effectLst/>
                <a:uLnTx/>
                <a:uFillTx/>
                <a:latin typeface="Times New Roman Tj" pitchFamily="18" charset="-52"/>
              </a:rPr>
              <a:t> </a:t>
            </a:r>
            <a:r>
              <a:rPr kumimoji="0" lang="ru-RU" sz="3200" b="0" i="0" u="none" strike="noStrike" kern="1200" cap="none" spc="0" normalizeH="0" baseline="0" noProof="0" dirty="0" err="1" smtClean="0">
                <a:ln>
                  <a:noFill/>
                </a:ln>
                <a:solidFill>
                  <a:schemeClr val="tx1"/>
                </a:solidFill>
                <a:effectLst/>
                <a:uLnTx/>
                <a:uFillTx/>
                <a:latin typeface="Times New Roman Tj" pitchFamily="18" charset="-52"/>
              </a:rPr>
              <a:t>васеъ</a:t>
            </a:r>
            <a:r>
              <a:rPr kumimoji="0" lang="ru-RU" sz="3200" b="0" i="0" u="none" strike="noStrike" kern="1200" cap="none" spc="0" normalizeH="0" baseline="0" noProof="0" dirty="0" smtClean="0">
                <a:ln>
                  <a:noFill/>
                </a:ln>
                <a:solidFill>
                  <a:schemeClr val="tx1"/>
                </a:solidFill>
                <a:effectLst/>
                <a:uLnTx/>
                <a:uFillTx/>
                <a:latin typeface="Times New Roman Tj" pitchFamily="18" charset="-52"/>
              </a:rPr>
              <a:t> дар </a:t>
            </a:r>
            <a:r>
              <a:rPr lang="en-US" sz="3200" dirty="0" smtClean="0"/>
              <a:t>World Wide Web</a:t>
            </a:r>
          </a:p>
          <a:p>
            <a:pPr marL="342900" marR="0" lvl="0" indent="-342900" algn="just" defTabSz="914400" rtl="0" eaLnBrk="1" fontAlgn="auto" latinLnBrk="0" hangingPunct="1">
              <a:lnSpc>
                <a:spcPct val="100000"/>
              </a:lnSpc>
              <a:spcBef>
                <a:spcPct val="20000"/>
              </a:spcBef>
              <a:spcAft>
                <a:spcPts val="0"/>
              </a:spcAft>
              <a:buClr>
                <a:srgbClr val="F78009"/>
              </a:buClr>
              <a:buSzPct val="85000"/>
              <a:buFont typeface="Wingdings" pitchFamily="2" charset="2"/>
              <a:buChar char="n"/>
              <a:tabLst/>
              <a:defRPr/>
            </a:pPr>
            <a:r>
              <a:rPr kumimoji="0" lang="ru-RU" sz="3200" b="0" i="0" u="none" strike="noStrike" kern="1200" cap="none" spc="0" normalizeH="0" baseline="0" noProof="0" dirty="0" err="1" smtClean="0">
                <a:ln>
                  <a:noFill/>
                </a:ln>
                <a:solidFill>
                  <a:schemeClr val="tx1"/>
                </a:solidFill>
                <a:effectLst/>
                <a:uLnTx/>
                <a:uFillTx/>
                <a:latin typeface="Times New Roman Tj" pitchFamily="18" charset="-52"/>
              </a:rPr>
              <a:t>пайдоиши</a:t>
            </a:r>
            <a:r>
              <a:rPr kumimoji="0" lang="ru-RU" sz="3200" b="0" i="0" u="none" strike="noStrike" kern="1200" cap="none" spc="0" normalizeH="0" noProof="0" dirty="0" smtClean="0">
                <a:ln>
                  <a:noFill/>
                </a:ln>
                <a:solidFill>
                  <a:schemeClr val="tx1"/>
                </a:solidFill>
                <a:effectLst/>
                <a:uLnTx/>
                <a:uFillTx/>
                <a:latin typeface="Times New Roman Tj" pitchFamily="18" charset="-52"/>
              </a:rPr>
              <a:t> </a:t>
            </a:r>
            <a:r>
              <a:rPr kumimoji="0" lang="ru-RU" sz="3200" b="0" i="0" u="none" strike="noStrike" kern="1200" cap="none" spc="0" normalizeH="0" noProof="0" dirty="0" err="1" smtClean="0">
                <a:ln>
                  <a:noFill/>
                </a:ln>
                <a:solidFill>
                  <a:schemeClr val="tx1"/>
                </a:solidFill>
                <a:effectLst/>
                <a:uLnTx/>
                <a:uFillTx/>
                <a:latin typeface="Times New Roman Tj" pitchFamily="18" charset="-52"/>
              </a:rPr>
              <a:t>компютерхои</a:t>
            </a:r>
            <a:r>
              <a:rPr kumimoji="0" lang="ru-RU" sz="3200" b="0" i="0" u="none" strike="noStrike" kern="1200" cap="none" spc="0" normalizeH="0" noProof="0" dirty="0" smtClean="0">
                <a:ln>
                  <a:noFill/>
                </a:ln>
                <a:solidFill>
                  <a:schemeClr val="tx1"/>
                </a:solidFill>
                <a:effectLst/>
                <a:uLnTx/>
                <a:uFillTx/>
                <a:latin typeface="Times New Roman Tj" pitchFamily="18" charset="-52"/>
              </a:rPr>
              <a:t> </a:t>
            </a:r>
            <a:r>
              <a:rPr kumimoji="0" lang="ru-RU" sz="3200" b="0" i="0" u="none" strike="noStrike" kern="1200" cap="none" spc="0" normalizeH="0" noProof="0" dirty="0" err="1" smtClean="0">
                <a:ln>
                  <a:noFill/>
                </a:ln>
                <a:solidFill>
                  <a:schemeClr val="tx1"/>
                </a:solidFill>
                <a:effectLst/>
                <a:uLnTx/>
                <a:uFillTx/>
                <a:latin typeface="Times New Roman Tj" pitchFamily="18" charset="-52"/>
              </a:rPr>
              <a:t>муосири</a:t>
            </a:r>
            <a:r>
              <a:rPr kumimoji="0" lang="ru-RU" sz="3200" b="0" i="0" u="none" strike="noStrike" kern="1200" cap="none" spc="0" normalizeH="0" noProof="0" dirty="0" smtClean="0">
                <a:ln>
                  <a:noFill/>
                </a:ln>
                <a:solidFill>
                  <a:schemeClr val="tx1"/>
                </a:solidFill>
                <a:effectLst/>
                <a:uLnTx/>
                <a:uFillTx/>
                <a:latin typeface="Times New Roman Tj" pitchFamily="18" charset="-52"/>
              </a:rPr>
              <a:t> </a:t>
            </a:r>
            <a:r>
              <a:rPr kumimoji="0" lang="ru-RU" sz="3200" b="0" i="0" u="none" strike="noStrike" kern="1200" cap="none" spc="0" normalizeH="0" noProof="0" dirty="0" err="1" smtClean="0">
                <a:ln>
                  <a:noFill/>
                </a:ln>
                <a:solidFill>
                  <a:schemeClr val="tx1"/>
                </a:solidFill>
                <a:effectLst/>
                <a:uLnTx/>
                <a:uFillTx/>
                <a:latin typeface="Times New Roman Tj" pitchFamily="18" charset="-52"/>
              </a:rPr>
              <a:t>абартавоно</a:t>
            </a:r>
            <a:endParaRPr kumimoji="0" lang="ru-RU" sz="3200" b="0" i="0" u="none" strike="noStrike" kern="1200" cap="none" spc="0" normalizeH="0" noProof="0" dirty="0" smtClean="0">
              <a:ln>
                <a:noFill/>
              </a:ln>
              <a:solidFill>
                <a:schemeClr val="tx1"/>
              </a:solidFill>
              <a:effectLst/>
              <a:uLnTx/>
              <a:uFillTx/>
              <a:latin typeface="Times New Roman Tj" pitchFamily="18" charset="-52"/>
            </a:endParaRPr>
          </a:p>
          <a:p>
            <a:pPr marL="342900" marR="0" lvl="0" indent="-342900" algn="just" defTabSz="914400" rtl="0" eaLnBrk="1" fontAlgn="auto" latinLnBrk="0" hangingPunct="1">
              <a:lnSpc>
                <a:spcPct val="100000"/>
              </a:lnSpc>
              <a:spcBef>
                <a:spcPct val="20000"/>
              </a:spcBef>
              <a:spcAft>
                <a:spcPts val="0"/>
              </a:spcAft>
              <a:buClr>
                <a:srgbClr val="F78009"/>
              </a:buClr>
              <a:buSzPct val="85000"/>
              <a:buFont typeface="Wingdings" pitchFamily="2" charset="2"/>
              <a:buChar char="n"/>
              <a:tabLst/>
              <a:defRPr/>
            </a:pPr>
            <a:r>
              <a:rPr lang="ru-RU" sz="3200" baseline="0" dirty="0" err="1" smtClean="0">
                <a:latin typeface="Times New Roman Tj" pitchFamily="18" charset="-52"/>
              </a:rPr>
              <a:t>васеъшавии</a:t>
            </a:r>
            <a:r>
              <a:rPr lang="ru-RU" sz="3200" baseline="0" dirty="0" smtClean="0">
                <a:latin typeface="Times New Roman Tj" pitchFamily="18" charset="-52"/>
              </a:rPr>
              <a:t> </a:t>
            </a:r>
            <a:r>
              <a:rPr lang="ru-RU" sz="3200" baseline="0" dirty="0" err="1" smtClean="0">
                <a:latin typeface="Times New Roman Tj" pitchFamily="18" charset="-52"/>
              </a:rPr>
              <a:t>сохаи</a:t>
            </a:r>
            <a:r>
              <a:rPr lang="ru-RU" sz="3200" baseline="0" dirty="0" smtClean="0">
                <a:latin typeface="Times New Roman Tj" pitchFamily="18" charset="-52"/>
              </a:rPr>
              <a:t> </a:t>
            </a:r>
            <a:r>
              <a:rPr lang="ru-RU" sz="3200" baseline="0" dirty="0" err="1" smtClean="0">
                <a:latin typeface="Times New Roman Tj" pitchFamily="18" charset="-52"/>
              </a:rPr>
              <a:t>истифодаи</a:t>
            </a:r>
            <a:r>
              <a:rPr lang="ru-RU" sz="3200" baseline="0" dirty="0" smtClean="0">
                <a:latin typeface="Times New Roman Tj" pitchFamily="18" charset="-52"/>
              </a:rPr>
              <a:t> </a:t>
            </a:r>
            <a:r>
              <a:rPr lang="ru-RU" sz="3200" baseline="0" dirty="0" err="1" smtClean="0">
                <a:latin typeface="Times New Roman Tj" pitchFamily="18" charset="-52"/>
              </a:rPr>
              <a:t>шабакахои</a:t>
            </a:r>
            <a:r>
              <a:rPr lang="ru-RU" sz="3200" baseline="0" dirty="0" smtClean="0">
                <a:latin typeface="Times New Roman Tj" pitchFamily="18" charset="-52"/>
              </a:rPr>
              <a:t> </a:t>
            </a:r>
            <a:r>
              <a:rPr lang="ru-RU" sz="3200" baseline="0" dirty="0" err="1" smtClean="0">
                <a:latin typeface="Times New Roman Tj" pitchFamily="18" charset="-52"/>
              </a:rPr>
              <a:t>компютери</a:t>
            </a:r>
            <a:endParaRPr lang="ru-RU" sz="3200" baseline="0" dirty="0" smtClean="0">
              <a:latin typeface="Times New Roman Tj" pitchFamily="18" charset="-52"/>
            </a:endParaRPr>
          </a:p>
          <a:p>
            <a:pPr marL="342900" marR="0" lvl="0" indent="-342900" algn="just" defTabSz="914400" rtl="0" eaLnBrk="1" fontAlgn="auto" latinLnBrk="0" hangingPunct="1">
              <a:lnSpc>
                <a:spcPct val="100000"/>
              </a:lnSpc>
              <a:spcBef>
                <a:spcPct val="20000"/>
              </a:spcBef>
              <a:spcAft>
                <a:spcPts val="0"/>
              </a:spcAft>
              <a:buClr>
                <a:srgbClr val="F78009"/>
              </a:buClr>
              <a:buSzPct val="85000"/>
              <a:buFont typeface="Wingdings" pitchFamily="2" charset="2"/>
              <a:buChar char="n"/>
              <a:tabLst/>
              <a:defRPr/>
            </a:pPr>
            <a:r>
              <a:rPr kumimoji="0" lang="ru-RU" sz="3200" b="0" i="0" u="none" strike="noStrike" kern="1200" cap="none" spc="0" normalizeH="0" noProof="0" dirty="0" err="1" smtClean="0">
                <a:ln>
                  <a:noFill/>
                </a:ln>
                <a:solidFill>
                  <a:schemeClr val="tx1"/>
                </a:solidFill>
                <a:effectLst/>
                <a:uLnTx/>
                <a:uFillTx/>
                <a:latin typeface="Times New Roman Tj" pitchFamily="18" charset="-52"/>
              </a:rPr>
              <a:t>имконияти</a:t>
            </a:r>
            <a:r>
              <a:rPr kumimoji="0" lang="ru-RU" sz="3200" b="0" i="0" u="none" strike="noStrike" kern="1200" cap="none" spc="0" normalizeH="0" noProof="0" dirty="0" smtClean="0">
                <a:ln>
                  <a:noFill/>
                </a:ln>
                <a:solidFill>
                  <a:schemeClr val="tx1"/>
                </a:solidFill>
                <a:effectLst/>
                <a:uLnTx/>
                <a:uFillTx/>
                <a:latin typeface="Times New Roman Tj" pitchFamily="18" charset="-52"/>
              </a:rPr>
              <a:t> </a:t>
            </a:r>
            <a:r>
              <a:rPr kumimoji="0" lang="ru-RU" sz="3200" b="0" i="0" u="none" strike="noStrike" kern="1200" cap="none" spc="0" normalizeH="0" noProof="0" dirty="0" err="1" smtClean="0">
                <a:ln>
                  <a:noFill/>
                </a:ln>
                <a:solidFill>
                  <a:schemeClr val="tx1"/>
                </a:solidFill>
                <a:effectLst/>
                <a:uLnTx/>
                <a:uFillTx/>
                <a:latin typeface="Times New Roman Tj" pitchFamily="18" charset="-52"/>
              </a:rPr>
              <a:t>беэътиборкунии</a:t>
            </a:r>
            <a:r>
              <a:rPr kumimoji="0" lang="ru-RU" sz="3200" b="0" i="0" u="none" strike="noStrike" kern="1200" cap="none" spc="0" normalizeH="0" noProof="0" dirty="0" smtClean="0">
                <a:ln>
                  <a:noFill/>
                </a:ln>
                <a:solidFill>
                  <a:schemeClr val="tx1"/>
                </a:solidFill>
                <a:effectLst/>
                <a:uLnTx/>
                <a:uFillTx/>
                <a:latin typeface="Times New Roman Tj" pitchFamily="18" charset="-52"/>
              </a:rPr>
              <a:t> </a:t>
            </a:r>
            <a:r>
              <a:rPr kumimoji="0" lang="ru-RU" sz="3200" b="0" i="0" u="none" strike="noStrike" kern="1200" cap="none" spc="0" normalizeH="0" noProof="0" dirty="0" err="1" smtClean="0">
                <a:ln>
                  <a:noFill/>
                </a:ln>
                <a:solidFill>
                  <a:schemeClr val="tx1"/>
                </a:solidFill>
                <a:effectLst/>
                <a:uLnTx/>
                <a:uFillTx/>
                <a:latin typeface="Times New Roman Tj" pitchFamily="18" charset="-52"/>
              </a:rPr>
              <a:t>низомхои</a:t>
            </a:r>
            <a:r>
              <a:rPr kumimoji="0" lang="ru-RU" sz="3200" b="0" i="0" u="none" strike="noStrike" kern="1200" cap="none" spc="0" normalizeH="0" noProof="0" dirty="0" smtClean="0">
                <a:ln>
                  <a:noFill/>
                </a:ln>
                <a:solidFill>
                  <a:schemeClr val="tx1"/>
                </a:solidFill>
                <a:effectLst/>
                <a:uLnTx/>
                <a:uFillTx/>
                <a:latin typeface="Times New Roman Tj" pitchFamily="18" charset="-52"/>
              </a:rPr>
              <a:t> раками, </a:t>
            </a:r>
            <a:r>
              <a:rPr kumimoji="0" lang="ru-RU" sz="3200" b="0" i="0" u="none" strike="noStrike" kern="1200" cap="none" spc="0" normalizeH="0" noProof="0" dirty="0" err="1" smtClean="0">
                <a:ln>
                  <a:noFill/>
                </a:ln>
                <a:solidFill>
                  <a:schemeClr val="tx1"/>
                </a:solidFill>
                <a:effectLst/>
                <a:uLnTx/>
                <a:uFillTx/>
                <a:latin typeface="Times New Roman Tj" pitchFamily="18" charset="-52"/>
              </a:rPr>
              <a:t>ки</a:t>
            </a:r>
            <a:r>
              <a:rPr kumimoji="0" lang="ru-RU" sz="3200" b="0" i="0" u="none" strike="noStrike" kern="1200" cap="none" spc="0" normalizeH="0" noProof="0" dirty="0" smtClean="0">
                <a:ln>
                  <a:noFill/>
                </a:ln>
                <a:solidFill>
                  <a:schemeClr val="tx1"/>
                </a:solidFill>
                <a:effectLst/>
                <a:uLnTx/>
                <a:uFillTx/>
                <a:latin typeface="Times New Roman Tj" pitchFamily="18" charset="-52"/>
              </a:rPr>
              <a:t> </a:t>
            </a:r>
            <a:r>
              <a:rPr kumimoji="0" lang="ru-RU" sz="3200" b="0" i="0" u="none" strike="noStrike" kern="1200" cap="none" spc="0" normalizeH="0" noProof="0" dirty="0" err="1" smtClean="0">
                <a:ln>
                  <a:noFill/>
                </a:ln>
                <a:solidFill>
                  <a:schemeClr val="tx1"/>
                </a:solidFill>
                <a:effectLst/>
                <a:uLnTx/>
                <a:uFillTx/>
                <a:latin typeface="Times New Roman Tj" pitchFamily="18" charset="-52"/>
              </a:rPr>
              <a:t>каблан</a:t>
            </a:r>
            <a:r>
              <a:rPr kumimoji="0" lang="ru-RU" sz="3200" b="0" i="0" u="none" strike="noStrike" kern="1200" cap="none" spc="0" normalizeH="0" noProof="0" dirty="0" smtClean="0">
                <a:ln>
                  <a:noFill/>
                </a:ln>
                <a:solidFill>
                  <a:schemeClr val="tx1"/>
                </a:solidFill>
                <a:effectLst/>
                <a:uLnTx/>
                <a:uFillTx/>
                <a:latin typeface="Times New Roman Tj" pitchFamily="18" charset="-52"/>
              </a:rPr>
              <a:t> (</a:t>
            </a:r>
            <a:r>
              <a:rPr kumimoji="0" lang="ru-RU" sz="3200" b="0" i="0" u="none" strike="noStrike" kern="1200" cap="none" spc="0" normalizeH="0" noProof="0" dirty="0" err="1" smtClean="0">
                <a:ln>
                  <a:noFill/>
                </a:ln>
                <a:solidFill>
                  <a:schemeClr val="tx1"/>
                </a:solidFill>
                <a:effectLst/>
                <a:uLnTx/>
                <a:uFillTx/>
                <a:latin typeface="Times New Roman Tj" pitchFamily="18" charset="-52"/>
              </a:rPr>
              <a:t>ва</a:t>
            </a:r>
            <a:r>
              <a:rPr kumimoji="0" lang="ru-RU" sz="3200" b="0" i="0" u="none" strike="noStrike" kern="1200" cap="none" spc="0" normalizeH="0" noProof="0" dirty="0" smtClean="0">
                <a:ln>
                  <a:noFill/>
                </a:ln>
                <a:solidFill>
                  <a:schemeClr val="tx1"/>
                </a:solidFill>
                <a:effectLst/>
                <a:uLnTx/>
                <a:uFillTx/>
                <a:latin typeface="Times New Roman Tj" pitchFamily="18" charset="-52"/>
              </a:rPr>
              <a:t> ё </a:t>
            </a:r>
            <a:r>
              <a:rPr kumimoji="0" lang="ru-RU" sz="3200" b="0" i="0" u="none" strike="noStrike" kern="1200" cap="none" spc="0" normalizeH="0" noProof="0" dirty="0" err="1" smtClean="0">
                <a:ln>
                  <a:noFill/>
                </a:ln>
                <a:solidFill>
                  <a:schemeClr val="tx1"/>
                </a:solidFill>
                <a:effectLst/>
                <a:uLnTx/>
                <a:uFillTx/>
                <a:latin typeface="Times New Roman Tj" pitchFamily="18" charset="-52"/>
              </a:rPr>
              <a:t>дируз</a:t>
            </a:r>
            <a:r>
              <a:rPr kumimoji="0" lang="ru-RU" sz="3200" b="0" i="0" u="none" strike="noStrike" kern="1200" cap="none" spc="0" normalizeH="0" noProof="0" dirty="0" smtClean="0">
                <a:ln>
                  <a:noFill/>
                </a:ln>
                <a:solidFill>
                  <a:schemeClr val="tx1"/>
                </a:solidFill>
                <a:effectLst/>
                <a:uLnTx/>
                <a:uFillTx/>
                <a:latin typeface="Times New Roman Tj" pitchFamily="18" charset="-52"/>
              </a:rPr>
              <a:t>) </a:t>
            </a:r>
            <a:r>
              <a:rPr kumimoji="0" lang="ru-RU" sz="3200" b="0" i="0" u="none" strike="noStrike" kern="1200" cap="none" spc="0" normalizeH="0" noProof="0" dirty="0" err="1" smtClean="0">
                <a:ln>
                  <a:noFill/>
                </a:ln>
                <a:solidFill>
                  <a:schemeClr val="tx1"/>
                </a:solidFill>
                <a:effectLst/>
                <a:uLnTx/>
                <a:uFillTx/>
                <a:latin typeface="Times New Roman Tj" pitchFamily="18" charset="-52"/>
              </a:rPr>
              <a:t>мукаммал</a:t>
            </a:r>
            <a:r>
              <a:rPr kumimoji="0" lang="ru-RU" sz="3200" b="0" i="0" u="none" strike="noStrike" kern="1200" cap="none" spc="0" normalizeH="0" noProof="0" dirty="0" smtClean="0">
                <a:ln>
                  <a:noFill/>
                </a:ln>
                <a:solidFill>
                  <a:schemeClr val="tx1"/>
                </a:solidFill>
                <a:effectLst/>
                <a:uLnTx/>
                <a:uFillTx/>
                <a:latin typeface="Times New Roman Tj" pitchFamily="18" charset="-52"/>
              </a:rPr>
              <a:t> </a:t>
            </a:r>
            <a:r>
              <a:rPr lang="ru-RU" sz="3200" dirty="0" err="1" smtClean="0">
                <a:latin typeface="Times New Roman Tj" pitchFamily="18" charset="-52"/>
              </a:rPr>
              <a:t>б</a:t>
            </a:r>
            <a:r>
              <a:rPr kumimoji="0" lang="ru-RU" sz="3200" b="0" i="0" u="none" strike="noStrike" kern="1200" cap="none" spc="0" normalizeH="0" noProof="0" dirty="0" err="1" smtClean="0">
                <a:ln>
                  <a:noFill/>
                </a:ln>
                <a:solidFill>
                  <a:schemeClr val="tx1"/>
                </a:solidFill>
                <a:effectLst/>
                <a:uLnTx/>
                <a:uFillTx/>
                <a:latin typeface="Times New Roman Tj" pitchFamily="18" charset="-52"/>
              </a:rPr>
              <a:t>ехатар</a:t>
            </a:r>
            <a:r>
              <a:rPr kumimoji="0" lang="ru-RU" sz="3200" b="0" i="0" u="none" strike="noStrike" kern="1200" cap="none" spc="0" normalizeH="0" noProof="0" dirty="0" smtClean="0">
                <a:ln>
                  <a:noFill/>
                </a:ln>
                <a:solidFill>
                  <a:schemeClr val="tx1"/>
                </a:solidFill>
                <a:effectLst/>
                <a:uLnTx/>
                <a:uFillTx/>
                <a:latin typeface="Times New Roman Tj" pitchFamily="18" charset="-52"/>
              </a:rPr>
              <a:t> </a:t>
            </a:r>
            <a:r>
              <a:rPr kumimoji="0" lang="ru-RU" sz="3200" b="0" i="0" u="none" strike="noStrike" kern="1200" cap="none" spc="0" normalizeH="0" noProof="0" dirty="0" err="1" smtClean="0">
                <a:ln>
                  <a:noFill/>
                </a:ln>
                <a:solidFill>
                  <a:schemeClr val="tx1"/>
                </a:solidFill>
                <a:effectLst/>
                <a:uLnTx/>
                <a:uFillTx/>
                <a:latin typeface="Times New Roman Tj" pitchFamily="18" charset="-52"/>
              </a:rPr>
              <a:t>махсуб</a:t>
            </a:r>
            <a:r>
              <a:rPr kumimoji="0" lang="ru-RU" sz="3200" b="0" i="0" u="none" strike="noStrike" kern="1200" cap="none" spc="0" normalizeH="0" noProof="0" dirty="0" smtClean="0">
                <a:ln>
                  <a:noFill/>
                </a:ln>
                <a:solidFill>
                  <a:schemeClr val="tx1"/>
                </a:solidFill>
                <a:effectLst/>
                <a:uLnTx/>
                <a:uFillTx/>
                <a:latin typeface="Times New Roman Tj" pitchFamily="18" charset="-52"/>
              </a:rPr>
              <a:t> </a:t>
            </a:r>
            <a:r>
              <a:rPr kumimoji="0" lang="ru-RU" sz="3200" b="0" i="0" u="none" strike="noStrike" kern="1200" cap="none" spc="0" normalizeH="0" noProof="0" dirty="0" err="1" smtClean="0">
                <a:ln>
                  <a:noFill/>
                </a:ln>
                <a:solidFill>
                  <a:schemeClr val="tx1"/>
                </a:solidFill>
                <a:effectLst/>
                <a:uLnTx/>
                <a:uFillTx/>
                <a:latin typeface="Times New Roman Tj" pitchFamily="18" charset="-52"/>
              </a:rPr>
              <a:t>меёфтанд</a:t>
            </a:r>
            <a:endParaRPr kumimoji="0" lang="ru-RU" sz="3200" b="0" i="0" u="none" strike="noStrike" kern="1200" cap="none" spc="0" normalizeH="0" baseline="0" noProof="0" dirty="0">
              <a:ln>
                <a:noFill/>
              </a:ln>
              <a:solidFill>
                <a:schemeClr val="tx1"/>
              </a:solidFill>
              <a:effectLst/>
              <a:uLnTx/>
              <a:uFillTx/>
              <a:latin typeface="Times New Roman Tj" pitchFamily="18" charset="-52"/>
            </a:endParaRPr>
          </a:p>
        </p:txBody>
      </p:sp>
      <p:pic>
        <p:nvPicPr>
          <p:cNvPr id="6146" name="Picture 2"/>
          <p:cNvPicPr>
            <a:picLocks noChangeAspect="1" noChangeArrowheads="1"/>
          </p:cNvPicPr>
          <p:nvPr/>
        </p:nvPicPr>
        <p:blipFill>
          <a:blip r:embed="rId2" cstate="print"/>
          <a:srcRect/>
          <a:stretch>
            <a:fillRect/>
          </a:stretch>
        </p:blipFill>
        <p:spPr bwMode="auto">
          <a:xfrm>
            <a:off x="672679" y="4249067"/>
            <a:ext cx="3098156" cy="234828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851920" y="3257401"/>
            <a:ext cx="2628007" cy="1971897"/>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6660232" y="4843486"/>
            <a:ext cx="2376264" cy="1790527"/>
          </a:xfrm>
          <a:prstGeom prst="rect">
            <a:avLst/>
          </a:prstGeom>
          <a:noFill/>
          <a:ln w="9525">
            <a:noFill/>
            <a:miter lim="800000"/>
            <a:headEnd/>
            <a:tailEnd/>
          </a:ln>
        </p:spPr>
      </p:pic>
      <p:cxnSp>
        <p:nvCxnSpPr>
          <p:cNvPr id="7" name="Прямая соединительная линия 6"/>
          <p:cNvCxnSpPr/>
          <p:nvPr/>
        </p:nvCxnSpPr>
        <p:spPr>
          <a:xfrm flipV="1">
            <a:off x="611560" y="980728"/>
            <a:ext cx="8064896" cy="72008"/>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251520" y="836712"/>
            <a:ext cx="8229600" cy="1944216"/>
          </a:xfrm>
          <a:prstGeom prst="rect">
            <a:avLst/>
          </a:prstGeom>
        </p:spPr>
        <p:txBody>
          <a:bodyPr vert="horz" lIns="91440" tIns="45720" rIns="91440" bIns="45720" rtlCol="0">
            <a:normAutofit/>
          </a:bodyPr>
          <a:lstStyle/>
          <a:p>
            <a:pPr marL="342900" indent="-342900" algn="just">
              <a:spcBef>
                <a:spcPct val="20000"/>
              </a:spcBef>
              <a:buClr>
                <a:srgbClr val="F78009"/>
              </a:buClr>
              <a:buSzPct val="85000"/>
              <a:defRPr/>
            </a:pPr>
            <a:r>
              <a:rPr lang="ru-RU" sz="3200" dirty="0" smtClean="0">
                <a:effectLst>
                  <a:outerShdw blurRad="38100" dist="38100" dir="2700000" algn="tl">
                    <a:srgbClr val="000000">
                      <a:alpha val="43137"/>
                    </a:srgbClr>
                  </a:outerShdw>
                </a:effectLst>
                <a:latin typeface="Times New Roman Tj" pitchFamily="18" charset="-52"/>
              </a:rPr>
              <a:t>	</a:t>
            </a:r>
            <a:r>
              <a:rPr lang="ru-RU" sz="2400" b="1" dirty="0" smtClean="0">
                <a:effectLst>
                  <a:outerShdw blurRad="38100" dist="38100" dir="2700000" algn="tl">
                    <a:srgbClr val="000000">
                      <a:alpha val="43137"/>
                    </a:srgbClr>
                  </a:outerShdw>
                </a:effectLst>
                <a:latin typeface="Times New Roman Tj" pitchFamily="18" charset="-52"/>
              </a:rPr>
              <a:t>ИМРЎЗА  ВОСИТА</a:t>
            </a:r>
            <a:r>
              <a:rPr lang="ru-RU" sz="2400" b="1" dirty="0" smtClean="0">
                <a:effectLst>
                  <a:outerShdw blurRad="38100" dist="38100" dir="2700000" algn="tl">
                    <a:srgbClr val="000000">
                      <a:alpha val="43137"/>
                    </a:srgbClr>
                  </a:outerShdw>
                </a:effectLst>
                <a:latin typeface="Times New Roman Tj"/>
              </a:rPr>
              <a:t>Њ</a:t>
            </a:r>
            <a:r>
              <a:rPr lang="ru-RU" sz="2400" b="1" dirty="0" smtClean="0">
                <a:effectLst>
                  <a:outerShdw blurRad="38100" dist="38100" dir="2700000" algn="tl">
                    <a:srgbClr val="000000">
                      <a:alpha val="43137"/>
                    </a:srgbClr>
                  </a:outerShdw>
                </a:effectLst>
                <a:latin typeface="Times New Roman Tj" pitchFamily="18" charset="-52"/>
              </a:rPr>
              <a:t>ОИ  </a:t>
            </a:r>
            <a:r>
              <a:rPr lang="ru-RU" sz="2400" b="1" dirty="0" smtClean="0">
                <a:effectLst>
                  <a:outerShdw blurRad="38100" dist="38100" dir="2700000" algn="tl">
                    <a:srgbClr val="000000">
                      <a:alpha val="43137"/>
                    </a:srgbClr>
                  </a:outerShdw>
                </a:effectLst>
                <a:latin typeface="Times New Roman Tj"/>
              </a:rPr>
              <a:t>Њ</a:t>
            </a:r>
            <a:r>
              <a:rPr lang="ru-RU" sz="2400" b="1" dirty="0" smtClean="0">
                <a:effectLst>
                  <a:outerShdw blurRad="38100" dist="38100" dir="2700000" algn="tl">
                    <a:srgbClr val="000000">
                      <a:alpha val="43137"/>
                    </a:srgbClr>
                  </a:outerShdw>
                </a:effectLst>
                <a:latin typeface="Times New Roman Tj" pitchFamily="18" charset="-52"/>
              </a:rPr>
              <a:t>ИФЗИ  ИТТИЛООТ </a:t>
            </a:r>
            <a:endParaRPr kumimoji="0" lang="ru-RU"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Tj" pitchFamily="18" charset="-52"/>
            </a:endParaRPr>
          </a:p>
        </p:txBody>
      </p:sp>
      <p:pic>
        <p:nvPicPr>
          <p:cNvPr id="7170" name="Picture 2"/>
          <p:cNvPicPr>
            <a:picLocks noChangeAspect="1" noChangeArrowheads="1"/>
          </p:cNvPicPr>
          <p:nvPr/>
        </p:nvPicPr>
        <p:blipFill>
          <a:blip r:embed="rId2" cstate="print"/>
          <a:srcRect/>
          <a:stretch>
            <a:fillRect/>
          </a:stretch>
        </p:blipFill>
        <p:spPr bwMode="auto">
          <a:xfrm>
            <a:off x="611560" y="1772816"/>
            <a:ext cx="2477629" cy="1872208"/>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3347864" y="1772816"/>
            <a:ext cx="5017410" cy="1944216"/>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1907704" y="4221088"/>
            <a:ext cx="2356626" cy="2160240"/>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5580112" y="4370983"/>
            <a:ext cx="2554287" cy="1938337"/>
          </a:xfrm>
          <a:prstGeom prst="rect">
            <a:avLst/>
          </a:prstGeom>
          <a:noFill/>
          <a:ln w="9525">
            <a:noFill/>
            <a:miter lim="800000"/>
            <a:headEnd/>
            <a:tailEnd/>
          </a:ln>
        </p:spPr>
      </p:pic>
      <p:cxnSp>
        <p:nvCxnSpPr>
          <p:cNvPr id="11" name="Прямая соединительная линия 10"/>
          <p:cNvCxnSpPr/>
          <p:nvPr/>
        </p:nvCxnSpPr>
        <p:spPr>
          <a:xfrm flipV="1">
            <a:off x="611560" y="1340768"/>
            <a:ext cx="8064896" cy="72008"/>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518864" y="2636912"/>
            <a:ext cx="8229600" cy="1944216"/>
          </a:xfrm>
          <a:prstGeom prst="rect">
            <a:avLst/>
          </a:prstGeom>
        </p:spPr>
        <p:txBody>
          <a:bodyPr vert="horz" lIns="91440" tIns="45720" rIns="91440" bIns="45720" rtlCol="0">
            <a:normAutofit/>
          </a:bodyPr>
          <a:lstStyle/>
          <a:p>
            <a:pPr marL="342900" indent="-342900" algn="ctr">
              <a:spcBef>
                <a:spcPct val="20000"/>
              </a:spcBef>
              <a:buClr>
                <a:srgbClr val="F78009"/>
              </a:buClr>
              <a:buSzPct val="85000"/>
              <a:defRPr/>
            </a:pPr>
            <a:r>
              <a:rPr lang="ru-RU" sz="2400" b="1" dirty="0" smtClean="0">
                <a:effectLst>
                  <a:outerShdw blurRad="38100" dist="38100" dir="2700000" algn="tl">
                    <a:srgbClr val="000000">
                      <a:alpha val="43137"/>
                    </a:srgbClr>
                  </a:outerShdw>
                </a:effectLst>
                <a:latin typeface="Times New Roman Tj" pitchFamily="18" charset="-52"/>
              </a:rPr>
              <a:t>ТАШАККУР  БА  ДИ</a:t>
            </a:r>
            <a:r>
              <a:rPr lang="tg-Cyrl-TJ" sz="2400" b="1" dirty="0" smtClean="0">
                <a:effectLst>
                  <a:outerShdw blurRad="38100" dist="38100" dir="2700000" algn="tl">
                    <a:srgbClr val="000000">
                      <a:alpha val="43137"/>
                    </a:srgbClr>
                  </a:outerShdw>
                </a:effectLst>
                <a:latin typeface="Times New Roman Tj" pitchFamily="18" charset="-52"/>
              </a:rPr>
              <a:t>ҚҚАТАТОН !</a:t>
            </a:r>
            <a:r>
              <a:rPr lang="ru-RU" sz="2400" b="1" dirty="0" smtClean="0">
                <a:effectLst>
                  <a:outerShdw blurRad="38100" dist="38100" dir="2700000" algn="tl">
                    <a:srgbClr val="000000">
                      <a:alpha val="43137"/>
                    </a:srgbClr>
                  </a:outerShdw>
                </a:effectLst>
                <a:latin typeface="Times New Roman Tj" pitchFamily="18" charset="-52"/>
              </a:rPr>
              <a:t> </a:t>
            </a:r>
            <a:endParaRPr kumimoji="0" lang="ru-RU"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Tj" pitchFamily="18" charset="-52"/>
            </a:endParaRPr>
          </a:p>
        </p:txBody>
      </p:sp>
      <p:cxnSp>
        <p:nvCxnSpPr>
          <p:cNvPr id="11" name="Прямая соединительная линия 10"/>
          <p:cNvCxnSpPr/>
          <p:nvPr/>
        </p:nvCxnSpPr>
        <p:spPr>
          <a:xfrm flipV="1">
            <a:off x="611560" y="2348880"/>
            <a:ext cx="8064896" cy="72008"/>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2195736" y="1196752"/>
            <a:ext cx="4752528" cy="158417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ru-RU" sz="3600" b="1" dirty="0" smtClean="0">
                <a:effectLst>
                  <a:outerShdw blurRad="38100" dist="38100" dir="2700000" algn="tl">
                    <a:srgbClr val="000000">
                      <a:alpha val="43137"/>
                    </a:srgbClr>
                  </a:outerShdw>
                </a:effectLst>
              </a:rPr>
              <a:t>КРИПТОЛОГИЯ</a:t>
            </a:r>
            <a:endParaRPr lang="ru-RU" sz="3600" b="1" dirty="0">
              <a:effectLst>
                <a:outerShdw blurRad="38100" dist="38100" dir="2700000" algn="tl">
                  <a:srgbClr val="000000">
                    <a:alpha val="43137"/>
                  </a:srgbClr>
                </a:outerShdw>
              </a:effectLst>
            </a:endParaRPr>
          </a:p>
        </p:txBody>
      </p:sp>
      <p:sp>
        <p:nvSpPr>
          <p:cNvPr id="5" name="Овал 4"/>
          <p:cNvSpPr/>
          <p:nvPr/>
        </p:nvSpPr>
        <p:spPr>
          <a:xfrm>
            <a:off x="179512" y="3717032"/>
            <a:ext cx="4176464" cy="1512168"/>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3200" dirty="0" smtClean="0">
                <a:effectLst>
                  <a:outerShdw blurRad="38100" dist="38100" dir="2700000" algn="tl">
                    <a:srgbClr val="000000">
                      <a:alpha val="43137"/>
                    </a:srgbClr>
                  </a:outerShdw>
                </a:effectLst>
              </a:rPr>
              <a:t>КРИПТОГРАФИЯ</a:t>
            </a:r>
            <a:endParaRPr lang="ru-RU" sz="3200" dirty="0">
              <a:effectLst>
                <a:outerShdw blurRad="38100" dist="38100" dir="2700000" algn="tl">
                  <a:srgbClr val="000000">
                    <a:alpha val="43137"/>
                  </a:srgbClr>
                </a:outerShdw>
              </a:effectLst>
            </a:endParaRPr>
          </a:p>
        </p:txBody>
      </p:sp>
      <p:sp>
        <p:nvSpPr>
          <p:cNvPr id="6" name="Овал 5"/>
          <p:cNvSpPr/>
          <p:nvPr/>
        </p:nvSpPr>
        <p:spPr>
          <a:xfrm>
            <a:off x="4644008" y="3717032"/>
            <a:ext cx="4248472" cy="1512168"/>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3200" dirty="0" smtClean="0">
                <a:effectLst>
                  <a:outerShdw blurRad="38100" dist="38100" dir="2700000" algn="tl">
                    <a:srgbClr val="000000">
                      <a:alpha val="43137"/>
                    </a:srgbClr>
                  </a:outerShdw>
                </a:effectLst>
              </a:rPr>
              <a:t>КРИПТОАНАЛИЗ</a:t>
            </a:r>
            <a:endParaRPr lang="ru-RU" sz="3200" dirty="0">
              <a:effectLst>
                <a:outerShdw blurRad="38100" dist="38100" dir="2700000" algn="tl">
                  <a:srgbClr val="000000">
                    <a:alpha val="43137"/>
                  </a:srgbClr>
                </a:outerShdw>
              </a:effectLst>
            </a:endParaRPr>
          </a:p>
        </p:txBody>
      </p:sp>
      <p:cxnSp>
        <p:nvCxnSpPr>
          <p:cNvPr id="10" name="Прямая со стрелкой 9"/>
          <p:cNvCxnSpPr/>
          <p:nvPr/>
        </p:nvCxnSpPr>
        <p:spPr>
          <a:xfrm>
            <a:off x="4788024" y="2852936"/>
            <a:ext cx="180020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a:off x="2483768" y="2852936"/>
            <a:ext cx="1944216" cy="7837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25760"/>
            <a:ext cx="8077200" cy="1143000"/>
          </a:xfrm>
        </p:spPr>
        <p:txBody>
          <a:bodyPr/>
          <a:lstStyle/>
          <a:p>
            <a:r>
              <a:rPr lang="ru-RU" dirty="0" err="1" smtClean="0">
                <a:solidFill>
                  <a:schemeClr val="tx1"/>
                </a:solidFill>
              </a:rPr>
              <a:t>Криптология</a:t>
            </a:r>
            <a:endParaRPr lang="ru-RU" dirty="0">
              <a:solidFill>
                <a:schemeClr val="tx1"/>
              </a:solidFill>
            </a:endParaRPr>
          </a:p>
        </p:txBody>
      </p:sp>
      <p:sp>
        <p:nvSpPr>
          <p:cNvPr id="3" name="Содержимое 2"/>
          <p:cNvSpPr>
            <a:spLocks noGrp="1"/>
          </p:cNvSpPr>
          <p:nvPr>
            <p:ph idx="1"/>
          </p:nvPr>
        </p:nvSpPr>
        <p:spPr>
          <a:xfrm>
            <a:off x="609600" y="1412776"/>
            <a:ext cx="8229600" cy="5184576"/>
          </a:xfrm>
        </p:spPr>
        <p:txBody>
          <a:bodyPr>
            <a:normAutofit fontScale="85000" lnSpcReduction="20000"/>
          </a:bodyPr>
          <a:lstStyle/>
          <a:p>
            <a:pPr algn="just"/>
            <a:r>
              <a:rPr lang="tg-Cyrl-TJ" b="1" dirty="0" smtClean="0">
                <a:latin typeface="Times New Roman Tj" pitchFamily="18" charset="-52"/>
              </a:rPr>
              <a:t>Криптография </a:t>
            </a:r>
            <a:r>
              <a:rPr lang="tg-Cyrl-TJ" dirty="0" smtClean="0">
                <a:latin typeface="Times New Roman Tj" pitchFamily="18" charset="-52"/>
              </a:rPr>
              <a:t>- методи иттилооти махфӣ карда шуда бо истифода аз рамзҳо барои ҳимояи иттилоот, ки шаклаш дигаргун карда шудааст, пешбинӣ шудааст.</a:t>
            </a:r>
          </a:p>
          <a:p>
            <a:pPr algn="just"/>
            <a:r>
              <a:rPr lang="tg-Cyrl-TJ" b="1" dirty="0" smtClean="0">
                <a:latin typeface="Times New Roman Tj" pitchFamily="18" charset="-52"/>
              </a:rPr>
              <a:t>Криптоанализ </a:t>
            </a:r>
            <a:r>
              <a:rPr lang="tg-Cyrl-TJ" dirty="0" smtClean="0">
                <a:latin typeface="Times New Roman Tj" pitchFamily="18" charset="-52"/>
              </a:rPr>
              <a:t>- методи кушодани рамзҳо ва шифрҳо мебошад. </a:t>
            </a:r>
          </a:p>
          <a:p>
            <a:pPr algn="just">
              <a:buNone/>
            </a:pPr>
            <a:endParaRPr lang="tg-Cyrl-TJ" dirty="0" smtClean="0">
              <a:latin typeface="Times New Roman Tj" pitchFamily="18" charset="-52"/>
            </a:endParaRPr>
          </a:p>
          <a:p>
            <a:pPr algn="just">
              <a:buNone/>
            </a:pPr>
            <a:r>
              <a:rPr lang="tg-Cyrl-TJ" dirty="0" smtClean="0">
                <a:latin typeface="Times New Roman Tj" pitchFamily="18" charset="-52"/>
              </a:rPr>
              <a:t>    </a:t>
            </a:r>
            <a:r>
              <a:rPr lang="tg-Cyrl-TJ" i="1" u="sng" dirty="0" smtClean="0">
                <a:latin typeface="Times New Roman Tj" pitchFamily="18" charset="-52"/>
              </a:rPr>
              <a:t>Рамзгузории иттилоот </a:t>
            </a:r>
            <a:r>
              <a:rPr lang="tg-Cyrl-TJ" i="1" dirty="0" smtClean="0">
                <a:latin typeface="Times New Roman Tj" pitchFamily="18" charset="-52"/>
              </a:rPr>
              <a:t>- ин бо мақсади интиқол, нигоҳ доштан ва таҳлили иттилоот ба ҷо оварда мешаванд.</a:t>
            </a:r>
          </a:p>
          <a:p>
            <a:pPr algn="just">
              <a:buNone/>
            </a:pPr>
            <a:r>
              <a:rPr lang="tg-Cyrl-TJ" i="1" dirty="0" smtClean="0">
                <a:latin typeface="Times New Roman Tj" pitchFamily="18" charset="-52"/>
              </a:rPr>
              <a:t>    </a:t>
            </a:r>
            <a:endParaRPr lang="en-US" i="1" dirty="0" smtClean="0"/>
          </a:p>
          <a:p>
            <a:pPr algn="just">
              <a:buNone/>
            </a:pPr>
            <a:r>
              <a:rPr lang="en-US" i="1" dirty="0" smtClean="0"/>
              <a:t>	</a:t>
            </a:r>
            <a:r>
              <a:rPr lang="tg-Cyrl-TJ" i="1" u="sng" dirty="0" smtClean="0">
                <a:latin typeface="Times New Roman Tj" pitchFamily="18" charset="-52"/>
              </a:rPr>
              <a:t>Шифрҳо</a:t>
            </a:r>
            <a:r>
              <a:rPr lang="tg-Cyrl-TJ" i="1" dirty="0" smtClean="0">
                <a:latin typeface="Times New Roman Tj" pitchFamily="18" charset="-52"/>
              </a:rPr>
              <a:t> бошад бо мақсади махфӣ доштани иттилоот кор фармуда мешаванд.</a:t>
            </a:r>
            <a:endParaRPr lang="ru-RU" i="1" dirty="0">
              <a:latin typeface="Times New Roman Tj" pitchFamily="18" charset="-5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1412776"/>
            <a:ext cx="8229600" cy="4114800"/>
          </a:xfrm>
        </p:spPr>
        <p:txBody>
          <a:bodyPr/>
          <a:lstStyle/>
          <a:p>
            <a:pPr algn="just"/>
            <a:r>
              <a:rPr lang="vi-VN" b="1" dirty="0" smtClean="0"/>
              <a:t>Криптогра́фия - Рамзнигорӣ</a:t>
            </a:r>
            <a:r>
              <a:rPr lang="vi-VN" dirty="0" smtClean="0"/>
              <a:t> (аз </a:t>
            </a:r>
            <a:r>
              <a:rPr lang="vi-VN" dirty="0" smtClean="0">
                <a:hlinkClick r:id="rId2" tooltip="Забони юнонӣ"/>
              </a:rPr>
              <a:t>юнонӣ</a:t>
            </a:r>
            <a:r>
              <a:rPr lang="vi-VN" dirty="0" smtClean="0"/>
              <a:t>: </a:t>
            </a:r>
            <a:r>
              <a:rPr lang="el-GR" dirty="0" smtClean="0"/>
              <a:t>κρυπτός — </a:t>
            </a:r>
            <a:r>
              <a:rPr lang="vi-VN" dirty="0" smtClean="0"/>
              <a:t>пӯшида ва </a:t>
            </a:r>
            <a:r>
              <a:rPr lang="el-GR" dirty="0" smtClean="0"/>
              <a:t>γράφω — </a:t>
            </a:r>
            <a:r>
              <a:rPr lang="vi-VN" dirty="0" smtClean="0"/>
              <a:t>менависам) — илм дар бораи усулҳои математикии таъминоти махфият (номумкин будани хондани маълумот барои одамони беруна) ва ташхисияти фикии маълумот мебошад. </a:t>
            </a:r>
            <a:endParaRPr lang="ru-RU" dirty="0">
              <a:latin typeface="Times New Roman Tj" pitchFamily="18" charset="-52"/>
            </a:endParaRPr>
          </a:p>
        </p:txBody>
      </p:sp>
      <p:sp>
        <p:nvSpPr>
          <p:cNvPr id="4" name="Заголовок 1"/>
          <p:cNvSpPr>
            <a:spLocks noGrp="1"/>
          </p:cNvSpPr>
          <p:nvPr>
            <p:ph type="title"/>
          </p:nvPr>
        </p:nvSpPr>
        <p:spPr>
          <a:xfrm>
            <a:off x="609600" y="260648"/>
            <a:ext cx="8077200" cy="1143000"/>
          </a:xfrm>
        </p:spPr>
        <p:txBody>
          <a:bodyPr/>
          <a:lstStyle/>
          <a:p>
            <a:r>
              <a:rPr lang="ru-RU" dirty="0" smtClean="0">
                <a:solidFill>
                  <a:schemeClr val="tx1"/>
                </a:solidFill>
              </a:rPr>
              <a:t>Криптография</a:t>
            </a:r>
            <a:endParaRPr lang="ru-RU"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96752"/>
            <a:ext cx="8229600" cy="4114800"/>
          </a:xfrm>
        </p:spPr>
        <p:txBody>
          <a:bodyPr>
            <a:normAutofit fontScale="92500" lnSpcReduction="20000"/>
          </a:bodyPr>
          <a:lstStyle/>
          <a:p>
            <a:pPr algn="just"/>
            <a:r>
              <a:rPr lang="tg-Cyrl-TJ" dirty="0" smtClean="0">
                <a:latin typeface="Times New Roman Tj" pitchFamily="18" charset="-52"/>
              </a:rPr>
              <a:t>Калимаи криптография аз калимаи лотинӣ гирифта шуда, </a:t>
            </a:r>
            <a:r>
              <a:rPr lang="el-GR" dirty="0" smtClean="0"/>
              <a:t>κρυπτός</a:t>
            </a:r>
            <a:r>
              <a:rPr lang="tg-Cyrl-TJ" dirty="0" smtClean="0">
                <a:latin typeface="Times New Roman Tj" pitchFamily="18" charset="-52"/>
              </a:rPr>
              <a:t> - махфӣ (тайный) ва </a:t>
            </a:r>
            <a:r>
              <a:rPr lang="el-GR" dirty="0" smtClean="0"/>
              <a:t>γράφω</a:t>
            </a:r>
            <a:r>
              <a:rPr lang="tg-Cyrl-TJ" dirty="0" smtClean="0">
                <a:latin typeface="Times New Roman Tj" pitchFamily="18" charset="-52"/>
              </a:rPr>
              <a:t> - калима (слово) мефаҳмонад. </a:t>
            </a:r>
          </a:p>
          <a:p>
            <a:pPr algn="just">
              <a:buNone/>
            </a:pPr>
            <a:r>
              <a:rPr lang="tg-Cyrl-TJ" dirty="0" smtClean="0">
                <a:latin typeface="Times New Roman Tj" pitchFamily="18" charset="-52"/>
              </a:rPr>
              <a:t>	</a:t>
            </a:r>
          </a:p>
          <a:p>
            <a:pPr algn="just">
              <a:buNone/>
            </a:pPr>
            <a:r>
              <a:rPr lang="tg-Cyrl-TJ" dirty="0" smtClean="0">
                <a:latin typeface="Times New Roman Tj" pitchFamily="18" charset="-52"/>
              </a:rPr>
              <a:t>	Аввалин шрифтҳо дар Мисри Қадим, Юнон, Хитой ва ҳатто дар Рим ва Спартак истифода шуда буд. Олимони асри миёна дар корҳои худ шрифтро истифода мебурданд. Шрифтҳои мураккаби матнҳо дар муҷассамаҳои асри 12 - 13 вомехӯрданд.</a:t>
            </a:r>
            <a:endParaRPr lang="ru-RU" dirty="0">
              <a:latin typeface="Times New Roman Tj" pitchFamily="18" charset="-5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610344"/>
            <a:ext cx="8229600" cy="4114800"/>
          </a:xfrm>
        </p:spPr>
        <p:txBody>
          <a:bodyPr/>
          <a:lstStyle/>
          <a:p>
            <a:pPr algn="just"/>
            <a:r>
              <a:rPr lang="tg-Cyrl-TJ" b="1" dirty="0" smtClean="0">
                <a:latin typeface="Times New Roman Tj" pitchFamily="18" charset="-52"/>
              </a:rPr>
              <a:t>Усулҳои криптографии ҳифзи иттилоот:</a:t>
            </a:r>
            <a:endParaRPr lang="en-US" b="1" dirty="0" smtClean="0"/>
          </a:p>
          <a:p>
            <a:pPr algn="just">
              <a:buNone/>
            </a:pPr>
            <a:r>
              <a:rPr lang="en-US" b="1" dirty="0" smtClean="0"/>
              <a:t>	</a:t>
            </a:r>
            <a:r>
              <a:rPr lang="tg-Cyrl-TJ" dirty="0" smtClean="0">
                <a:latin typeface="Times New Roman Tj" pitchFamily="18" charset="-52"/>
              </a:rPr>
              <a:t>Мақсади усули криптография ин матнҳои кушодро ба матнҳои хонданашаванда гардонидан мебошад, ки онҳоро бе надонистани калиди махфӣ хонда намешавад, зеро онро фақат шахси боваринок хонда метавонад.</a:t>
            </a:r>
            <a:endParaRPr lang="ru-RU" dirty="0">
              <a:latin typeface="Times New Roman Tj" pitchFamily="18" charset="-5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1556792"/>
            <a:ext cx="8229600" cy="4114800"/>
          </a:xfrm>
        </p:spPr>
        <p:txBody>
          <a:bodyPr>
            <a:normAutofit fontScale="92500" lnSpcReduction="10000"/>
          </a:bodyPr>
          <a:lstStyle/>
          <a:p>
            <a:pPr algn="just"/>
            <a:r>
              <a:rPr lang="ru-RU" dirty="0" smtClean="0">
                <a:latin typeface="Times New Roman Tj" pitchFamily="18" charset="-52"/>
              </a:rPr>
              <a:t>Криптография — яке аз </a:t>
            </a:r>
            <a:r>
              <a:rPr lang="ru-RU" dirty="0" err="1" smtClean="0">
                <a:latin typeface="Times New Roman Tj" pitchFamily="18" charset="-52"/>
              </a:rPr>
              <a:t>илмҳои қадим мебошад</a:t>
            </a:r>
            <a:r>
              <a:rPr lang="ru-RU" dirty="0" smtClean="0">
                <a:latin typeface="Times New Roman Tj" pitchFamily="18" charset="-52"/>
              </a:rPr>
              <a:t> </a:t>
            </a:r>
            <a:r>
              <a:rPr lang="ru-RU" dirty="0" err="1" smtClean="0">
                <a:latin typeface="Times New Roman Tj" pitchFamily="18" charset="-52"/>
              </a:rPr>
              <a:t>ва</a:t>
            </a:r>
            <a:r>
              <a:rPr lang="ru-RU" dirty="0" smtClean="0">
                <a:latin typeface="Times New Roman Tj" pitchFamily="18" charset="-52"/>
              </a:rPr>
              <a:t> он </a:t>
            </a:r>
            <a:r>
              <a:rPr lang="ru-RU" dirty="0" err="1" smtClean="0">
                <a:latin typeface="Times New Roman Tj" pitchFamily="18" charset="-52"/>
              </a:rPr>
              <a:t>дорои</a:t>
            </a:r>
            <a:r>
              <a:rPr lang="ru-RU" dirty="0" smtClean="0">
                <a:latin typeface="Times New Roman Tj" pitchFamily="18" charset="-52"/>
              </a:rPr>
              <a:t> </a:t>
            </a:r>
            <a:r>
              <a:rPr lang="ru-RU" dirty="0" err="1" smtClean="0">
                <a:latin typeface="Times New Roman Tj" pitchFamily="18" charset="-52"/>
              </a:rPr>
              <a:t>таърихи</a:t>
            </a:r>
            <a:r>
              <a:rPr lang="ru-RU" dirty="0" smtClean="0">
                <a:latin typeface="Times New Roman Tj" pitchFamily="18" charset="-52"/>
              </a:rPr>
              <a:t> </a:t>
            </a:r>
            <a:r>
              <a:rPr lang="ru-RU" dirty="0" err="1" smtClean="0">
                <a:latin typeface="Times New Roman Tj" pitchFamily="18" charset="-52"/>
              </a:rPr>
              <a:t>чандин</a:t>
            </a:r>
            <a:r>
              <a:rPr lang="ru-RU" dirty="0" smtClean="0">
                <a:latin typeface="Times New Roman Tj" pitchFamily="18" charset="-52"/>
              </a:rPr>
              <a:t> </a:t>
            </a:r>
            <a:r>
              <a:rPr lang="ru-RU" dirty="0" err="1" smtClean="0">
                <a:latin typeface="Times New Roman Tj" pitchFamily="18" charset="-52"/>
              </a:rPr>
              <a:t>ҳазорсола аст</a:t>
            </a:r>
            <a:r>
              <a:rPr lang="ru-RU" dirty="0" smtClean="0">
                <a:latin typeface="Times New Roman Tj" pitchFamily="18" charset="-52"/>
              </a:rPr>
              <a:t>. </a:t>
            </a:r>
            <a:endParaRPr lang="en-US" dirty="0" smtClean="0">
              <a:latin typeface="Times New Roman Tj" pitchFamily="18" charset="-52"/>
            </a:endParaRPr>
          </a:p>
          <a:p>
            <a:pPr algn="just">
              <a:buNone/>
            </a:pPr>
            <a:endParaRPr lang="en-US" dirty="0" smtClean="0">
              <a:latin typeface="Times New Roman Tj" pitchFamily="18" charset="-52"/>
            </a:endParaRPr>
          </a:p>
          <a:p>
            <a:pPr algn="just">
              <a:buNone/>
            </a:pPr>
            <a:r>
              <a:rPr lang="en-US" dirty="0" smtClean="0"/>
              <a:t>	</a:t>
            </a:r>
            <a:r>
              <a:rPr lang="tg-Cyrl-TJ" dirty="0" smtClean="0">
                <a:latin typeface="Times New Roman Tj" pitchFamily="18" charset="-52"/>
              </a:rPr>
              <a:t>Бо тараққӣ кардани алоқаи шабакаи тичоратӣ, почтаи электронӣ, шабакаи умумиҷаҳонии иттилоот диққати криптологҳо бо масъалаи тақсими калидҳои махфӣ ҷалб намуд.</a:t>
            </a:r>
            <a:endParaRPr lang="ru-RU" dirty="0">
              <a:latin typeface="Times New Roman Tj" pitchFamily="18" charset="-5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P101932492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8FEF954-5151-4ED5-BE42-9BD870AADE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TP101932492_template</Template>
  <TotalTime>487</TotalTime>
  <Words>844</Words>
  <Application>Microsoft Office PowerPoint</Application>
  <PresentationFormat>Экран (4:3)</PresentationFormat>
  <Paragraphs>134</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TP101932492_template</vt:lpstr>
      <vt:lpstr>Криптография</vt:lpstr>
      <vt:lpstr>Слайд 2</vt:lpstr>
      <vt:lpstr>Слайд 3</vt:lpstr>
      <vt:lpstr>Слайд 4</vt:lpstr>
      <vt:lpstr>Криптология</vt:lpstr>
      <vt:lpstr>Криптография</vt:lpstr>
      <vt:lpstr>Слайд 7</vt:lpstr>
      <vt:lpstr>Слайд 8</vt:lpstr>
      <vt:lpstr>Слайд 9</vt:lpstr>
      <vt:lpstr>Слайд 10</vt:lpstr>
      <vt:lpstr>Слайд 11</vt:lpstr>
      <vt:lpstr>Слайд 12</vt:lpstr>
      <vt:lpstr>Слайд 13</vt:lpstr>
      <vt:lpstr>Криптографияи муосир</vt:lpstr>
      <vt:lpstr>Слайд 15</vt:lpstr>
      <vt:lpstr>Слайд 16</vt:lpstr>
      <vt:lpstr>Алгоритмхои криптографи:</vt:lpstr>
      <vt:lpstr>Алгоритмхои криптографи:</vt:lpstr>
      <vt:lpstr>Слайд 19</vt:lpstr>
      <vt:lpstr>Алгоритмхои криптографи:</vt:lpstr>
      <vt:lpstr>Алгоритмҳои  маъмул:</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Криптография</dc:title>
  <dc:creator>ZKokulov</dc:creator>
  <cp:lastModifiedBy>ZKokulov</cp:lastModifiedBy>
  <cp:revision>134</cp:revision>
  <dcterms:created xsi:type="dcterms:W3CDTF">2020-04-15T04:41:17Z</dcterms:created>
  <dcterms:modified xsi:type="dcterms:W3CDTF">2020-04-24T06:10:12Z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TC019324939991</vt:lpwstr>
  </property>
</Properties>
</file>